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-76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9C8AFE-9014-4807-9542-4EDEB242D239}" type="datetimeFigureOut">
              <a:rPr lang="en-US" smtClean="0"/>
              <a:pPr/>
              <a:t>4/26/2009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40DE6-642C-4A63-BB4C-43A104FCFF7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7230-2403-4A8C-9361-937CBDFE3799}" type="datetime1">
              <a:rPr lang="en-US" smtClean="0"/>
              <a:pPr/>
              <a:t>4/26/2009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29C4D-52C6-4B33-928E-CC99601FA73F}" type="datetime1">
              <a:rPr lang="en-US" smtClean="0"/>
              <a:pPr/>
              <a:t>4/26/2009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2D5B-AAF8-4908-8176-B413460EEE88}" type="datetime1">
              <a:rPr lang="en-US" smtClean="0"/>
              <a:pPr/>
              <a:t>4/26/2009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0413-D086-4FF7-871B-6DA37F25FF08}" type="datetime1">
              <a:rPr lang="en-US" smtClean="0"/>
              <a:pPr/>
              <a:t>4/26/2009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9DED-5BA4-47C5-BEB2-D893F22476E1}" type="datetime1">
              <a:rPr lang="en-US" smtClean="0"/>
              <a:pPr/>
              <a:t>4/26/2009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9929-E8CE-4227-BE62-72A441E6B4CB}" type="datetime1">
              <a:rPr lang="en-US" smtClean="0"/>
              <a:pPr/>
              <a:t>4/26/2009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8B3D-1026-4A42-8D84-19FBDDB46782}" type="datetime1">
              <a:rPr lang="en-US" smtClean="0"/>
              <a:pPr/>
              <a:t>4/26/2009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E50EC-F3A2-4DFB-8192-370DD6011FF8}" type="datetime1">
              <a:rPr lang="en-US" smtClean="0"/>
              <a:pPr/>
              <a:t>4/26/2009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08B26-D250-4860-912B-C07B353D4CA4}" type="datetime1">
              <a:rPr lang="en-US" smtClean="0"/>
              <a:pPr/>
              <a:t>4/26/2009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D112-9E48-4747-B48D-587A67D378AE}" type="datetime1">
              <a:rPr lang="en-US" smtClean="0"/>
              <a:pPr/>
              <a:t>4/26/2009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52A8C-8DAC-4082-9563-7E59AEF463F8}" type="datetime1">
              <a:rPr lang="en-US" smtClean="0"/>
              <a:pPr/>
              <a:t>4/26/2009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7B3D4-7DF1-4C0C-86F9-1DD035687CAE}" type="datetime1">
              <a:rPr lang="en-US" smtClean="0"/>
              <a:pPr/>
              <a:t>4/26/2009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9D311-338C-429B-8113-437AA36B863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MN10403:</a:t>
            </a:r>
            <a:br>
              <a:rPr lang="en-GB" dirty="0" smtClean="0"/>
            </a:br>
            <a:r>
              <a:rPr lang="en-GB" dirty="0" smtClean="0"/>
              <a:t>Lecture 12.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400" b="1" dirty="0" smtClean="0"/>
              <a:t>Financial Market Regulation</a:t>
            </a:r>
            <a:endParaRPr lang="en-GB" sz="4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357166"/>
            <a:ext cx="7772400" cy="1470025"/>
          </a:xfrm>
        </p:spPr>
        <p:txBody>
          <a:bodyPr/>
          <a:lstStyle/>
          <a:p>
            <a:r>
              <a:rPr lang="en-GB" dirty="0" smtClean="0"/>
              <a:t>Deregulation?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14" y="2357430"/>
            <a:ext cx="6500858" cy="207170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Regulation keeps out new entrants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Regulation prevents M and A.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8662" y="500042"/>
            <a:ext cx="7772400" cy="1470025"/>
          </a:xfrm>
        </p:spPr>
        <p:txBody>
          <a:bodyPr/>
          <a:lstStyle/>
          <a:p>
            <a:r>
              <a:rPr lang="en-GB" dirty="0" smtClean="0"/>
              <a:t>Form of Regulation.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1714488"/>
            <a:ext cx="6572296" cy="3571900"/>
          </a:xfrm>
        </p:spPr>
        <p:txBody>
          <a:bodyPr>
            <a:normAutofit fontScale="70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Who should carry out the regulation?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Government (statutory regulation)?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Or the financial industry itself (Self-regulation)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Argument for self-regulation: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Industry has a commercial incentive to protect its reputation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Practitioners understand the needs of the industry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=&gt; statutory regulators impose excessive safety standards =&gt; higher cost of regulation.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1470025"/>
          </a:xfrm>
        </p:spPr>
        <p:txBody>
          <a:bodyPr/>
          <a:lstStyle/>
          <a:p>
            <a:r>
              <a:rPr lang="en-GB" dirty="0" smtClean="0"/>
              <a:t>Self-regulation.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0166" y="1928802"/>
            <a:ext cx="6929486" cy="385765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GB" sz="2400" dirty="0" smtClean="0"/>
              <a:t>Lighter than statutory regulation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But awkward half-way house?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Free-riders may not join industry regulation scheme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=&gt; Must be supported by some govt </a:t>
            </a:r>
            <a:r>
              <a:rPr lang="en-GB" sz="2400" dirty="0" err="1" smtClean="0"/>
              <a:t>reg</a:t>
            </a:r>
            <a:endParaRPr lang="en-GB" sz="2400" dirty="0" smtClean="0"/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Self-regulation and moral hazard/ exploitation of risk (see page 365 – 367)</a:t>
            </a:r>
          </a:p>
          <a:p>
            <a:pPr>
              <a:buFont typeface="Arial" pitchFamily="34" charset="0"/>
              <a:buChar char="•"/>
            </a:pP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1470025"/>
          </a:xfrm>
        </p:spPr>
        <p:txBody>
          <a:bodyPr/>
          <a:lstStyle/>
          <a:p>
            <a:r>
              <a:rPr lang="en-GB" dirty="0" smtClean="0"/>
              <a:t>Financial Regulation in UK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2000240"/>
            <a:ext cx="6715172" cy="400052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2 major reorganisations in a decade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1986-1987: Big Bang in Equity markets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Rapid internationalisation of financial markets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Financial services act 1986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Banking Act 1987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1998 reforms.</a:t>
            </a:r>
          </a:p>
          <a:p>
            <a:pPr>
              <a:buFont typeface="Arial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1470025"/>
          </a:xfrm>
        </p:spPr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43116"/>
            <a:ext cx="6415110" cy="3714776"/>
          </a:xfrm>
        </p:spPr>
        <p:txBody>
          <a:bodyPr>
            <a:normAutofit fontScale="8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Financial Services Industry heavily regulated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Loss of Confidence: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+ </a:t>
            </a:r>
            <a:r>
              <a:rPr lang="en-GB" dirty="0" err="1" smtClean="0"/>
              <a:t>Mkt</a:t>
            </a:r>
            <a:r>
              <a:rPr lang="en-GB" dirty="0" smtClean="0"/>
              <a:t> failure =&gt; Regulation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Statutory regulation Versus Self-regulation debate.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Regulation hindered by single EU financial </a:t>
            </a:r>
            <a:r>
              <a:rPr lang="en-GB" dirty="0" err="1" smtClean="0"/>
              <a:t>mkt</a:t>
            </a:r>
            <a:r>
              <a:rPr lang="en-GB" dirty="0" smtClean="0"/>
              <a:t>, globalisation and complex derivatives markets.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285728"/>
            <a:ext cx="7772400" cy="1470025"/>
          </a:xfrm>
        </p:spPr>
        <p:txBody>
          <a:bodyPr/>
          <a:lstStyle/>
          <a:p>
            <a:r>
              <a:rPr lang="en-GB" dirty="0" smtClean="0"/>
              <a:t>Summary of Course: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1604" y="1428736"/>
            <a:ext cx="6929486" cy="4929222"/>
          </a:xfrm>
        </p:spPr>
        <p:txBody>
          <a:bodyPr>
            <a:normAutofit fontScale="8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GB" sz="2400" dirty="0" smtClean="0"/>
              <a:t>Introduction to the Financial markets, the key players and institutions.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Purpose of FM: efficient transfer of funds from lenders to borrowers =&gt; econ growth.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But: inefficiencies in FM due to moral hazard and asymmetric info.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FM consist  of banking sector, money markets, bond markets, equity markets (and derivative markets).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Bond pricing and equity pricing: Fundamental value, market value, EMH =&gt;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DCF models: Supply and demand: price behaviour also affected by psychology: </a:t>
            </a:r>
            <a:r>
              <a:rPr lang="en-GB" sz="2400" dirty="0" err="1" smtClean="0"/>
              <a:t>eg</a:t>
            </a:r>
            <a:r>
              <a:rPr lang="en-GB" sz="2400" dirty="0" smtClean="0"/>
              <a:t> bubbles.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Market failure =&gt; need for regulation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FSA =&gt; CBA, market abuse, </a:t>
            </a:r>
            <a:r>
              <a:rPr lang="en-GB" sz="2400" dirty="0" err="1" smtClean="0"/>
              <a:t>mkt</a:t>
            </a:r>
            <a:r>
              <a:rPr lang="en-GB" sz="2400" dirty="0" smtClean="0"/>
              <a:t> cleanliness, insider trading, fraud.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Key question: self-regulation or </a:t>
            </a:r>
            <a:r>
              <a:rPr lang="en-GB" sz="2400" smtClean="0"/>
              <a:t>statutory </a:t>
            </a:r>
            <a:r>
              <a:rPr lang="en-GB" sz="2400" smtClean="0"/>
              <a:t>regulation?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500042"/>
            <a:ext cx="7772400" cy="1470025"/>
          </a:xfrm>
        </p:spPr>
        <p:txBody>
          <a:bodyPr/>
          <a:lstStyle/>
          <a:p>
            <a:r>
              <a:rPr lang="en-GB" dirty="0" smtClean="0"/>
              <a:t>Lecture Structure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28802"/>
            <a:ext cx="6557986" cy="3643338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GB" sz="2800" dirty="0" smtClean="0"/>
              <a:t>Reasons for and against regulation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Reasons for and against self-regulation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Developments in regulation in the 1980s and 1990s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Effects of globalisation and derivative markets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International attempts to deal with regulatory problems.</a:t>
            </a:r>
          </a:p>
          <a:p>
            <a:pPr>
              <a:buFont typeface="Arial" pitchFamily="34" charset="0"/>
              <a:buChar char="•"/>
            </a:pPr>
            <a:endParaRPr lang="en-GB" sz="2800" dirty="0" smtClean="0"/>
          </a:p>
          <a:p>
            <a:pPr>
              <a:buFont typeface="Arial" pitchFamily="34" charset="0"/>
              <a:buChar char="•"/>
            </a:pPr>
            <a:endParaRPr lang="en-GB" dirty="0" smtClean="0"/>
          </a:p>
          <a:p>
            <a:pPr>
              <a:buFont typeface="Arial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Market Failure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Asymmetric Information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Moral Hazard Problems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Banking System and Markets rely on confidence.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642918"/>
            <a:ext cx="7772400" cy="1470025"/>
          </a:xfrm>
        </p:spPr>
        <p:txBody>
          <a:bodyPr/>
          <a:lstStyle/>
          <a:p>
            <a:r>
              <a:rPr lang="en-GB" dirty="0" smtClean="0"/>
              <a:t>Reasons for regulation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0166" y="2000240"/>
            <a:ext cx="6715172" cy="2857520"/>
          </a:xfrm>
        </p:spPr>
        <p:txBody>
          <a:bodyPr>
            <a:normAutofit fontScale="8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Degree of competition in a market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Protection of consumers of financial products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Encouraging small investors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Capital adequacy of financial institutions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Ability of small firms to obtain finance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Preservation of market and practitioner reputation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72400" cy="1470025"/>
          </a:xfrm>
        </p:spPr>
        <p:txBody>
          <a:bodyPr/>
          <a:lstStyle/>
          <a:p>
            <a:r>
              <a:rPr lang="en-GB" dirty="0" smtClean="0"/>
              <a:t>Collapse of Banking System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28" y="2500306"/>
            <a:ext cx="6572296" cy="2571768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Contagion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Consumer Protection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Bank Liabilities form a means of payment =&gt; important for economic growth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Examples of Financial Market Losers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Lloyds of London names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UK Private Pensions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Split Capital Investment Trusts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These cases demonstrate mixed attitudes towards losers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571480"/>
            <a:ext cx="7772400" cy="1470025"/>
          </a:xfrm>
        </p:spPr>
        <p:txBody>
          <a:bodyPr/>
          <a:lstStyle/>
          <a:p>
            <a:r>
              <a:rPr lang="en-GB" dirty="0" smtClean="0"/>
              <a:t>FSA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1785926"/>
            <a:ext cx="6786610" cy="4000528"/>
          </a:xfrm>
        </p:spPr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Set up by the FSMA 2000.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4 Major Statutory objectives: 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market confidence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Consumer Awareness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Consumer Protection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Fighting Financial Crime (Market Abuse, insider trading, market cleanliness: </a:t>
            </a:r>
            <a:r>
              <a:rPr lang="en-GB" dirty="0" err="1" smtClean="0"/>
              <a:t>eg</a:t>
            </a:r>
            <a:r>
              <a:rPr lang="en-GB" dirty="0" smtClean="0"/>
              <a:t> Biffa).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7772400" cy="1470025"/>
          </a:xfrm>
        </p:spPr>
        <p:txBody>
          <a:bodyPr/>
          <a:lstStyle/>
          <a:p>
            <a:r>
              <a:rPr lang="en-GB" dirty="0" smtClean="0"/>
              <a:t>FSA tests of Market Cleanliness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1538" y="1928802"/>
            <a:ext cx="7286676" cy="4357718"/>
          </a:xfrm>
        </p:spPr>
        <p:txBody>
          <a:bodyPr/>
          <a:lstStyle/>
          <a:p>
            <a:r>
              <a:rPr lang="en-GB" dirty="0" smtClean="0"/>
              <a:t>Share Price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8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607191" y="4035429"/>
            <a:ext cx="2928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071670" y="5499114"/>
            <a:ext cx="46434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071670" y="4786322"/>
            <a:ext cx="207170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H="1" flipV="1">
            <a:off x="3607587" y="4250537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143372" y="3714752"/>
            <a:ext cx="235745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3643306" y="3713747"/>
            <a:ext cx="922421" cy="1074821"/>
          </a:xfrm>
          <a:custGeom>
            <a:avLst/>
            <a:gdLst>
              <a:gd name="connsiteX0" fmla="*/ 0 w 922421"/>
              <a:gd name="connsiteY0" fmla="*/ 1074821 h 1074821"/>
              <a:gd name="connsiteX1" fmla="*/ 264695 w 922421"/>
              <a:gd name="connsiteY1" fmla="*/ 1010653 h 1074821"/>
              <a:gd name="connsiteX2" fmla="*/ 457200 w 922421"/>
              <a:gd name="connsiteY2" fmla="*/ 794085 h 1074821"/>
              <a:gd name="connsiteX3" fmla="*/ 609600 w 922421"/>
              <a:gd name="connsiteY3" fmla="*/ 312821 h 1074821"/>
              <a:gd name="connsiteX4" fmla="*/ 745958 w 922421"/>
              <a:gd name="connsiteY4" fmla="*/ 96253 h 1074821"/>
              <a:gd name="connsiteX5" fmla="*/ 922421 w 922421"/>
              <a:gd name="connsiteY5" fmla="*/ 0 h 1074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22421" h="1074821">
                <a:moveTo>
                  <a:pt x="0" y="1074821"/>
                </a:moveTo>
                <a:cubicBezTo>
                  <a:pt x="94247" y="1066131"/>
                  <a:pt x="188495" y="1057442"/>
                  <a:pt x="264695" y="1010653"/>
                </a:cubicBezTo>
                <a:cubicBezTo>
                  <a:pt x="340895" y="963864"/>
                  <a:pt x="399716" y="910390"/>
                  <a:pt x="457200" y="794085"/>
                </a:cubicBezTo>
                <a:cubicBezTo>
                  <a:pt x="514684" y="677780"/>
                  <a:pt x="561474" y="429126"/>
                  <a:pt x="609600" y="312821"/>
                </a:cubicBezTo>
                <a:cubicBezTo>
                  <a:pt x="657726" y="196516"/>
                  <a:pt x="693821" y="148390"/>
                  <a:pt x="745958" y="96253"/>
                </a:cubicBezTo>
                <a:cubicBezTo>
                  <a:pt x="798095" y="44116"/>
                  <a:pt x="890337" y="17379"/>
                  <a:pt x="922421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6929454" y="5500702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Time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1071538" y="5786454"/>
            <a:ext cx="5857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Market Inefficiency =&gt; possibility of Insider Trading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72400" cy="1470025"/>
          </a:xfrm>
        </p:spPr>
        <p:txBody>
          <a:bodyPr/>
          <a:lstStyle/>
          <a:p>
            <a:r>
              <a:rPr lang="en-GB" dirty="0" smtClean="0"/>
              <a:t>Theory of Regulation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1714488"/>
            <a:ext cx="6572296" cy="357190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GB" sz="2400" dirty="0" smtClean="0"/>
              <a:t>Market Failure (asymmetric info/moral hazard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But: Regulation itself may create moral hazard. 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Agency Capture.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Compliance Costs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=&gt; increases cost of entry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=&gt; regulation inhibits competition?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=&gt; reduces financial </a:t>
            </a:r>
            <a:r>
              <a:rPr lang="en-GB" sz="2400" dirty="0" err="1" smtClean="0"/>
              <a:t>mkt’s</a:t>
            </a:r>
            <a:r>
              <a:rPr lang="en-GB" sz="2400" dirty="0" smtClean="0"/>
              <a:t> efficiency to allocate scarce resources.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D311-338C-429B-8113-437AA36B8636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543</Words>
  <Application>Microsoft Office PowerPoint</Application>
  <PresentationFormat>On-screen Show (4:3)</PresentationFormat>
  <Paragraphs>103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MN10403: Lecture 12.</vt:lpstr>
      <vt:lpstr>Lecture Structure</vt:lpstr>
      <vt:lpstr>Market Failure</vt:lpstr>
      <vt:lpstr>Reasons for regulation</vt:lpstr>
      <vt:lpstr>Collapse of Banking System</vt:lpstr>
      <vt:lpstr>Examples of Financial Market Losers</vt:lpstr>
      <vt:lpstr>FSA</vt:lpstr>
      <vt:lpstr>FSA tests of Market Cleanliness</vt:lpstr>
      <vt:lpstr>Theory of Regulation</vt:lpstr>
      <vt:lpstr>Deregulation?</vt:lpstr>
      <vt:lpstr>Form of Regulation.</vt:lpstr>
      <vt:lpstr>Self-regulation.</vt:lpstr>
      <vt:lpstr>Financial Regulation in UK</vt:lpstr>
      <vt:lpstr>Conclusion</vt:lpstr>
      <vt:lpstr>Summary of Course: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MN10403: Lecture 12.</dc:title>
  <dc:creator> </dc:creator>
  <cp:lastModifiedBy> </cp:lastModifiedBy>
  <cp:revision>12</cp:revision>
  <dcterms:created xsi:type="dcterms:W3CDTF">2009-04-25T18:45:31Z</dcterms:created>
  <dcterms:modified xsi:type="dcterms:W3CDTF">2009-04-26T10:35:43Z</dcterms:modified>
</cp:coreProperties>
</file>