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451" r:id="rId3"/>
    <p:sldId id="437" r:id="rId4"/>
    <p:sldId id="433" r:id="rId5"/>
    <p:sldId id="475" r:id="rId6"/>
    <p:sldId id="476" r:id="rId7"/>
    <p:sldId id="290" r:id="rId8"/>
    <p:sldId id="306" r:id="rId9"/>
    <p:sldId id="481" r:id="rId10"/>
    <p:sldId id="480" r:id="rId11"/>
    <p:sldId id="309" r:id="rId12"/>
    <p:sldId id="477" r:id="rId13"/>
    <p:sldId id="482" r:id="rId14"/>
  </p:sldIdLst>
  <p:sldSz cx="1008062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9"/>
    <p:restoredTop sz="94641"/>
  </p:normalViewPr>
  <p:slideViewPr>
    <p:cSldViewPr snapToGrid="0" snapToObjects="1">
      <p:cViewPr varScale="1">
        <p:scale>
          <a:sx n="195" d="100"/>
          <a:sy n="195" d="100"/>
        </p:scale>
        <p:origin x="3712" y="176"/>
      </p:cViewPr>
      <p:guideLst/>
    </p:cSldViewPr>
  </p:slideViewPr>
  <p:outlineViewPr>
    <p:cViewPr>
      <p:scale>
        <a:sx n="33" d="100"/>
        <a:sy n="33" d="100"/>
      </p:scale>
      <p:origin x="0" y="-193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F0C8-EB57-CA4A-8ABD-DCEF3E53083C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0C3E-115D-9B4F-8825-86C1FD77F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CD5FC-E5F4-0642-8C02-95CFF6C613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4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CD5FC-E5F4-0642-8C02-95CFF6C613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1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760" y="1768680"/>
            <a:ext cx="549576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D4483-D743-2648-8B16-531D4CCF672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989B6-82FC-5C4A-AAE1-EC5DCF08C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0CD2101-802A-4ADE-BC7E-A1049618A260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1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42880" y="4563730"/>
            <a:ext cx="9071280" cy="1406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en-US" sz="2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Dr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Lauren A. Cowley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Senior Lecturer in Microbial Genomics and Bioinformatics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University of Bath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TextShape 2"/>
          <p:cNvSpPr txBox="1"/>
          <p:nvPr/>
        </p:nvSpPr>
        <p:spPr>
          <a:xfrm>
            <a:off x="8316" y="1198820"/>
            <a:ext cx="9942840" cy="2173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/>
            <a:r>
              <a:rPr lang="en-GB" sz="4000" b="0" i="0" dirty="0">
                <a:effectLst/>
                <a:latin typeface="DINNextLTPro-Regular"/>
              </a:rPr>
              <a:t>Dimensionality reduction in machine learning for microbial genomics</a:t>
            </a:r>
          </a:p>
        </p:txBody>
      </p:sp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1912680" y="6423480"/>
            <a:ext cx="2394360" cy="981720"/>
          </a:xfrm>
          <a:prstGeom prst="rect">
            <a:avLst/>
          </a:prstGeom>
          <a:ln>
            <a:noFill/>
          </a:ln>
        </p:spPr>
      </p:pic>
      <p:sp>
        <p:nvSpPr>
          <p:cNvPr id="42" name="Line 3"/>
          <p:cNvSpPr/>
          <p:nvPr/>
        </p:nvSpPr>
        <p:spPr>
          <a:xfrm flipH="1">
            <a:off x="9951156" y="171010"/>
            <a:ext cx="4680" cy="4392720"/>
          </a:xfrm>
          <a:prstGeom prst="line">
            <a:avLst/>
          </a:prstGeom>
          <a:ln w="76320">
            <a:solidFill>
              <a:srgbClr val="3366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" name="Picture 43"/>
          <p:cNvPicPr/>
          <p:nvPr/>
        </p:nvPicPr>
        <p:blipFill>
          <a:blip r:embed="rId3"/>
          <a:srcRect t="18404" b="19433"/>
          <a:stretch/>
        </p:blipFill>
        <p:spPr>
          <a:xfrm>
            <a:off x="4472640" y="6498360"/>
            <a:ext cx="2419200" cy="79200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80CF30-A77D-7041-AA80-08F6B083F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9" y="3779837"/>
            <a:ext cx="1088270" cy="10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58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9C95-9267-B484-9AE1-8C902F70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5698428" cy="1262160"/>
          </a:xfrm>
        </p:spPr>
        <p:txBody>
          <a:bodyPr/>
          <a:lstStyle/>
          <a:p>
            <a:r>
              <a:rPr lang="en-US" dirty="0"/>
              <a:t>Using too much data can overfit your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14B7-63F4-F73D-8291-D6093DCE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4" y="1769040"/>
            <a:ext cx="5519544" cy="4384440"/>
          </a:xfrm>
        </p:spPr>
        <p:txBody>
          <a:bodyPr/>
          <a:lstStyle/>
          <a:p>
            <a:r>
              <a:rPr lang="en-GB" b="0" i="0" dirty="0">
                <a:effectLst/>
                <a:latin typeface="Lato" panose="020F0502020204030203" pitchFamily="34" charset="0"/>
              </a:rPr>
              <a:t>Overfitting is when your model learns your training data too well</a:t>
            </a:r>
          </a:p>
          <a:p>
            <a:pPr marL="0" indent="0">
              <a:buNone/>
            </a:pPr>
            <a:r>
              <a:rPr lang="en-GB" b="0" i="0" dirty="0">
                <a:effectLst/>
                <a:latin typeface="Lato" panose="020F0502020204030203" pitchFamily="34" charset="0"/>
              </a:rPr>
              <a:t> </a:t>
            </a:r>
          </a:p>
          <a:p>
            <a:r>
              <a:rPr lang="en-GB" dirty="0">
                <a:latin typeface="Lato" panose="020F0502020204030203" pitchFamily="34" charset="0"/>
              </a:rPr>
              <a:t>This means that when the model is given new unseen data that does not exactly fit data that has already been seen, it performs poorly</a:t>
            </a:r>
            <a:endParaRPr lang="en-GB" b="0" i="0" dirty="0">
              <a:effectLst/>
              <a:latin typeface="Lato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17F5-5853-F1B7-AEF1-66F0B4456C25}"/>
              </a:ext>
            </a:extLst>
          </p:cNvPr>
          <p:cNvSpPr txBox="1"/>
          <p:nvPr/>
        </p:nvSpPr>
        <p:spPr>
          <a:xfrm>
            <a:off x="306093" y="5338974"/>
            <a:ext cx="5079145" cy="18158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>
                <a:latin typeface="Lato" panose="020F0502020204030203" pitchFamily="34" charset="0"/>
              </a:rPr>
              <a:t>As well as decreasing the RAM usage, using the right number of features is important for model accuracy</a:t>
            </a:r>
          </a:p>
        </p:txBody>
      </p:sp>
      <p:pic>
        <p:nvPicPr>
          <p:cNvPr id="4" name="image5.png">
            <a:extLst>
              <a:ext uri="{FF2B5EF4-FFF2-40B4-BE49-F238E27FC236}">
                <a16:creationId xmlns:a16="http://schemas.microsoft.com/office/drawing/2014/main" id="{CF9E6338-8C55-0BB6-AA18-CB44A276881F}"/>
              </a:ext>
            </a:extLst>
          </p:cNvPr>
          <p:cNvPicPr/>
          <p:nvPr/>
        </p:nvPicPr>
        <p:blipFill rotWithShape="1">
          <a:blip r:embed="rId2"/>
          <a:srcRect l="27590" t="59878" r="61283" b="23882"/>
          <a:stretch/>
        </p:blipFill>
        <p:spPr>
          <a:xfrm>
            <a:off x="8920781" y="4248121"/>
            <a:ext cx="1070440" cy="1662682"/>
          </a:xfrm>
          <a:prstGeom prst="rect">
            <a:avLst/>
          </a:prstGeom>
          <a:ln/>
        </p:spPr>
      </p:pic>
      <p:pic>
        <p:nvPicPr>
          <p:cNvPr id="6146" name="Picture 2" descr="Machine Learning. Diagram Explaining the Problems of Model Fitting.  Overfitting and Underfitting in Classification Tasks Stock Illustration -  Illustration of education, digital: 258355072">
            <a:extLst>
              <a:ext uri="{FF2B5EF4-FFF2-40B4-BE49-F238E27FC236}">
                <a16:creationId xmlns:a16="http://schemas.microsoft.com/office/drawing/2014/main" id="{2EF1E53B-4B15-D180-4BF8-AED69C4FE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26" y="1973498"/>
            <a:ext cx="4690646" cy="204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beginner's guide to dimensionality reduction in Machine Learning | by  Judy T Raj | Towards Data Science">
            <a:extLst>
              <a:ext uri="{FF2B5EF4-FFF2-40B4-BE49-F238E27FC236}">
                <a16:creationId xmlns:a16="http://schemas.microsoft.com/office/drawing/2014/main" id="{A2E29A0D-D219-A28C-3388-64D3E30D1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026" y="4078790"/>
            <a:ext cx="3391852" cy="21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6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EEC2-02CE-FA48-9EAA-C4138034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172999"/>
            <a:ext cx="6954050" cy="982861"/>
          </a:xfrm>
        </p:spPr>
        <p:txBody>
          <a:bodyPr/>
          <a:lstStyle/>
          <a:p>
            <a:r>
              <a:rPr lang="en-US" dirty="0"/>
              <a:t>A lot of the data is redundant!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EAE02A-A502-034D-BBA3-9C70A26F6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48423" y="2439476"/>
            <a:ext cx="6321918" cy="316095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C11ED-99EF-3747-9D62-BB65B451BFC8}"/>
              </a:ext>
            </a:extLst>
          </p:cNvPr>
          <p:cNvSpPr txBox="1"/>
          <p:nvPr/>
        </p:nvSpPr>
        <p:spPr>
          <a:xfrm>
            <a:off x="0" y="1234247"/>
            <a:ext cx="42905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Most features will be either extremely rare or extremely common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2800" dirty="0"/>
              <a:t>When attempting a problem that is core genome associated, we </a:t>
            </a:r>
            <a:r>
              <a:rPr lang="en-US" sz="2800" dirty="0" err="1"/>
              <a:t>realised</a:t>
            </a:r>
            <a:r>
              <a:rPr lang="en-US" sz="2800" dirty="0"/>
              <a:t> that you can use a very small subset (999 </a:t>
            </a:r>
            <a:r>
              <a:rPr lang="en-US" sz="2800" dirty="0" err="1"/>
              <a:t>kmers</a:t>
            </a:r>
            <a:r>
              <a:rPr lang="en-US" sz="28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16EF7-2370-9C46-9FEC-A676F691A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734" y="317694"/>
            <a:ext cx="1374262" cy="14799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94A909-F0C0-FE45-9B74-5A181D529F75}"/>
              </a:ext>
            </a:extLst>
          </p:cNvPr>
          <p:cNvSpPr txBox="1"/>
          <p:nvPr/>
        </p:nvSpPr>
        <p:spPr>
          <a:xfrm>
            <a:off x="8289393" y="1843432"/>
            <a:ext cx="194694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Jordan Taylor </a:t>
            </a:r>
          </a:p>
          <a:p>
            <a:pPr algn="ctr"/>
            <a:r>
              <a:rPr lang="en-US" sz="1488" dirty="0"/>
              <a:t>PhD student</a:t>
            </a:r>
          </a:p>
        </p:txBody>
      </p:sp>
      <p:pic>
        <p:nvPicPr>
          <p:cNvPr id="2050" name="Picture 2" descr="What is the difference between Feature Selection and Feature Extraction? |  i2tutorials">
            <a:extLst>
              <a:ext uri="{FF2B5EF4-FFF2-40B4-BE49-F238E27FC236}">
                <a16:creationId xmlns:a16="http://schemas.microsoft.com/office/drawing/2014/main" id="{E3603B2C-7B4D-91BB-B3E4-E381B1231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18489"/>
          <a:stretch/>
        </p:blipFill>
        <p:spPr bwMode="auto">
          <a:xfrm>
            <a:off x="4099017" y="5556670"/>
            <a:ext cx="5971324" cy="20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8294C6-EB21-1875-592A-BC7C9CA0E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33" r="7136"/>
          <a:stretch/>
        </p:blipFill>
        <p:spPr>
          <a:xfrm>
            <a:off x="4804374" y="26397"/>
            <a:ext cx="3331637" cy="24156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AF1BBD-F6BC-3BE9-EB85-82DFA5D7052F}"/>
              </a:ext>
            </a:extLst>
          </p:cNvPr>
          <p:cNvSpPr txBox="1"/>
          <p:nvPr/>
        </p:nvSpPr>
        <p:spPr>
          <a:xfrm>
            <a:off x="130629" y="5887557"/>
            <a:ext cx="3617794" cy="13849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We can reduce the dimensionality by only using a subset</a:t>
            </a:r>
          </a:p>
        </p:txBody>
      </p:sp>
      <p:pic>
        <p:nvPicPr>
          <p:cNvPr id="11" name="Picture 2" descr="SAMBa's 2nd cohort impress with talks introducing their PhD projects | SAMBa">
            <a:extLst>
              <a:ext uri="{FF2B5EF4-FFF2-40B4-BE49-F238E27FC236}">
                <a16:creationId xmlns:a16="http://schemas.microsoft.com/office/drawing/2014/main" id="{1E5BE641-ACB1-C25D-A66E-5582E764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219" y="2338668"/>
            <a:ext cx="1417292" cy="4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8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59C95-9267-B484-9AE1-8C902F70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01320"/>
            <a:ext cx="5698428" cy="1262160"/>
          </a:xfrm>
        </p:spPr>
        <p:txBody>
          <a:bodyPr/>
          <a:lstStyle/>
          <a:p>
            <a:r>
              <a:rPr lang="en-US" dirty="0"/>
              <a:t>Feature selection to reduce dimensionality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514B7-63F4-F73D-8291-D6093DCE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4" y="1769040"/>
            <a:ext cx="5519544" cy="4384440"/>
          </a:xfrm>
        </p:spPr>
        <p:txBody>
          <a:bodyPr/>
          <a:lstStyle/>
          <a:p>
            <a:r>
              <a:rPr lang="en-GB" b="0" i="0" dirty="0">
                <a:effectLst/>
                <a:latin typeface="Lato" panose="020F0502020204030203" pitchFamily="34" charset="0"/>
              </a:rPr>
              <a:t>Fisher scoring is a method to rank your features by importance for the given association you are trying to get the model to learn</a:t>
            </a:r>
          </a:p>
          <a:p>
            <a:r>
              <a:rPr lang="en-GB" b="0" i="0" dirty="0">
                <a:effectLst/>
                <a:latin typeface="Lato" panose="020F0502020204030203" pitchFamily="34" charset="0"/>
              </a:rPr>
              <a:t>Fisher Score yields a higher score if the local mean is more different to the global mean scaled by the local variation -&gt; looks for features that are most different/distinguishing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925A7FF-7CAA-7FBA-4392-919B8F9B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38" y="1631741"/>
            <a:ext cx="3854183" cy="135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1CE0BDE-F04E-DB82-A3D0-9BDDC72AE9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46718"/>
          <a:stretch/>
        </p:blipFill>
        <p:spPr bwMode="auto">
          <a:xfrm>
            <a:off x="6840380" y="4241153"/>
            <a:ext cx="3210592" cy="311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D6BEED23-2399-CB17-356F-93A6065CB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48" y="3110010"/>
            <a:ext cx="2917676" cy="15416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B38EA6-1C6C-46CE-BE63-272647293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6363" y="0"/>
            <a:ext cx="1374262" cy="14799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C7A0F3-605D-8707-F04B-13CDD5E2E45B}"/>
              </a:ext>
            </a:extLst>
          </p:cNvPr>
          <p:cNvSpPr txBox="1"/>
          <p:nvPr/>
        </p:nvSpPr>
        <p:spPr>
          <a:xfrm>
            <a:off x="6990764" y="26180"/>
            <a:ext cx="1946944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Jordan Taylor </a:t>
            </a:r>
          </a:p>
          <a:p>
            <a:pPr algn="ctr"/>
            <a:r>
              <a:rPr lang="en-US" sz="1488" dirty="0"/>
              <a:t>PhD 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D17F5-5853-F1B7-AEF1-66F0B4456C25}"/>
              </a:ext>
            </a:extLst>
          </p:cNvPr>
          <p:cNvSpPr txBox="1"/>
          <p:nvPr/>
        </p:nvSpPr>
        <p:spPr>
          <a:xfrm>
            <a:off x="384202" y="5994194"/>
            <a:ext cx="5079145" cy="9541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GB" sz="2800" dirty="0">
                <a:latin typeface="Lato" panose="020F0502020204030203" pitchFamily="34" charset="0"/>
              </a:rPr>
              <a:t>Only use the top ranked features as input for the model</a:t>
            </a:r>
          </a:p>
        </p:txBody>
      </p:sp>
      <p:pic>
        <p:nvPicPr>
          <p:cNvPr id="9" name="Picture 2" descr="SAMBa's 2nd cohort impress with talks introducing their PhD projects | SAMBa">
            <a:extLst>
              <a:ext uri="{FF2B5EF4-FFF2-40B4-BE49-F238E27FC236}">
                <a16:creationId xmlns:a16="http://schemas.microsoft.com/office/drawing/2014/main" id="{B4D00705-1B44-370A-9464-9F5485F0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94" y="561844"/>
            <a:ext cx="1098130" cy="33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7FA28-B6C9-BA44-8148-A25B20B87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71137"/>
            <a:ext cx="9071640" cy="1262160"/>
          </a:xfrm>
        </p:spPr>
        <p:txBody>
          <a:bodyPr/>
          <a:lstStyle/>
          <a:p>
            <a:r>
              <a:rPr lang="en-US" dirty="0"/>
              <a:t>How can we strategically subsample genomic variation to build prediction models?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CD20C-8BF8-5642-820E-8B7D2E1EA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2644251"/>
            <a:ext cx="9071640" cy="4384440"/>
          </a:xfrm>
        </p:spPr>
        <p:txBody>
          <a:bodyPr/>
          <a:lstStyle/>
          <a:p>
            <a:r>
              <a:rPr lang="en-US" dirty="0"/>
              <a:t>Is there a better way to perform feature selection on genomic data that will improve machine learning attempts and automation of sequencing data for public health?</a:t>
            </a:r>
          </a:p>
        </p:txBody>
      </p:sp>
    </p:spTree>
    <p:extLst>
      <p:ext uri="{BB962C8B-B14F-4D97-AF65-F5344CB8AC3E}">
        <p14:creationId xmlns:p14="http://schemas.microsoft.com/office/powerpoint/2010/main" val="963175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6A4F-8A8C-A645-A519-58DC0907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07" y="440768"/>
            <a:ext cx="8694539" cy="1096006"/>
          </a:xfrm>
        </p:spPr>
        <p:txBody>
          <a:bodyPr/>
          <a:lstStyle/>
          <a:p>
            <a:r>
              <a:rPr lang="en-US" dirty="0"/>
              <a:t>DNA and 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10BEF-E572-1D4B-81F9-ADE0DB94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110" y="1661186"/>
            <a:ext cx="8694539" cy="15380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Evolution is achieved through the random changes that happen in DNA through mistakes being made in reproduction over time</a:t>
            </a:r>
          </a:p>
          <a:p>
            <a:r>
              <a:rPr lang="en-US" dirty="0"/>
              <a:t>These changes are known as mutations. Mutation is when a nucleotide base has changed e.g. A -&gt; C</a:t>
            </a:r>
          </a:p>
          <a:p>
            <a:r>
              <a:rPr lang="en-US" dirty="0"/>
              <a:t>We can study these changes using genome sequencing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A1B6267-064C-6D46-AAEF-CD1BA647A603}"/>
              </a:ext>
            </a:extLst>
          </p:cNvPr>
          <p:cNvCxnSpPr>
            <a:cxnSpLocks/>
          </p:cNvCxnSpPr>
          <p:nvPr/>
        </p:nvCxnSpPr>
        <p:spPr>
          <a:xfrm>
            <a:off x="3191425" y="4809342"/>
            <a:ext cx="6203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DC18E0-4786-0141-A00B-A634D2960F61}"/>
              </a:ext>
            </a:extLst>
          </p:cNvPr>
          <p:cNvCxnSpPr>
            <a:cxnSpLocks/>
          </p:cNvCxnSpPr>
          <p:nvPr/>
        </p:nvCxnSpPr>
        <p:spPr>
          <a:xfrm>
            <a:off x="3858696" y="4809342"/>
            <a:ext cx="1516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5-Point Star 7">
            <a:extLst>
              <a:ext uri="{FF2B5EF4-FFF2-40B4-BE49-F238E27FC236}">
                <a16:creationId xmlns:a16="http://schemas.microsoft.com/office/drawing/2014/main" id="{1B85B3A4-2306-8C46-9EB8-EDBA932711C3}"/>
              </a:ext>
            </a:extLst>
          </p:cNvPr>
          <p:cNvSpPr/>
          <p:nvPr/>
        </p:nvSpPr>
        <p:spPr>
          <a:xfrm>
            <a:off x="4160134" y="4747136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3C1805-AE80-ED46-9697-47431B3EA5A3}"/>
              </a:ext>
            </a:extLst>
          </p:cNvPr>
          <p:cNvCxnSpPr>
            <a:cxnSpLocks/>
          </p:cNvCxnSpPr>
          <p:nvPr/>
        </p:nvCxnSpPr>
        <p:spPr>
          <a:xfrm>
            <a:off x="6116853" y="4801350"/>
            <a:ext cx="1516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5-Point Star 9">
            <a:extLst>
              <a:ext uri="{FF2B5EF4-FFF2-40B4-BE49-F238E27FC236}">
                <a16:creationId xmlns:a16="http://schemas.microsoft.com/office/drawing/2014/main" id="{D594E062-A8E1-4842-82A8-62EB3F94C722}"/>
              </a:ext>
            </a:extLst>
          </p:cNvPr>
          <p:cNvSpPr/>
          <p:nvPr/>
        </p:nvSpPr>
        <p:spPr>
          <a:xfrm>
            <a:off x="6506786" y="4747136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46A0E508-C027-E149-9589-F56AD5A2A863}"/>
              </a:ext>
            </a:extLst>
          </p:cNvPr>
          <p:cNvSpPr/>
          <p:nvPr/>
        </p:nvSpPr>
        <p:spPr>
          <a:xfrm>
            <a:off x="7162409" y="4747136"/>
            <a:ext cx="133983" cy="124413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CA8A11-78EF-3C4D-A263-AC87F1BAD776}"/>
              </a:ext>
            </a:extLst>
          </p:cNvPr>
          <p:cNvCxnSpPr>
            <a:cxnSpLocks/>
          </p:cNvCxnSpPr>
          <p:nvPr/>
        </p:nvCxnSpPr>
        <p:spPr>
          <a:xfrm>
            <a:off x="8450313" y="4791833"/>
            <a:ext cx="15160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67EFEED9-A002-9446-8105-BBD2CF239C75}"/>
              </a:ext>
            </a:extLst>
          </p:cNvPr>
          <p:cNvSpPr/>
          <p:nvPr/>
        </p:nvSpPr>
        <p:spPr>
          <a:xfrm>
            <a:off x="8539087" y="4738321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2CFDA13E-642D-EC40-9B1A-066805E311DC}"/>
              </a:ext>
            </a:extLst>
          </p:cNvPr>
          <p:cNvSpPr/>
          <p:nvPr/>
        </p:nvSpPr>
        <p:spPr>
          <a:xfrm>
            <a:off x="9227346" y="4747136"/>
            <a:ext cx="133983" cy="124413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098DD808-2FE3-4C41-98BB-3D2B7077CD8B}"/>
              </a:ext>
            </a:extLst>
          </p:cNvPr>
          <p:cNvSpPr/>
          <p:nvPr/>
        </p:nvSpPr>
        <p:spPr>
          <a:xfrm>
            <a:off x="9607880" y="4738321"/>
            <a:ext cx="133983" cy="124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95C298-7A73-A448-9561-7E189632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" y="3760780"/>
            <a:ext cx="682542" cy="268816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D4427F-F12B-F541-8420-53E0DE81B6BD}"/>
              </a:ext>
            </a:extLst>
          </p:cNvPr>
          <p:cNvCxnSpPr>
            <a:cxnSpLocks/>
          </p:cNvCxnSpPr>
          <p:nvPr/>
        </p:nvCxnSpPr>
        <p:spPr>
          <a:xfrm>
            <a:off x="1918587" y="4801350"/>
            <a:ext cx="1172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3702D79-2991-6B4F-8050-6EABD86385DF}"/>
              </a:ext>
            </a:extLst>
          </p:cNvPr>
          <p:cNvSpPr txBox="1"/>
          <p:nvPr/>
        </p:nvSpPr>
        <p:spPr>
          <a:xfrm>
            <a:off x="831576" y="4637623"/>
            <a:ext cx="1157995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 err="1"/>
              <a:t>Unravelled</a:t>
            </a:r>
            <a:r>
              <a:rPr lang="en-US" sz="1488" dirty="0"/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BAAA6B-DF42-3D4F-8011-27389A5EC7EC}"/>
              </a:ext>
            </a:extLst>
          </p:cNvPr>
          <p:cNvSpPr txBox="1"/>
          <p:nvPr/>
        </p:nvSpPr>
        <p:spPr>
          <a:xfrm>
            <a:off x="1828753" y="4266950"/>
            <a:ext cx="135226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Genetic sequence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6F08A-4306-624C-B562-B553A37391E1}"/>
              </a:ext>
            </a:extLst>
          </p:cNvPr>
          <p:cNvSpPr txBox="1"/>
          <p:nvPr/>
        </p:nvSpPr>
        <p:spPr>
          <a:xfrm>
            <a:off x="208500" y="3477687"/>
            <a:ext cx="68254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DNA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054A92-6EEC-BE46-B149-48F9F1BE5B07}"/>
              </a:ext>
            </a:extLst>
          </p:cNvPr>
          <p:cNvSpPr txBox="1"/>
          <p:nvPr/>
        </p:nvSpPr>
        <p:spPr>
          <a:xfrm flipH="1">
            <a:off x="1943905" y="4834103"/>
            <a:ext cx="156645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ACTGCGGCT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3C61B0-6004-B04D-849D-5CA939973CD1}"/>
              </a:ext>
            </a:extLst>
          </p:cNvPr>
          <p:cNvCxnSpPr>
            <a:cxnSpLocks/>
          </p:cNvCxnSpPr>
          <p:nvPr/>
        </p:nvCxnSpPr>
        <p:spPr>
          <a:xfrm>
            <a:off x="5496477" y="4809342"/>
            <a:ext cx="6203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D49AFD7-78AC-A046-B51B-EA9C49E1CB5F}"/>
              </a:ext>
            </a:extLst>
          </p:cNvPr>
          <p:cNvCxnSpPr>
            <a:cxnSpLocks/>
          </p:cNvCxnSpPr>
          <p:nvPr/>
        </p:nvCxnSpPr>
        <p:spPr>
          <a:xfrm>
            <a:off x="7741798" y="4793230"/>
            <a:ext cx="62037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C944EC8-225C-B543-99B1-7847CA56A98C}"/>
              </a:ext>
            </a:extLst>
          </p:cNvPr>
          <p:cNvSpPr txBox="1"/>
          <p:nvPr/>
        </p:nvSpPr>
        <p:spPr>
          <a:xfrm>
            <a:off x="2856484" y="4528730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F1233E-68A6-8D4B-B37B-BD98A3D5C5D9}"/>
              </a:ext>
            </a:extLst>
          </p:cNvPr>
          <p:cNvSpPr txBox="1"/>
          <p:nvPr/>
        </p:nvSpPr>
        <p:spPr>
          <a:xfrm>
            <a:off x="5211159" y="4531715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Time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042BC2-9879-A942-A4C4-03922B408378}"/>
              </a:ext>
            </a:extLst>
          </p:cNvPr>
          <p:cNvSpPr txBox="1"/>
          <p:nvPr/>
        </p:nvSpPr>
        <p:spPr>
          <a:xfrm>
            <a:off x="7424662" y="4528730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Time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9C1D90D2-080B-064F-BB1D-C43E1C1FA103}"/>
              </a:ext>
            </a:extLst>
          </p:cNvPr>
          <p:cNvSpPr/>
          <p:nvPr/>
        </p:nvSpPr>
        <p:spPr>
          <a:xfrm>
            <a:off x="4081042" y="4266950"/>
            <a:ext cx="292546" cy="41446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371FF791-B18C-594B-A4B0-21E67F6A5BE9}"/>
              </a:ext>
            </a:extLst>
          </p:cNvPr>
          <p:cNvSpPr/>
          <p:nvPr/>
        </p:nvSpPr>
        <p:spPr>
          <a:xfrm>
            <a:off x="7083128" y="4262471"/>
            <a:ext cx="292546" cy="41446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BA9269B0-8E21-724D-B44C-FBD35C597EA4}"/>
              </a:ext>
            </a:extLst>
          </p:cNvPr>
          <p:cNvSpPr/>
          <p:nvPr/>
        </p:nvSpPr>
        <p:spPr>
          <a:xfrm>
            <a:off x="9528599" y="4262168"/>
            <a:ext cx="292546" cy="41446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E027F3-60C2-6741-BD92-06A13E576825}"/>
              </a:ext>
            </a:extLst>
          </p:cNvPr>
          <p:cNvSpPr txBox="1"/>
          <p:nvPr/>
        </p:nvSpPr>
        <p:spPr>
          <a:xfrm>
            <a:off x="3630721" y="3986337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Mutation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06353B-4B4D-A248-8FE9-281DFCA60367}"/>
              </a:ext>
            </a:extLst>
          </p:cNvPr>
          <p:cNvSpPr txBox="1"/>
          <p:nvPr/>
        </p:nvSpPr>
        <p:spPr>
          <a:xfrm>
            <a:off x="6596788" y="3959664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Mutation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264FB8-CE20-874B-B1BB-559F4585AD59}"/>
              </a:ext>
            </a:extLst>
          </p:cNvPr>
          <p:cNvSpPr txBox="1"/>
          <p:nvPr/>
        </p:nvSpPr>
        <p:spPr>
          <a:xfrm>
            <a:off x="9062592" y="3986337"/>
            <a:ext cx="122455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/>
              <a:t>Mutation</a:t>
            </a:r>
          </a:p>
        </p:txBody>
      </p:sp>
    </p:spTree>
    <p:extLst>
      <p:ext uri="{BB962C8B-B14F-4D97-AF65-F5344CB8AC3E}">
        <p14:creationId xmlns:p14="http://schemas.microsoft.com/office/powerpoint/2010/main" val="8014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23" grpId="0"/>
      <p:bldP spid="25" grpId="0"/>
      <p:bldP spid="26" grpId="0"/>
      <p:bldP spid="27" grpId="0"/>
      <p:bldP spid="31" grpId="0"/>
      <p:bldP spid="32" grpId="0"/>
      <p:bldP spid="33" grpId="0"/>
      <p:bldP spid="34" grpId="0" animBg="1"/>
      <p:bldP spid="36" grpId="0" animBg="1"/>
      <p:bldP spid="39" grpId="0" animBg="1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8D569-F34E-AD44-AC9B-D3097E71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899"/>
            <a:ext cx="10080625" cy="1096006"/>
          </a:xfrm>
        </p:spPr>
        <p:txBody>
          <a:bodyPr/>
          <a:lstStyle/>
          <a:p>
            <a:r>
              <a:rPr lang="en-US" dirty="0"/>
              <a:t>How is sequencing used in infectious disease control?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A7263-D8CA-804B-9E38-0CD581ED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03" y="1290429"/>
            <a:ext cx="9570214" cy="3968399"/>
          </a:xfrm>
        </p:spPr>
        <p:txBody>
          <a:bodyPr/>
          <a:lstStyle/>
          <a:p>
            <a:r>
              <a:rPr lang="en-US" b="1" dirty="0"/>
              <a:t>Genomic epidemiology </a:t>
            </a:r>
            <a:r>
              <a:rPr lang="en-US" dirty="0"/>
              <a:t>is the use of sequencing technology to understand transmission dynamics of microbial pathogens</a:t>
            </a:r>
          </a:p>
          <a:p>
            <a:r>
              <a:rPr lang="en-US" dirty="0"/>
              <a:t>It revolves around determining which sequences are most similar to each other and therefore likely to be related in transmission dynamics</a:t>
            </a:r>
          </a:p>
          <a:p>
            <a:pPr lvl="1"/>
            <a:r>
              <a:rPr lang="en-US" dirty="0"/>
              <a:t>Likely to be closely related in time and space</a:t>
            </a:r>
          </a:p>
          <a:p>
            <a:pPr lvl="1"/>
            <a:r>
              <a:rPr lang="en-US" dirty="0"/>
              <a:t>E.g. part of an outbreak from the same source or directly related by a transmission event</a:t>
            </a:r>
          </a:p>
          <a:p>
            <a:r>
              <a:rPr lang="en-US" dirty="0"/>
              <a:t>This is determined by how many mutations they share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EA7DC4-7F9D-1E44-8E10-74EE1FA91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296"/>
          <a:stretch/>
        </p:blipFill>
        <p:spPr>
          <a:xfrm>
            <a:off x="5723682" y="5296745"/>
            <a:ext cx="2882664" cy="20124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954217-E405-B24F-9023-0F40C4B29702}"/>
              </a:ext>
            </a:extLst>
          </p:cNvPr>
          <p:cNvCxnSpPr/>
          <p:nvPr/>
        </p:nvCxnSpPr>
        <p:spPr>
          <a:xfrm>
            <a:off x="1812772" y="5945442"/>
            <a:ext cx="311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2DD069-23FD-8D4C-9A19-17E3CFD52793}"/>
              </a:ext>
            </a:extLst>
          </p:cNvPr>
          <p:cNvCxnSpPr/>
          <p:nvPr/>
        </p:nvCxnSpPr>
        <p:spPr>
          <a:xfrm>
            <a:off x="1812772" y="6215003"/>
            <a:ext cx="311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87BEDE-4803-2E4C-AAAB-EEA44C6A3E4B}"/>
              </a:ext>
            </a:extLst>
          </p:cNvPr>
          <p:cNvCxnSpPr/>
          <p:nvPr/>
        </p:nvCxnSpPr>
        <p:spPr>
          <a:xfrm>
            <a:off x="1812772" y="6484607"/>
            <a:ext cx="311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86A6BF-0CA4-AE4E-BCE8-96025C520EBE}"/>
              </a:ext>
            </a:extLst>
          </p:cNvPr>
          <p:cNvCxnSpPr/>
          <p:nvPr/>
        </p:nvCxnSpPr>
        <p:spPr>
          <a:xfrm>
            <a:off x="1812772" y="6753554"/>
            <a:ext cx="311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A105A9-D7FE-0D44-AEEE-EBB628D98243}"/>
              </a:ext>
            </a:extLst>
          </p:cNvPr>
          <p:cNvCxnSpPr/>
          <p:nvPr/>
        </p:nvCxnSpPr>
        <p:spPr>
          <a:xfrm>
            <a:off x="1821544" y="7037908"/>
            <a:ext cx="3110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CD706C62-857A-1243-BBD3-993FA12E92C4}"/>
              </a:ext>
            </a:extLst>
          </p:cNvPr>
          <p:cNvSpPr/>
          <p:nvPr/>
        </p:nvSpPr>
        <p:spPr>
          <a:xfrm>
            <a:off x="1964300" y="5879249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9A6BB78C-D9C8-E04C-9548-34161595CA39}"/>
              </a:ext>
            </a:extLst>
          </p:cNvPr>
          <p:cNvSpPr/>
          <p:nvPr/>
        </p:nvSpPr>
        <p:spPr>
          <a:xfrm>
            <a:off x="1964300" y="6148810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D7FAA449-1E17-1342-8597-A5C3EFAD4B57}"/>
              </a:ext>
            </a:extLst>
          </p:cNvPr>
          <p:cNvSpPr/>
          <p:nvPr/>
        </p:nvSpPr>
        <p:spPr>
          <a:xfrm>
            <a:off x="1964301" y="6407199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B8544B69-7239-B14C-82BD-9AC266B2320C}"/>
              </a:ext>
            </a:extLst>
          </p:cNvPr>
          <p:cNvSpPr/>
          <p:nvPr/>
        </p:nvSpPr>
        <p:spPr>
          <a:xfrm>
            <a:off x="1964301" y="6674451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BFF621E8-7254-6E44-BE49-9E25818F798A}"/>
              </a:ext>
            </a:extLst>
          </p:cNvPr>
          <p:cNvSpPr/>
          <p:nvPr/>
        </p:nvSpPr>
        <p:spPr>
          <a:xfrm>
            <a:off x="6695856" y="6021132"/>
            <a:ext cx="133983" cy="1244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C6E41FAB-35F9-0A4A-A1AE-BDD94CF02257}"/>
              </a:ext>
            </a:extLst>
          </p:cNvPr>
          <p:cNvSpPr/>
          <p:nvPr/>
        </p:nvSpPr>
        <p:spPr>
          <a:xfrm>
            <a:off x="2462749" y="6954093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1B2E8B3E-DBCE-5443-94AE-313CF9FD76B9}"/>
              </a:ext>
            </a:extLst>
          </p:cNvPr>
          <p:cNvSpPr/>
          <p:nvPr/>
        </p:nvSpPr>
        <p:spPr>
          <a:xfrm>
            <a:off x="3177324" y="6958106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3E2A0A9D-39C3-2746-AECE-AB9111552EAB}"/>
              </a:ext>
            </a:extLst>
          </p:cNvPr>
          <p:cNvSpPr/>
          <p:nvPr/>
        </p:nvSpPr>
        <p:spPr>
          <a:xfrm>
            <a:off x="3987602" y="6958105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9F7637C0-C3CC-6446-9AB3-310013AD7B01}"/>
              </a:ext>
            </a:extLst>
          </p:cNvPr>
          <p:cNvSpPr/>
          <p:nvPr/>
        </p:nvSpPr>
        <p:spPr>
          <a:xfrm>
            <a:off x="6695856" y="7012905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D3B1FAAC-04C7-864A-BC40-FF2005F7F802}"/>
              </a:ext>
            </a:extLst>
          </p:cNvPr>
          <p:cNvSpPr/>
          <p:nvPr/>
        </p:nvSpPr>
        <p:spPr>
          <a:xfrm>
            <a:off x="7109911" y="7012905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94F0F84F-1B2B-8442-A6B5-6AD277C9A8C9}"/>
              </a:ext>
            </a:extLst>
          </p:cNvPr>
          <p:cNvSpPr/>
          <p:nvPr/>
        </p:nvSpPr>
        <p:spPr>
          <a:xfrm>
            <a:off x="7517117" y="7012906"/>
            <a:ext cx="133983" cy="124413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429B677B-30F3-C148-91EA-AE66CC401AB3}"/>
              </a:ext>
            </a:extLst>
          </p:cNvPr>
          <p:cNvSpPr/>
          <p:nvPr/>
        </p:nvSpPr>
        <p:spPr>
          <a:xfrm>
            <a:off x="2652559" y="5888064"/>
            <a:ext cx="133983" cy="124413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66414EA0-9564-0F40-BBD4-293DA7461664}"/>
              </a:ext>
            </a:extLst>
          </p:cNvPr>
          <p:cNvSpPr/>
          <p:nvPr/>
        </p:nvSpPr>
        <p:spPr>
          <a:xfrm>
            <a:off x="2650963" y="6147257"/>
            <a:ext cx="133983" cy="124413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407D83DB-06D8-C140-87AB-3112A32FB855}"/>
              </a:ext>
            </a:extLst>
          </p:cNvPr>
          <p:cNvSpPr/>
          <p:nvPr/>
        </p:nvSpPr>
        <p:spPr>
          <a:xfrm>
            <a:off x="7160373" y="5607783"/>
            <a:ext cx="133983" cy="124413"/>
          </a:xfrm>
          <a:prstGeom prst="star5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1F2C52F8-496B-1C4E-8FBA-335D003A2339}"/>
              </a:ext>
            </a:extLst>
          </p:cNvPr>
          <p:cNvSpPr/>
          <p:nvPr/>
        </p:nvSpPr>
        <p:spPr>
          <a:xfrm>
            <a:off x="3381670" y="6407198"/>
            <a:ext cx="133983" cy="124413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7" name="5-Point Star 26">
            <a:extLst>
              <a:ext uri="{FF2B5EF4-FFF2-40B4-BE49-F238E27FC236}">
                <a16:creationId xmlns:a16="http://schemas.microsoft.com/office/drawing/2014/main" id="{14DA7F70-6A10-E24B-BB91-63F54123C831}"/>
              </a:ext>
            </a:extLst>
          </p:cNvPr>
          <p:cNvSpPr/>
          <p:nvPr/>
        </p:nvSpPr>
        <p:spPr>
          <a:xfrm>
            <a:off x="3376704" y="6674451"/>
            <a:ext cx="133983" cy="124413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8" name="5-Point Star 27">
            <a:extLst>
              <a:ext uri="{FF2B5EF4-FFF2-40B4-BE49-F238E27FC236}">
                <a16:creationId xmlns:a16="http://schemas.microsoft.com/office/drawing/2014/main" id="{1074A39C-E87D-074A-B902-CC978F7F8587}"/>
              </a:ext>
            </a:extLst>
          </p:cNvPr>
          <p:cNvSpPr/>
          <p:nvPr/>
        </p:nvSpPr>
        <p:spPr>
          <a:xfrm>
            <a:off x="7160373" y="6392267"/>
            <a:ext cx="133983" cy="124413"/>
          </a:xfrm>
          <a:prstGeom prst="star5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C059F78B-7CCA-3F4F-B2A2-8EC0A3C91170}"/>
              </a:ext>
            </a:extLst>
          </p:cNvPr>
          <p:cNvSpPr/>
          <p:nvPr/>
        </p:nvSpPr>
        <p:spPr>
          <a:xfrm>
            <a:off x="4278081" y="5869679"/>
            <a:ext cx="133983" cy="124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B2917FA5-902B-8441-A259-6BEEBA4900B9}"/>
              </a:ext>
            </a:extLst>
          </p:cNvPr>
          <p:cNvSpPr/>
          <p:nvPr/>
        </p:nvSpPr>
        <p:spPr>
          <a:xfrm>
            <a:off x="7584109" y="5385706"/>
            <a:ext cx="133983" cy="1244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1" name="5-Point Star 30">
            <a:extLst>
              <a:ext uri="{FF2B5EF4-FFF2-40B4-BE49-F238E27FC236}">
                <a16:creationId xmlns:a16="http://schemas.microsoft.com/office/drawing/2014/main" id="{288A79EB-385A-7943-9012-242322289CF0}"/>
              </a:ext>
            </a:extLst>
          </p:cNvPr>
          <p:cNvSpPr/>
          <p:nvPr/>
        </p:nvSpPr>
        <p:spPr>
          <a:xfrm>
            <a:off x="4088453" y="6129660"/>
            <a:ext cx="133983" cy="124413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1B8D4A89-49F8-844F-BCA5-FB199CDC2CE0}"/>
              </a:ext>
            </a:extLst>
          </p:cNvPr>
          <p:cNvSpPr/>
          <p:nvPr/>
        </p:nvSpPr>
        <p:spPr>
          <a:xfrm>
            <a:off x="7625471" y="5837835"/>
            <a:ext cx="133983" cy="124413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EE13FCC8-DDB8-DB47-A84C-07C25F8ED62C}"/>
              </a:ext>
            </a:extLst>
          </p:cNvPr>
          <p:cNvSpPr/>
          <p:nvPr/>
        </p:nvSpPr>
        <p:spPr>
          <a:xfrm>
            <a:off x="4536875" y="6417756"/>
            <a:ext cx="133983" cy="12441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627BACB7-F3BC-7B4C-B62D-F3FF5B207409}"/>
              </a:ext>
            </a:extLst>
          </p:cNvPr>
          <p:cNvSpPr/>
          <p:nvPr/>
        </p:nvSpPr>
        <p:spPr>
          <a:xfrm>
            <a:off x="7620759" y="6166599"/>
            <a:ext cx="133983" cy="124413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8D6A422C-B7C7-1341-B5A6-B70EBB889791}"/>
              </a:ext>
            </a:extLst>
          </p:cNvPr>
          <p:cNvSpPr/>
          <p:nvPr/>
        </p:nvSpPr>
        <p:spPr>
          <a:xfrm>
            <a:off x="4745027" y="6682093"/>
            <a:ext cx="133983" cy="124413"/>
          </a:xfrm>
          <a:prstGeom prst="star5">
            <a:avLst/>
          </a:prstGeom>
          <a:solidFill>
            <a:srgbClr val="FF85FF"/>
          </a:solidFill>
          <a:ln>
            <a:solidFill>
              <a:srgbClr val="FF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6" name="5-Point Star 35">
            <a:extLst>
              <a:ext uri="{FF2B5EF4-FFF2-40B4-BE49-F238E27FC236}">
                <a16:creationId xmlns:a16="http://schemas.microsoft.com/office/drawing/2014/main" id="{C8CAD71E-AC01-A94F-B8AB-9FA2408332EC}"/>
              </a:ext>
            </a:extLst>
          </p:cNvPr>
          <p:cNvSpPr/>
          <p:nvPr/>
        </p:nvSpPr>
        <p:spPr>
          <a:xfrm>
            <a:off x="7620759" y="6639667"/>
            <a:ext cx="133983" cy="124413"/>
          </a:xfrm>
          <a:prstGeom prst="star5">
            <a:avLst/>
          </a:prstGeom>
          <a:solidFill>
            <a:srgbClr val="FF85FF"/>
          </a:solidFill>
          <a:ln>
            <a:solidFill>
              <a:srgbClr val="FF8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E307D2-4DD5-514F-8650-449DAB74EC3C}"/>
              </a:ext>
            </a:extLst>
          </p:cNvPr>
          <p:cNvSpPr txBox="1"/>
          <p:nvPr/>
        </p:nvSpPr>
        <p:spPr>
          <a:xfrm>
            <a:off x="1504531" y="5788769"/>
            <a:ext cx="374834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9CCA70-5E1F-514E-A6DF-AF19AD7B5855}"/>
              </a:ext>
            </a:extLst>
          </p:cNvPr>
          <p:cNvSpPr txBox="1"/>
          <p:nvPr/>
        </p:nvSpPr>
        <p:spPr>
          <a:xfrm>
            <a:off x="1504442" y="6073123"/>
            <a:ext cx="30824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33C201-16D3-0D41-A275-AA141AB5B29D}"/>
              </a:ext>
            </a:extLst>
          </p:cNvPr>
          <p:cNvSpPr txBox="1"/>
          <p:nvPr/>
        </p:nvSpPr>
        <p:spPr>
          <a:xfrm>
            <a:off x="1501940" y="6350791"/>
            <a:ext cx="30824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47C9BC-CDF2-E74C-B151-E514B427263C}"/>
              </a:ext>
            </a:extLst>
          </p:cNvPr>
          <p:cNvSpPr txBox="1"/>
          <p:nvPr/>
        </p:nvSpPr>
        <p:spPr>
          <a:xfrm>
            <a:off x="1501940" y="6604070"/>
            <a:ext cx="310742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A3CCCD-70E6-8D4A-845C-555FCBE29CA7}"/>
              </a:ext>
            </a:extLst>
          </p:cNvPr>
          <p:cNvSpPr txBox="1"/>
          <p:nvPr/>
        </p:nvSpPr>
        <p:spPr>
          <a:xfrm>
            <a:off x="1514663" y="6912519"/>
            <a:ext cx="196226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998D5E-E0DB-AC4A-9F4C-DC39DF2DF222}"/>
              </a:ext>
            </a:extLst>
          </p:cNvPr>
          <p:cNvSpPr txBox="1"/>
          <p:nvPr/>
        </p:nvSpPr>
        <p:spPr>
          <a:xfrm>
            <a:off x="6984194" y="7238369"/>
            <a:ext cx="222986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Phylogeny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670E6D-761E-7A4F-B1E1-99E929E86B9B}"/>
              </a:ext>
            </a:extLst>
          </p:cNvPr>
          <p:cNvSpPr txBox="1"/>
          <p:nvPr/>
        </p:nvSpPr>
        <p:spPr>
          <a:xfrm>
            <a:off x="2582159" y="7227071"/>
            <a:ext cx="2229860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Sequence differences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09024-C5B0-9B47-83F7-5DF525D5B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202" y="707722"/>
            <a:ext cx="1233100" cy="924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F2E0BC-90DF-1D48-BC8A-47FE4E90A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202" y="1693378"/>
            <a:ext cx="1233100" cy="7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56D7-3951-F340-9BE0-C30D1F361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92" y="223074"/>
            <a:ext cx="5243643" cy="1096006"/>
          </a:xfrm>
        </p:spPr>
        <p:txBody>
          <a:bodyPr/>
          <a:lstStyle/>
          <a:p>
            <a:r>
              <a:rPr lang="en-US" dirty="0"/>
              <a:t>Recent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04C53-FAE7-DE4D-8FE9-195E32CB2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72" y="1920823"/>
            <a:ext cx="5522593" cy="4497728"/>
          </a:xfrm>
        </p:spPr>
        <p:txBody>
          <a:bodyPr>
            <a:normAutofit/>
          </a:bodyPr>
          <a:lstStyle/>
          <a:p>
            <a:r>
              <a:rPr lang="en-US" dirty="0"/>
              <a:t>Sequencing has massively decreased in cost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This massive decrease in sequencing cost has allowed widescale adoption of sequencing in public health for communicable disease control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F64CEA-0906-374C-91B9-C88EAF2BE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266" y="1246555"/>
            <a:ext cx="4148816" cy="2333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E2F3D9-845A-6B46-B585-2F5B15C12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328" y="3979411"/>
            <a:ext cx="2685551" cy="20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5EF1-5B04-1533-F293-A21FB9D0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8" y="-8709"/>
            <a:ext cx="9071640" cy="1262160"/>
          </a:xfrm>
        </p:spPr>
        <p:txBody>
          <a:bodyPr/>
          <a:lstStyle/>
          <a:p>
            <a:r>
              <a:rPr lang="en-US" dirty="0"/>
              <a:t>Genomics Big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963EA-FEDA-5C54-6CAC-C778888CF5F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7068" y="1970191"/>
            <a:ext cx="4487476" cy="4384440"/>
          </a:xfrm>
        </p:spPr>
        <p:txBody>
          <a:bodyPr/>
          <a:lstStyle/>
          <a:p>
            <a:pPr algn="l"/>
            <a:r>
              <a:rPr lang="en-GB" sz="2800" b="0" i="0" dirty="0">
                <a:effectLst/>
                <a:latin typeface="DINNextLTPro-Regular"/>
              </a:rPr>
              <a:t>In recent years, genomics has made major advances for use in epidemiology and public health. </a:t>
            </a:r>
          </a:p>
          <a:p>
            <a:pPr algn="l"/>
            <a:r>
              <a:rPr lang="en-GB" sz="2800" dirty="0">
                <a:latin typeface="DINNextLTPro-Regular"/>
              </a:rPr>
              <a:t>N</a:t>
            </a:r>
            <a:r>
              <a:rPr lang="en-GB" sz="2800" b="0" i="0" dirty="0">
                <a:effectLst/>
                <a:latin typeface="DINNextLTPro-Regular"/>
              </a:rPr>
              <a:t>ow used extensively in reference microbiology and public health surveillance for source attribution, lineage tracing and outbreak management. </a:t>
            </a:r>
          </a:p>
          <a:p>
            <a:pPr algn="l"/>
            <a:r>
              <a:rPr lang="en-GB" sz="2800" b="0" i="0" dirty="0">
                <a:effectLst/>
                <a:latin typeface="DINNextLTPro-Regular"/>
              </a:rPr>
              <a:t>Methods to automate classification of strains into epidemiologically meaningful classes would greatly benefit public health surveillance and pathogen management. </a:t>
            </a:r>
          </a:p>
        </p:txBody>
      </p:sp>
      <p:pic>
        <p:nvPicPr>
          <p:cNvPr id="4" name="Picture 2" descr="2 Growth in whole-genome sequencing (WGS) of bacterial pathogens in the...  | Download Scientific Diagram">
            <a:extLst>
              <a:ext uri="{FF2B5EF4-FFF2-40B4-BE49-F238E27FC236}">
                <a16:creationId xmlns:a16="http://schemas.microsoft.com/office/drawing/2014/main" id="{0FE646EE-9FCE-C290-77BA-73059973C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88" y="929394"/>
            <a:ext cx="5362324" cy="337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eature Engineering for Machine Learning - Javatpoint">
            <a:extLst>
              <a:ext uri="{FF2B5EF4-FFF2-40B4-BE49-F238E27FC236}">
                <a16:creationId xmlns:a16="http://schemas.microsoft.com/office/drawing/2014/main" id="{A4FE007C-1003-465A-35AD-7FFD7282B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96" y="4302111"/>
            <a:ext cx="6110428" cy="222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3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0014-071E-D93F-9B41-CE41115F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15" y="0"/>
            <a:ext cx="9071640" cy="1262160"/>
          </a:xfrm>
        </p:spPr>
        <p:txBody>
          <a:bodyPr/>
          <a:lstStyle/>
          <a:p>
            <a:r>
              <a:rPr lang="en-US" dirty="0"/>
              <a:t>How do we turn all our sequencing data into prediction models?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86ECE9-BD60-C8CA-7AE5-4FD9819261C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114299" y="3908210"/>
            <a:ext cx="10080625" cy="4384440"/>
          </a:xfrm>
        </p:spPr>
        <p:txBody>
          <a:bodyPr/>
          <a:lstStyle/>
          <a:p>
            <a:r>
              <a:rPr lang="en-US" sz="2800" dirty="0"/>
              <a:t>A model will require you to provide a set of features to learn an association/signal from </a:t>
            </a:r>
          </a:p>
          <a:p>
            <a:r>
              <a:rPr lang="en-US" sz="2800" dirty="0"/>
              <a:t>You provide a set of observations (strains) with all their individual features</a:t>
            </a:r>
          </a:p>
          <a:p>
            <a:r>
              <a:rPr lang="en-US" sz="2800" dirty="0"/>
              <a:t>Then each observation will have a label – this will be the phenotype or metadata class that you are trying to get the model to learn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2782C78-869F-B219-6CA9-D169F85C7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933200"/>
              </p:ext>
            </p:extLst>
          </p:nvPr>
        </p:nvGraphicFramePr>
        <p:xfrm>
          <a:off x="850235" y="2647819"/>
          <a:ext cx="8305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80">
                  <a:extLst>
                    <a:ext uri="{9D8B030D-6E8A-4147-A177-3AD203B41FA5}">
                      <a16:colId xmlns:a16="http://schemas.microsoft.com/office/drawing/2014/main" val="1864677759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623143753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2521358556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2903115307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2766371654"/>
                    </a:ext>
                  </a:extLst>
                </a:gridCol>
              </a:tblGrid>
              <a:tr h="339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Observation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Observation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Observation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Observation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765520"/>
                  </a:ext>
                </a:extLst>
              </a:tr>
              <a:tr h="339380">
                <a:tc>
                  <a:txBody>
                    <a:bodyPr/>
                    <a:lstStyle/>
                    <a:p>
                      <a:r>
                        <a:rPr lang="en-US" dirty="0"/>
                        <a:t>Feature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53193"/>
                  </a:ext>
                </a:extLst>
              </a:tr>
              <a:tr h="339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Feature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911905"/>
                  </a:ext>
                </a:extLst>
              </a:tr>
              <a:tr h="339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Feature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659620"/>
                  </a:ext>
                </a:extLst>
              </a:tr>
              <a:tr h="3393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Feature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0031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F9DE97-28D7-B6C7-101F-CB8CD5071B71}"/>
              </a:ext>
            </a:extLst>
          </p:cNvPr>
          <p:cNvSpPr txBox="1"/>
          <p:nvPr/>
        </p:nvSpPr>
        <p:spPr>
          <a:xfrm>
            <a:off x="4653511" y="1798235"/>
            <a:ext cx="699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1356D1-DFAA-4656-ACF3-03C6851C2A28}"/>
              </a:ext>
            </a:extLst>
          </p:cNvPr>
          <p:cNvSpPr/>
          <p:nvPr/>
        </p:nvSpPr>
        <p:spPr>
          <a:xfrm>
            <a:off x="2068481" y="2494765"/>
            <a:ext cx="7087554" cy="2107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4C1344F-F44C-D427-9057-AF15D6EF0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159098"/>
              </p:ext>
            </p:extLst>
          </p:nvPr>
        </p:nvGraphicFramePr>
        <p:xfrm>
          <a:off x="817964" y="1506221"/>
          <a:ext cx="83058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280">
                  <a:extLst>
                    <a:ext uri="{9D8B030D-6E8A-4147-A177-3AD203B41FA5}">
                      <a16:colId xmlns:a16="http://schemas.microsoft.com/office/drawing/2014/main" val="4065999908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3833845277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2942320090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3320034626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4253735220"/>
                    </a:ext>
                  </a:extLst>
                </a:gridCol>
              </a:tblGrid>
              <a:tr h="3393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Label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Label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Label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408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40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BDBC-3718-E54A-BD3B-D062F16D2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15" y="268191"/>
            <a:ext cx="9696610" cy="982861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generate input features from sequencing reads?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8263D-C1BF-3546-BEBE-C206E47B5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25" y="1397823"/>
            <a:ext cx="5775088" cy="2564791"/>
          </a:xfrm>
        </p:spPr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mers</a:t>
            </a:r>
            <a:r>
              <a:rPr lang="en-US" dirty="0"/>
              <a:t> are sequencing words of length k that can </a:t>
            </a:r>
            <a:r>
              <a:rPr lang="en-US" dirty="0" err="1"/>
              <a:t>summarise</a:t>
            </a:r>
            <a:r>
              <a:rPr lang="en-US" dirty="0"/>
              <a:t> your data</a:t>
            </a:r>
          </a:p>
          <a:p>
            <a:r>
              <a:rPr lang="en-US" dirty="0"/>
              <a:t>You can use programs such as </a:t>
            </a:r>
            <a:r>
              <a:rPr lang="en-US" dirty="0" err="1"/>
              <a:t>fsm</a:t>
            </a:r>
            <a:r>
              <a:rPr lang="en-US" dirty="0"/>
              <a:t>-lite to perform k-</a:t>
            </a:r>
            <a:r>
              <a:rPr lang="en-US" dirty="0" err="1"/>
              <a:t>mer</a:t>
            </a:r>
            <a:r>
              <a:rPr lang="en-US" dirty="0"/>
              <a:t> counting to be used as a quantitative input</a:t>
            </a:r>
          </a:p>
          <a:p>
            <a:r>
              <a:rPr lang="en-US" dirty="0"/>
              <a:t>Rather than just using core genome SNP data, k-</a:t>
            </a:r>
            <a:r>
              <a:rPr lang="en-US" dirty="0" err="1"/>
              <a:t>mer</a:t>
            </a:r>
            <a:r>
              <a:rPr lang="en-US" dirty="0"/>
              <a:t> count data is representative of accessory genome variation as 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F8A27-15DA-DF4E-BF2B-B1E6DF8BD70F}"/>
              </a:ext>
            </a:extLst>
          </p:cNvPr>
          <p:cNvSpPr txBox="1"/>
          <p:nvPr/>
        </p:nvSpPr>
        <p:spPr>
          <a:xfrm>
            <a:off x="6116518" y="1140778"/>
            <a:ext cx="3780234" cy="1924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/>
              <a:t>GTTATGCACCTGTTAAGGCTAAACTGAAAGAACAGATTTTGGTGACTGCGCTCCTCCAAGCCAGTTACCTTGGTTCAAAGAGTTGGTAGCTCAGCGAACTTCTGTGCCATTGGGTCAATCCGTTGTTTTTTTTGAATATGTACAGATCTTGTTTTTTTGTCAACGGAATAGCTGTTCGTTGACTTGATAGACCGATTGAT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6D173-2820-E948-AAB9-C6F54659C5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62" t="75686" r="33883"/>
          <a:stretch/>
        </p:blipFill>
        <p:spPr>
          <a:xfrm>
            <a:off x="7432188" y="2885033"/>
            <a:ext cx="1148894" cy="137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C3B0AE-7680-C940-9B60-187D20ABE3F4}"/>
              </a:ext>
            </a:extLst>
          </p:cNvPr>
          <p:cNvSpPr/>
          <p:nvPr/>
        </p:nvSpPr>
        <p:spPr>
          <a:xfrm>
            <a:off x="6668728" y="1187219"/>
            <a:ext cx="797704" cy="24698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443F-36F1-E847-A6BC-806117396409}"/>
              </a:ext>
            </a:extLst>
          </p:cNvPr>
          <p:cNvSpPr txBox="1"/>
          <p:nvPr/>
        </p:nvSpPr>
        <p:spPr>
          <a:xfrm>
            <a:off x="6241636" y="4515721"/>
            <a:ext cx="3550455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8" dirty="0">
                <a:solidFill>
                  <a:schemeClr val="accent1"/>
                </a:solidFill>
              </a:rPr>
              <a:t>TGCACC</a:t>
            </a:r>
            <a:r>
              <a:rPr lang="en-US" sz="1488" dirty="0"/>
              <a:t>: strain 1, strain 4, strain 9</a:t>
            </a:r>
          </a:p>
          <a:p>
            <a:r>
              <a:rPr lang="en-US" sz="1488" dirty="0">
                <a:solidFill>
                  <a:srgbClr val="00B050"/>
                </a:solidFill>
              </a:rPr>
              <a:t>TTGTTT</a:t>
            </a:r>
            <a:r>
              <a:rPr lang="en-US" sz="1488" dirty="0"/>
              <a:t>: strain 1, strain 2, strain 7, strain 8</a:t>
            </a:r>
          </a:p>
          <a:p>
            <a:r>
              <a:rPr lang="en-US" sz="1488" dirty="0">
                <a:solidFill>
                  <a:srgbClr val="7030A0"/>
                </a:solidFill>
              </a:rPr>
              <a:t>CGTTGACTTGATA</a:t>
            </a:r>
            <a:r>
              <a:rPr lang="en-US" sz="1488" dirty="0"/>
              <a:t>: Strain 4, strain 11</a:t>
            </a:r>
            <a:endParaRPr lang="en-US" sz="1488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1DD3B8-FEF6-E244-81C5-294AC0A31724}"/>
              </a:ext>
            </a:extLst>
          </p:cNvPr>
          <p:cNvSpPr/>
          <p:nvPr/>
        </p:nvSpPr>
        <p:spPr>
          <a:xfrm>
            <a:off x="7283943" y="2065496"/>
            <a:ext cx="797704" cy="2469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B5F87-F5B5-3940-941E-CA9147210B3E}"/>
              </a:ext>
            </a:extLst>
          </p:cNvPr>
          <p:cNvSpPr/>
          <p:nvPr/>
        </p:nvSpPr>
        <p:spPr>
          <a:xfrm>
            <a:off x="6668728" y="2509524"/>
            <a:ext cx="1589033" cy="24698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4384DB-073C-5FF4-5F4C-6F10047DE622}"/>
              </a:ext>
            </a:extLst>
          </p:cNvPr>
          <p:cNvSpPr txBox="1"/>
          <p:nvPr/>
        </p:nvSpPr>
        <p:spPr>
          <a:xfrm>
            <a:off x="533533" y="5897687"/>
            <a:ext cx="8710360" cy="13849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However, the more diverse your population is and the more strains (observations) you add to the dataset the more your input data will grow</a:t>
            </a:r>
          </a:p>
        </p:txBody>
      </p:sp>
    </p:spTree>
    <p:extLst>
      <p:ext uri="{BB962C8B-B14F-4D97-AF65-F5344CB8AC3E}">
        <p14:creationId xmlns:p14="http://schemas.microsoft.com/office/powerpoint/2010/main" val="29516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27DF-8D2F-8A42-8A35-C1CD0EB0F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1" t="15034" r="15533" b="12286"/>
          <a:stretch/>
        </p:blipFill>
        <p:spPr>
          <a:xfrm>
            <a:off x="2128945" y="1359201"/>
            <a:ext cx="6134659" cy="319444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765F01-F9A6-4065-BF6C-40C94FD65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86" y="4861581"/>
            <a:ext cx="10165976" cy="2698094"/>
          </a:xfrm>
        </p:spPr>
        <p:txBody>
          <a:bodyPr>
            <a:noAutofit/>
          </a:bodyPr>
          <a:lstStyle/>
          <a:p>
            <a:r>
              <a:rPr lang="en-US" dirty="0"/>
              <a:t>The features data comes in the form of a large 2-way matrix</a:t>
            </a:r>
          </a:p>
          <a:p>
            <a:r>
              <a:rPr lang="en-US" dirty="0"/>
              <a:t>In a dataset of 580 </a:t>
            </a:r>
            <a:r>
              <a:rPr lang="en-US" i="1" dirty="0"/>
              <a:t>E. coli </a:t>
            </a:r>
            <a:r>
              <a:rPr lang="en-US" dirty="0"/>
              <a:t>there are ~5 million k-</a:t>
            </a:r>
            <a:r>
              <a:rPr lang="en-US" dirty="0" err="1"/>
              <a:t>mer</a:t>
            </a:r>
            <a:r>
              <a:rPr lang="en-US" dirty="0"/>
              <a:t> features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03159B-FB19-8777-43E5-C2A328973D73}"/>
              </a:ext>
            </a:extLst>
          </p:cNvPr>
          <p:cNvSpPr txBox="1">
            <a:spLocks/>
          </p:cNvSpPr>
          <p:nvPr/>
        </p:nvSpPr>
        <p:spPr>
          <a:xfrm>
            <a:off x="384015" y="268191"/>
            <a:ext cx="9696610" cy="982861"/>
          </a:xfrm>
          <a:prstGeom prst="rect">
            <a:avLst/>
          </a:prstGeom>
        </p:spPr>
        <p:txBody>
          <a:bodyPr lIns="0" tIns="0" rIns="0" bIns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K-</a:t>
            </a:r>
            <a:r>
              <a:rPr lang="en-US" sz="4400" dirty="0" err="1"/>
              <a:t>mer</a:t>
            </a:r>
            <a:r>
              <a:rPr lang="en-US" sz="4400" dirty="0"/>
              <a:t> Features data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6ECA0-CDD8-9A58-9A01-51A7B9D20DB1}"/>
              </a:ext>
            </a:extLst>
          </p:cNvPr>
          <p:cNvSpPr txBox="1"/>
          <p:nvPr/>
        </p:nvSpPr>
        <p:spPr>
          <a:xfrm>
            <a:off x="4108465" y="1020568"/>
            <a:ext cx="2719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strains (observations)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7F24E-CC81-96AC-798C-F3E46B877B85}"/>
              </a:ext>
            </a:extLst>
          </p:cNvPr>
          <p:cNvSpPr txBox="1"/>
          <p:nvPr/>
        </p:nvSpPr>
        <p:spPr>
          <a:xfrm>
            <a:off x="978178" y="2686984"/>
            <a:ext cx="5186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96A708-0AB7-D816-7666-F6539F472E2C}"/>
              </a:ext>
            </a:extLst>
          </p:cNvPr>
          <p:cNvSpPr txBox="1"/>
          <p:nvPr/>
        </p:nvSpPr>
        <p:spPr>
          <a:xfrm>
            <a:off x="685132" y="6194185"/>
            <a:ext cx="8710360" cy="9541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This is Big Data and difficult for computers to handle without using a lot of RAM</a:t>
            </a:r>
          </a:p>
        </p:txBody>
      </p:sp>
    </p:spTree>
    <p:extLst>
      <p:ext uri="{BB962C8B-B14F-4D97-AF65-F5344CB8AC3E}">
        <p14:creationId xmlns:p14="http://schemas.microsoft.com/office/powerpoint/2010/main" val="279191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FCB2-000A-6A46-89D0-A568E66E1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3" y="258686"/>
            <a:ext cx="10080625" cy="1262160"/>
          </a:xfrm>
        </p:spPr>
        <p:txBody>
          <a:bodyPr/>
          <a:lstStyle/>
          <a:p>
            <a:r>
              <a:rPr lang="en-US" dirty="0"/>
              <a:t>The number of k-</a:t>
            </a:r>
            <a:r>
              <a:rPr lang="en-US" dirty="0" err="1"/>
              <a:t>mer</a:t>
            </a:r>
            <a:r>
              <a:rPr lang="en-US" dirty="0"/>
              <a:t> features you will have will depend on whether the species has a closed or open pangenome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B1B28-E144-8E49-B6EB-AA829240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45" y="1830738"/>
            <a:ext cx="5892800" cy="309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B6B07A-7AE5-7B45-80F1-2ADADF6AD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6732" y="3288801"/>
            <a:ext cx="4343400" cy="42037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6F83894-D942-E04B-BC86-6C2B265BC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83" y="5239430"/>
            <a:ext cx="5519544" cy="4384440"/>
          </a:xfrm>
        </p:spPr>
        <p:txBody>
          <a:bodyPr/>
          <a:lstStyle/>
          <a:p>
            <a:pPr marL="0" indent="0">
              <a:buNone/>
            </a:pPr>
            <a:r>
              <a:rPr lang="en-GB" b="0" i="0" dirty="0">
                <a:effectLst/>
                <a:latin typeface="Lato" panose="020F0502020204030203" pitchFamily="34" charset="0"/>
              </a:rPr>
              <a:t>As well as mutations, bacteria can have whole gene differences through exchange of DNA</a:t>
            </a:r>
          </a:p>
        </p:txBody>
      </p:sp>
    </p:spTree>
    <p:extLst>
      <p:ext uri="{BB962C8B-B14F-4D97-AF65-F5344CB8AC3E}">
        <p14:creationId xmlns:p14="http://schemas.microsoft.com/office/powerpoint/2010/main" val="192399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{BCFADA81-3D71-BC49-9669-25A777BC859D}tf10001120</Template>
  <TotalTime>103211</TotalTime>
  <Words>807</Words>
  <Application>Microsoft Office PowerPoint</Application>
  <PresentationFormat>Custom</PresentationFormat>
  <Paragraphs>100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DNA and mutations</vt:lpstr>
      <vt:lpstr>How is sequencing used in infectious disease control?</vt:lpstr>
      <vt:lpstr>Recent advances</vt:lpstr>
      <vt:lpstr>Genomics Big Data</vt:lpstr>
      <vt:lpstr>How do we turn all our sequencing data into prediction models?</vt:lpstr>
      <vt:lpstr>How can we generate input features from sequencing reads?</vt:lpstr>
      <vt:lpstr>PowerPoint Presentation</vt:lpstr>
      <vt:lpstr>The number of k-mer features you will have will depend on whether the species has a closed or open pangenome</vt:lpstr>
      <vt:lpstr>Using too much data can overfit your model</vt:lpstr>
      <vt:lpstr>A lot of the data is redundant!</vt:lpstr>
      <vt:lpstr>Feature selection to reduce dimensionality</vt:lpstr>
      <vt:lpstr>How can we strategically subsample genomic variation to build prediction models?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for rapid geographical source attribution of Salmonella Enteritidis infections</dc:title>
  <dc:subject/>
  <dc:creator>S.C. Bayliss</dc:creator>
  <dc:description/>
  <cp:lastModifiedBy>Cowley, Lauren A</cp:lastModifiedBy>
  <cp:revision>274</cp:revision>
  <dcterms:created xsi:type="dcterms:W3CDTF">2020-12-04T12:47:35Z</dcterms:created>
  <dcterms:modified xsi:type="dcterms:W3CDTF">2023-06-27T12:20:31Z</dcterms:modified>
  <dc:language>en-GB</dc:language>
</cp:coreProperties>
</file>