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53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0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6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3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3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3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9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6F24E5-5E2B-46BF-91A5-4FA12F6C77B8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EFFEA8B-F60F-41C6-9D70-B414AA86CC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365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34CF48-7DB9-B37A-1208-591C0FC3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778" y="45877"/>
            <a:ext cx="1979874" cy="1113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123B9-1561-C9EB-9CCD-D521BB838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98" y="1137687"/>
            <a:ext cx="9144000" cy="1276717"/>
          </a:xfrm>
        </p:spPr>
        <p:txBody>
          <a:bodyPr>
            <a:noAutofit/>
          </a:bodyPr>
          <a:lstStyle/>
          <a:p>
            <a:r>
              <a:rPr lang="en-GB" sz="4400" dirty="0"/>
              <a:t>Quantifying trends in morphological evolution</a:t>
            </a:r>
          </a:p>
        </p:txBody>
      </p:sp>
      <p:pic>
        <p:nvPicPr>
          <p:cNvPr id="6" name="Picture 2" descr="NERC GW4+ DTP2 Projects 2019-20 PROJECT TITLE: Tackling the Plastic Waste  Problem: Quantifying Polymer Contamination of the Terr">
            <a:extLst>
              <a:ext uri="{FF2B5EF4-FFF2-40B4-BE49-F238E27FC236}">
                <a16:creationId xmlns:a16="http://schemas.microsoft.com/office/drawing/2014/main" id="{8457ADA3-7CEC-23E4-208F-B3D1BC33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837" y="1076655"/>
            <a:ext cx="1725433" cy="80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witter Logo | The most famous brands and company logos in the world">
            <a:extLst>
              <a:ext uri="{FF2B5EF4-FFF2-40B4-BE49-F238E27FC236}">
                <a16:creationId xmlns:a16="http://schemas.microsoft.com/office/drawing/2014/main" id="{E6DFB03B-F5A2-FF64-0B28-4763B03EE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4" y="5835793"/>
            <a:ext cx="463826" cy="2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Mail Logo Images, Stock Photos &amp; Vectors | Shutterstock">
            <a:extLst>
              <a:ext uri="{FF2B5EF4-FFF2-40B4-BE49-F238E27FC236}">
                <a16:creationId xmlns:a16="http://schemas.microsoft.com/office/drawing/2014/main" id="{C9EB96EA-D0EF-4E00-0AF9-793CFFB0A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 b="16686"/>
          <a:stretch/>
        </p:blipFill>
        <p:spPr bwMode="auto">
          <a:xfrm>
            <a:off x="688171" y="5441668"/>
            <a:ext cx="329952" cy="2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C34BE59-B038-3C6F-D5F0-19779CE9ABCB}"/>
              </a:ext>
            </a:extLst>
          </p:cNvPr>
          <p:cNvSpPr txBox="1"/>
          <p:nvPr/>
        </p:nvSpPr>
        <p:spPr>
          <a:xfrm>
            <a:off x="621234" y="4801085"/>
            <a:ext cx="3873012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Andrew Brinkworth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     ab2054@bath.ac.uk</a:t>
            </a:r>
          </a:p>
          <a:p>
            <a:endParaRPr lang="en-GB" sz="105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     </a:t>
            </a:r>
            <a:r>
              <a:rPr lang="en-GB" dirty="0" err="1">
                <a:solidFill>
                  <a:schemeClr val="bg1"/>
                </a:solidFill>
              </a:rPr>
              <a:t>AndyBrinkworth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99208A9-85A2-8138-9491-4FBD675901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9" t="25384" r="6502" b="8654"/>
          <a:stretch/>
        </p:blipFill>
        <p:spPr>
          <a:xfrm>
            <a:off x="5005899" y="3184099"/>
            <a:ext cx="6235065" cy="251899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AA8413D-C5A2-1155-E2B0-2B2BDC7066E8}"/>
              </a:ext>
            </a:extLst>
          </p:cNvPr>
          <p:cNvSpPr txBox="1"/>
          <p:nvPr/>
        </p:nvSpPr>
        <p:spPr>
          <a:xfrm>
            <a:off x="4928089" y="5711082"/>
            <a:ext cx="315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>
                <a:solidFill>
                  <a:schemeClr val="bg1"/>
                </a:solidFill>
              </a:rPr>
              <a:t>Nahmavis</a:t>
            </a:r>
            <a:r>
              <a:rPr lang="en-GB" sz="1200" i="1" dirty="0">
                <a:solidFill>
                  <a:schemeClr val="bg1"/>
                </a:solidFill>
              </a:rPr>
              <a:t> </a:t>
            </a:r>
            <a:r>
              <a:rPr lang="en-GB" sz="1200" i="1" dirty="0" err="1">
                <a:solidFill>
                  <a:schemeClr val="bg1"/>
                </a:solidFill>
              </a:rPr>
              <a:t>grandei</a:t>
            </a:r>
            <a:r>
              <a:rPr lang="en-GB" sz="1200" dirty="0">
                <a:solidFill>
                  <a:schemeClr val="bg1"/>
                </a:solidFill>
              </a:rPr>
              <a:t> FMNH PP778</a:t>
            </a:r>
          </a:p>
          <a:p>
            <a:r>
              <a:rPr lang="en-GB" sz="1200" dirty="0">
                <a:solidFill>
                  <a:schemeClr val="bg1"/>
                </a:solidFill>
              </a:rPr>
              <a:t>Modified from Figure 1 in Musser &amp; Clarke (2020. </a:t>
            </a:r>
            <a:r>
              <a:rPr lang="en-GB" sz="1200" i="1" dirty="0" err="1">
                <a:solidFill>
                  <a:schemeClr val="bg1"/>
                </a:solidFill>
              </a:rPr>
              <a:t>Front.Ecol.Evol</a:t>
            </a:r>
            <a:r>
              <a:rPr lang="en-GB" sz="1200" dirty="0">
                <a:solidFill>
                  <a:schemeClr val="bg1"/>
                </a:solidFill>
              </a:rPr>
              <a:t>.)</a:t>
            </a:r>
            <a:endParaRPr lang="en-GB" sz="1200" i="1" dirty="0">
              <a:solidFill>
                <a:schemeClr val="bg1"/>
              </a:solidFill>
            </a:endParaRPr>
          </a:p>
        </p:txBody>
      </p:sp>
      <p:pic>
        <p:nvPicPr>
          <p:cNvPr id="12" name="Picture 2" descr="Home - John Templeton Foundation">
            <a:extLst>
              <a:ext uri="{FF2B5EF4-FFF2-40B4-BE49-F238E27FC236}">
                <a16:creationId xmlns:a16="http://schemas.microsoft.com/office/drawing/2014/main" id="{EC6A5316-D9C8-1132-6DCE-8C202DD5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04" y="1987977"/>
            <a:ext cx="1427741" cy="85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F8FFBF68-2A7D-79C8-67BF-ACAFCB62A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r="7354"/>
          <a:stretch/>
        </p:blipFill>
        <p:spPr>
          <a:xfrm>
            <a:off x="1141527" y="1877158"/>
            <a:ext cx="7624405" cy="472147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476858B-BEE4-9B64-589F-91B866D045C9}"/>
              </a:ext>
            </a:extLst>
          </p:cNvPr>
          <p:cNvGrpSpPr/>
          <p:nvPr/>
        </p:nvGrpSpPr>
        <p:grpSpPr>
          <a:xfrm>
            <a:off x="1090222" y="1877158"/>
            <a:ext cx="10397655" cy="4820794"/>
            <a:chOff x="1921095" y="1557330"/>
            <a:chExt cx="10397655" cy="482079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D9F89B-B074-769D-40E8-DB96985D9A06}"/>
                </a:ext>
              </a:extLst>
            </p:cNvPr>
            <p:cNvGrpSpPr/>
            <p:nvPr/>
          </p:nvGrpSpPr>
          <p:grpSpPr>
            <a:xfrm>
              <a:off x="1921095" y="1557330"/>
              <a:ext cx="6414015" cy="4820794"/>
              <a:chOff x="1921095" y="1557330"/>
              <a:chExt cx="6414015" cy="482079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28E05D-C9EA-8D42-06B5-DFB7D8A62B44}"/>
                  </a:ext>
                </a:extLst>
              </p:cNvPr>
              <p:cNvSpPr txBox="1"/>
              <p:nvPr/>
            </p:nvSpPr>
            <p:spPr>
              <a:xfrm>
                <a:off x="4420335" y="6008792"/>
                <a:ext cx="3914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Geological time / Mya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52FB51-3963-7559-1A96-461B445BF276}"/>
                  </a:ext>
                </a:extLst>
              </p:cNvPr>
              <p:cNvSpPr txBox="1"/>
              <p:nvPr/>
            </p:nvSpPr>
            <p:spPr>
              <a:xfrm rot="16200000">
                <a:off x="148373" y="3330052"/>
                <a:ext cx="39147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Complexity Index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8D6CB1-B777-812A-F261-6FCBAEEA2557}"/>
                </a:ext>
              </a:extLst>
            </p:cNvPr>
            <p:cNvGrpSpPr/>
            <p:nvPr/>
          </p:nvGrpSpPr>
          <p:grpSpPr>
            <a:xfrm>
              <a:off x="2906589" y="2323707"/>
              <a:ext cx="9412161" cy="1667701"/>
              <a:chOff x="2906589" y="2323707"/>
              <a:chExt cx="9412161" cy="166770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7F4B18-A336-FC33-D1E0-9EA256F1BB51}"/>
                  </a:ext>
                </a:extLst>
              </p:cNvPr>
              <p:cNvSpPr txBox="1"/>
              <p:nvPr/>
            </p:nvSpPr>
            <p:spPr>
              <a:xfrm>
                <a:off x="10207146" y="3068078"/>
                <a:ext cx="21116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Tips of the tree represent sampled species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AC65B5-2559-69E1-A2E1-06C9C8F2C55C}"/>
                  </a:ext>
                </a:extLst>
              </p:cNvPr>
              <p:cNvSpPr txBox="1"/>
              <p:nvPr/>
            </p:nvSpPr>
            <p:spPr>
              <a:xfrm>
                <a:off x="5401558" y="2323707"/>
                <a:ext cx="23142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Nodes represent inferred common ancestors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80BF6FC-8D7A-364A-AC3E-5CCC2E92E8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0341" y="3109172"/>
                <a:ext cx="480277" cy="7143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CC4E34-ECDB-EBDD-AD56-D4C7B8E0E8ED}"/>
                  </a:ext>
                </a:extLst>
              </p:cNvPr>
              <p:cNvSpPr txBox="1"/>
              <p:nvPr/>
            </p:nvSpPr>
            <p:spPr>
              <a:xfrm>
                <a:off x="2906589" y="3068078"/>
                <a:ext cx="26336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Lengths of branches represent lifespans of lineages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F08E7B-0E34-1FBC-0692-CCB24F8AB46B}"/>
              </a:ext>
            </a:extLst>
          </p:cNvPr>
          <p:cNvSpPr txBox="1"/>
          <p:nvPr/>
        </p:nvSpPr>
        <p:spPr>
          <a:xfrm>
            <a:off x="625153" y="809152"/>
            <a:ext cx="409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Phylogenetic trees</a:t>
            </a:r>
          </a:p>
        </p:txBody>
      </p:sp>
      <p:pic>
        <p:nvPicPr>
          <p:cNvPr id="25" name="Picture 24" descr="A silhouette of a bird&#10;&#10;Description automatically generated with medium confidence">
            <a:extLst>
              <a:ext uri="{FF2B5EF4-FFF2-40B4-BE49-F238E27FC236}">
                <a16:creationId xmlns:a16="http://schemas.microsoft.com/office/drawing/2014/main" id="{0FF468F4-FE9E-8B1D-A87D-A00D97CDB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238" y="2750151"/>
            <a:ext cx="472217" cy="529380"/>
          </a:xfrm>
          <a:prstGeom prst="rect">
            <a:avLst/>
          </a:prstGeom>
        </p:spPr>
      </p:pic>
      <p:pic>
        <p:nvPicPr>
          <p:cNvPr id="27" name="Picture 26" descr="A silhouette of a bird&#10;&#10;Description automatically generated">
            <a:extLst>
              <a:ext uri="{FF2B5EF4-FFF2-40B4-BE49-F238E27FC236}">
                <a16:creationId xmlns:a16="http://schemas.microsoft.com/office/drawing/2014/main" id="{A78B83AA-8926-43E3-A8DC-973DE06A7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83" y="4762899"/>
            <a:ext cx="536839" cy="402583"/>
          </a:xfrm>
          <a:prstGeom prst="rect">
            <a:avLst/>
          </a:prstGeom>
        </p:spPr>
      </p:pic>
      <p:pic>
        <p:nvPicPr>
          <p:cNvPr id="29" name="Picture 28" descr="A silhouette of a bird&#10;&#10;Description automatically generated">
            <a:extLst>
              <a:ext uri="{FF2B5EF4-FFF2-40B4-BE49-F238E27FC236}">
                <a16:creationId xmlns:a16="http://schemas.microsoft.com/office/drawing/2014/main" id="{EDB9CB7B-CB8E-C297-C67F-04F429F9C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32" y="3849571"/>
            <a:ext cx="536839" cy="40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E65C1-203C-D0FC-21AC-E9277C15D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7" t="16346" r="52260" b="9231"/>
          <a:stretch/>
        </p:blipFill>
        <p:spPr>
          <a:xfrm>
            <a:off x="4409342" y="1894740"/>
            <a:ext cx="3514797" cy="4806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AF908E-A741-0319-5E8C-F98528BBAE6D}"/>
              </a:ext>
            </a:extLst>
          </p:cNvPr>
          <p:cNvSpPr txBox="1"/>
          <p:nvPr/>
        </p:nvSpPr>
        <p:spPr>
          <a:xfrm>
            <a:off x="625154" y="809152"/>
            <a:ext cx="363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is a trend?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450EC-4EA6-B1C7-9014-D893D268EB74}"/>
              </a:ext>
            </a:extLst>
          </p:cNvPr>
          <p:cNvSpPr txBox="1"/>
          <p:nvPr/>
        </p:nvSpPr>
        <p:spPr>
          <a:xfrm>
            <a:off x="514350" y="2136531"/>
            <a:ext cx="3591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Long-term net changes in a trait of interest</a:t>
            </a:r>
          </a:p>
          <a:p>
            <a:endParaRPr lang="en-GB" dirty="0"/>
          </a:p>
          <a:p>
            <a:r>
              <a:rPr lang="en-GB" dirty="0"/>
              <a:t>Univariate traits can either increase or decrease through time</a:t>
            </a:r>
          </a:p>
          <a:p>
            <a:endParaRPr lang="en-GB" dirty="0"/>
          </a:p>
          <a:p>
            <a:r>
              <a:rPr lang="en-GB" dirty="0"/>
              <a:t>For example, species’ body sizes and organismal complexity have both increased since the origin of life</a:t>
            </a:r>
          </a:p>
          <a:p>
            <a:endParaRPr lang="en-GB" dirty="0"/>
          </a:p>
          <a:p>
            <a:r>
              <a:rPr lang="en-GB" dirty="0"/>
              <a:t>Or, the maximum has…</a:t>
            </a:r>
          </a:p>
          <a:p>
            <a:endParaRPr lang="en-GB" dirty="0"/>
          </a:p>
          <a:p>
            <a:r>
              <a:rPr lang="en-GB" dirty="0"/>
              <a:t>We want to understand these patterns in more detail.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B83185-AB84-FAB8-A596-7B9610093C51}"/>
              </a:ext>
            </a:extLst>
          </p:cNvPr>
          <p:cNvCxnSpPr>
            <a:cxnSpLocks/>
          </p:cNvCxnSpPr>
          <p:nvPr/>
        </p:nvCxnSpPr>
        <p:spPr>
          <a:xfrm flipV="1">
            <a:off x="5244612" y="2026627"/>
            <a:ext cx="655026" cy="4070838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0CBF8A-3969-2542-5F21-C855B45E7BFC}"/>
              </a:ext>
            </a:extLst>
          </p:cNvPr>
          <p:cNvCxnSpPr>
            <a:cxnSpLocks/>
          </p:cNvCxnSpPr>
          <p:nvPr/>
        </p:nvCxnSpPr>
        <p:spPr>
          <a:xfrm flipV="1">
            <a:off x="5324475" y="2070588"/>
            <a:ext cx="2462213" cy="4036261"/>
          </a:xfrm>
          <a:prstGeom prst="straightConnector1">
            <a:avLst/>
          </a:prstGeom>
          <a:ln w="508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F46B43-BC09-C131-3BA4-6FB10A86973C}"/>
              </a:ext>
            </a:extLst>
          </p:cNvPr>
          <p:cNvCxnSpPr>
            <a:cxnSpLocks/>
          </p:cNvCxnSpPr>
          <p:nvPr/>
        </p:nvCxnSpPr>
        <p:spPr>
          <a:xfrm flipH="1" flipV="1">
            <a:off x="4872038" y="2070588"/>
            <a:ext cx="277324" cy="4064540"/>
          </a:xfrm>
          <a:prstGeom prst="straightConnector1">
            <a:avLst/>
          </a:prstGeom>
          <a:ln w="508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7C1FAB-E4BF-9FF7-2CCC-EBFDA6723239}"/>
              </a:ext>
            </a:extLst>
          </p:cNvPr>
          <p:cNvSpPr txBox="1"/>
          <p:nvPr/>
        </p:nvSpPr>
        <p:spPr>
          <a:xfrm>
            <a:off x="8227473" y="3105834"/>
            <a:ext cx="351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Mean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maximum</a:t>
            </a:r>
            <a:r>
              <a:rPr lang="en-GB" dirty="0"/>
              <a:t> size increase through time in this lineage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FAC7A-FA51-3417-D22E-B40D059F1493}"/>
              </a:ext>
            </a:extLst>
          </p:cNvPr>
          <p:cNvSpPr txBox="1"/>
          <p:nvPr/>
        </p:nvSpPr>
        <p:spPr>
          <a:xfrm>
            <a:off x="4604676" y="6591300"/>
            <a:ext cx="2305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Figure 3 in Stanley (1973. </a:t>
            </a:r>
            <a:r>
              <a:rPr lang="en-GB" sz="1000" i="1" dirty="0"/>
              <a:t>Nature</a:t>
            </a:r>
            <a:r>
              <a:rPr lang="en-GB" sz="1000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61E8D8-BEE9-DF6B-F6CE-5B39BB08C357}"/>
              </a:ext>
            </a:extLst>
          </p:cNvPr>
          <p:cNvSpPr txBox="1"/>
          <p:nvPr/>
        </p:nvSpPr>
        <p:spPr>
          <a:xfrm>
            <a:off x="8227473" y="3927886"/>
            <a:ext cx="3514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7030A0"/>
                </a:solidFill>
              </a:rPr>
              <a:t>minimum</a:t>
            </a:r>
            <a:r>
              <a:rPr lang="en-GB" dirty="0"/>
              <a:t> decreases at first, then remains stationary</a:t>
            </a:r>
          </a:p>
        </p:txBody>
      </p:sp>
    </p:spTree>
    <p:extLst>
      <p:ext uri="{BB962C8B-B14F-4D97-AF65-F5344CB8AC3E}">
        <p14:creationId xmlns:p14="http://schemas.microsoft.com/office/powerpoint/2010/main" val="19907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D768CC9-04A6-FDEE-5474-5E5A35C3719D}"/>
              </a:ext>
            </a:extLst>
          </p:cNvPr>
          <p:cNvGrpSpPr/>
          <p:nvPr/>
        </p:nvGrpSpPr>
        <p:grpSpPr>
          <a:xfrm>
            <a:off x="2673284" y="2104544"/>
            <a:ext cx="6845432" cy="3429080"/>
            <a:chOff x="2408534" y="2003432"/>
            <a:chExt cx="6845432" cy="3429080"/>
          </a:xfrm>
        </p:grpSpPr>
        <p:pic>
          <p:nvPicPr>
            <p:cNvPr id="4" name="Picture 3" descr="A picture containing light, hanging, sitting, wire&#10;&#10;Description automatically generated">
              <a:extLst>
                <a:ext uri="{FF2B5EF4-FFF2-40B4-BE49-F238E27FC236}">
                  <a16:creationId xmlns:a16="http://schemas.microsoft.com/office/drawing/2014/main" id="{4B03965C-6758-8C83-7CEB-875CB05B7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534" y="2003432"/>
              <a:ext cx="6845432" cy="319824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4C58EB-0955-CAC9-86A7-195319C8B6CC}"/>
                </a:ext>
              </a:extLst>
            </p:cNvPr>
            <p:cNvSpPr txBox="1"/>
            <p:nvPr/>
          </p:nvSpPr>
          <p:spPr>
            <a:xfrm>
              <a:off x="4527058" y="5201680"/>
              <a:ext cx="2608384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Modified from Figure 2 in </a:t>
              </a:r>
              <a:r>
                <a:rPr lang="en-GB" sz="900" dirty="0" err="1"/>
                <a:t>McShea</a:t>
              </a:r>
              <a:r>
                <a:rPr lang="en-GB" sz="900" dirty="0"/>
                <a:t>, 1994. </a:t>
              </a:r>
              <a:r>
                <a:rPr lang="en-GB" sz="900" i="1" dirty="0"/>
                <a:t>Evolution</a:t>
              </a:r>
              <a:r>
                <a:rPr lang="en-GB" sz="900" dirty="0"/>
                <a:t> 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57BA686-6789-ADD6-354C-58ADF2691050}"/>
                </a:ext>
              </a:extLst>
            </p:cNvPr>
            <p:cNvCxnSpPr>
              <a:cxnSpLocks/>
            </p:cNvCxnSpPr>
            <p:nvPr/>
          </p:nvCxnSpPr>
          <p:spPr>
            <a:xfrm>
              <a:off x="6454371" y="4909359"/>
              <a:ext cx="481082" cy="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357C596-12BE-3600-FDA4-0874CCDDA29B}"/>
                </a:ext>
              </a:extLst>
            </p:cNvPr>
            <p:cNvCxnSpPr>
              <a:cxnSpLocks/>
            </p:cNvCxnSpPr>
            <p:nvPr/>
          </p:nvCxnSpPr>
          <p:spPr>
            <a:xfrm>
              <a:off x="3247126" y="4912463"/>
              <a:ext cx="5580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Box 130">
              <a:extLst>
                <a:ext uri="{FF2B5EF4-FFF2-40B4-BE49-F238E27FC236}">
                  <a16:creationId xmlns:a16="http://schemas.microsoft.com/office/drawing/2014/main" id="{36CCD29D-EE20-98A1-3D25-3BFCD04FC1B6}"/>
                </a:ext>
              </a:extLst>
            </p:cNvPr>
            <p:cNvSpPr txBox="1"/>
            <p:nvPr/>
          </p:nvSpPr>
          <p:spPr>
            <a:xfrm>
              <a:off x="3239761" y="4621799"/>
              <a:ext cx="646228" cy="14166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Forces</a:t>
              </a:r>
            </a:p>
          </p:txBody>
        </p:sp>
        <p:sp>
          <p:nvSpPr>
            <p:cNvPr id="9" name="Text Box 131">
              <a:extLst>
                <a:ext uri="{FF2B5EF4-FFF2-40B4-BE49-F238E27FC236}">
                  <a16:creationId xmlns:a16="http://schemas.microsoft.com/office/drawing/2014/main" id="{0134B236-8671-4A8C-3D9B-E44E9C15FB04}"/>
                </a:ext>
              </a:extLst>
            </p:cNvPr>
            <p:cNvSpPr txBox="1"/>
            <p:nvPr/>
          </p:nvSpPr>
          <p:spPr>
            <a:xfrm>
              <a:off x="6372283" y="4633978"/>
              <a:ext cx="646228" cy="12948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Forces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2B1D52A-254A-21B1-8793-503C0F31E280}"/>
              </a:ext>
            </a:extLst>
          </p:cNvPr>
          <p:cNvSpPr txBox="1"/>
          <p:nvPr/>
        </p:nvSpPr>
        <p:spPr>
          <a:xfrm>
            <a:off x="131885" y="2330525"/>
            <a:ext cx="2844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Passive trends</a:t>
            </a:r>
          </a:p>
          <a:p>
            <a:pPr marL="285750" indent="-285750">
              <a:buFontTx/>
              <a:buChar char="-"/>
            </a:pPr>
            <a:r>
              <a:rPr lang="en-GB" dirty="0"/>
              <a:t>Equal probability of change in either direction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Variance increases through time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Impermeable lower boundary creates directional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D5A5C-DE34-62D6-671C-CABC52013E28}"/>
              </a:ext>
            </a:extLst>
          </p:cNvPr>
          <p:cNvSpPr txBox="1"/>
          <p:nvPr/>
        </p:nvSpPr>
        <p:spPr>
          <a:xfrm>
            <a:off x="9557240" y="2440470"/>
            <a:ext cx="2472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Active trends</a:t>
            </a:r>
          </a:p>
          <a:p>
            <a:pPr marL="285750" indent="-285750">
              <a:buFontTx/>
              <a:buChar char="-"/>
            </a:pPr>
            <a:r>
              <a:rPr lang="en-GB" dirty="0"/>
              <a:t>Unequal probability of change in either direction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Will create unidirectional movement in mean, maximum, and minimum of the trait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378D6-EDCC-A77D-89DD-55E583BACB64}"/>
              </a:ext>
            </a:extLst>
          </p:cNvPr>
          <p:cNvSpPr txBox="1"/>
          <p:nvPr/>
        </p:nvSpPr>
        <p:spPr>
          <a:xfrm>
            <a:off x="793677" y="6000750"/>
            <a:ext cx="1070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These likely represent extremes of a spectrum, with real trends being a combination of both processes at different times and in different lineages of species.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AB77B-3F92-1836-314C-709E5A013654}"/>
              </a:ext>
            </a:extLst>
          </p:cNvPr>
          <p:cNvSpPr txBox="1"/>
          <p:nvPr/>
        </p:nvSpPr>
        <p:spPr>
          <a:xfrm>
            <a:off x="625154" y="809152"/>
            <a:ext cx="363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Types of trend</a:t>
            </a:r>
          </a:p>
        </p:txBody>
      </p:sp>
    </p:spTree>
    <p:extLst>
      <p:ext uri="{BB962C8B-B14F-4D97-AF65-F5344CB8AC3E}">
        <p14:creationId xmlns:p14="http://schemas.microsoft.com/office/powerpoint/2010/main" val="40689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1E6CB078-8791-E35F-28B2-63099818C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r="7354"/>
          <a:stretch/>
        </p:blipFill>
        <p:spPr>
          <a:xfrm>
            <a:off x="1141527" y="1877158"/>
            <a:ext cx="7624405" cy="472147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BB8B59-77DA-2FA6-1119-B32A0B5942D4}"/>
              </a:ext>
            </a:extLst>
          </p:cNvPr>
          <p:cNvCxnSpPr/>
          <p:nvPr/>
        </p:nvCxnSpPr>
        <p:spPr>
          <a:xfrm>
            <a:off x="1885951" y="5521564"/>
            <a:ext cx="6879981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973862-4244-3941-DE64-9175EE9F9F11}"/>
              </a:ext>
            </a:extLst>
          </p:cNvPr>
          <p:cNvSpPr txBox="1"/>
          <p:nvPr/>
        </p:nvSpPr>
        <p:spPr>
          <a:xfrm>
            <a:off x="9384323" y="1877158"/>
            <a:ext cx="2101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assume that increases and decreases are equally probable for a passive process.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323CD-3ECF-9F0E-A702-1F7B2588DBB5}"/>
              </a:ext>
            </a:extLst>
          </p:cNvPr>
          <p:cNvSpPr txBox="1"/>
          <p:nvPr/>
        </p:nvSpPr>
        <p:spPr>
          <a:xfrm>
            <a:off x="9384323" y="3736310"/>
            <a:ext cx="2101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this actually true when there is a lower boundary?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Nowhere to go but up for species at the lower boundary, thus bias towards increases?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49A83-6F60-664C-2FE4-87D50087289F}"/>
              </a:ext>
            </a:extLst>
          </p:cNvPr>
          <p:cNvSpPr txBox="1"/>
          <p:nvPr/>
        </p:nvSpPr>
        <p:spPr>
          <a:xfrm>
            <a:off x="558311" y="914698"/>
            <a:ext cx="891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Problem 1:  Assumptions of a passive trend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2E15B-4C1B-7EA0-BBDA-17E2CC9187E5}"/>
              </a:ext>
            </a:extLst>
          </p:cNvPr>
          <p:cNvSpPr txBox="1"/>
          <p:nvPr/>
        </p:nvSpPr>
        <p:spPr>
          <a:xfrm>
            <a:off x="127490" y="5802092"/>
            <a:ext cx="1406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Impermeable lower boundary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3D403-02FD-B7E5-24C6-4081B6AFBA7E}"/>
              </a:ext>
            </a:extLst>
          </p:cNvPr>
          <p:cNvSpPr txBox="1"/>
          <p:nvPr/>
        </p:nvSpPr>
        <p:spPr>
          <a:xfrm rot="16200000">
            <a:off x="-682500" y="3649880"/>
            <a:ext cx="3914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Complexity Index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BCFDCA-7E04-574D-E85C-3E59075F4188}"/>
              </a:ext>
            </a:extLst>
          </p:cNvPr>
          <p:cNvCxnSpPr>
            <a:cxnSpLocks/>
          </p:cNvCxnSpPr>
          <p:nvPr/>
        </p:nvCxnSpPr>
        <p:spPr>
          <a:xfrm flipV="1">
            <a:off x="1235320" y="5521564"/>
            <a:ext cx="1189709" cy="2806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2CEBDA-5B26-32F4-8E47-00B7A08205AD}"/>
              </a:ext>
            </a:extLst>
          </p:cNvPr>
          <p:cNvSpPr txBox="1"/>
          <p:nvPr/>
        </p:nvSpPr>
        <p:spPr>
          <a:xfrm>
            <a:off x="3589462" y="6328620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Geological time / Mya</a:t>
            </a:r>
          </a:p>
        </p:txBody>
      </p:sp>
    </p:spTree>
    <p:extLst>
      <p:ext uri="{BB962C8B-B14F-4D97-AF65-F5344CB8AC3E}">
        <p14:creationId xmlns:p14="http://schemas.microsoft.com/office/powerpoint/2010/main" val="367409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51EBFB85-E032-E42C-B6B4-EA8B01D89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r="7354"/>
          <a:stretch/>
        </p:blipFill>
        <p:spPr>
          <a:xfrm>
            <a:off x="1141527" y="1877158"/>
            <a:ext cx="7624405" cy="47214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7A4F29-CC8F-4323-5196-177B4C6BC4C2}"/>
              </a:ext>
            </a:extLst>
          </p:cNvPr>
          <p:cNvSpPr txBox="1"/>
          <p:nvPr/>
        </p:nvSpPr>
        <p:spPr>
          <a:xfrm rot="16200000">
            <a:off x="-682500" y="3649880"/>
            <a:ext cx="3914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Complexity Index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43A01-1689-CD11-5B88-4E9F35E5D32A}"/>
              </a:ext>
            </a:extLst>
          </p:cNvPr>
          <p:cNvSpPr txBox="1"/>
          <p:nvPr/>
        </p:nvSpPr>
        <p:spPr>
          <a:xfrm>
            <a:off x="3589462" y="6328620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Geological time / Mya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DFED22-C348-8772-B0AA-C9E4DF9FEBF5}"/>
              </a:ext>
            </a:extLst>
          </p:cNvPr>
          <p:cNvCxnSpPr/>
          <p:nvPr/>
        </p:nvCxnSpPr>
        <p:spPr>
          <a:xfrm flipV="1">
            <a:off x="5859356" y="2084507"/>
            <a:ext cx="0" cy="35433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CDCAD7-8397-6DE5-47AF-70C127FCDA92}"/>
              </a:ext>
            </a:extLst>
          </p:cNvPr>
          <p:cNvSpPr txBox="1"/>
          <p:nvPr/>
        </p:nvSpPr>
        <p:spPr>
          <a:xfrm>
            <a:off x="9251270" y="2264885"/>
            <a:ext cx="2044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lineages survive mass extinction events, and others do not.</a:t>
            </a:r>
          </a:p>
          <a:p>
            <a:endParaRPr lang="en-GB" dirty="0"/>
          </a:p>
          <a:p>
            <a:r>
              <a:rPr lang="en-GB" dirty="0"/>
              <a:t>Surviving groups sometimes radiate after the event.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Does type of trend change across boundary?</a:t>
            </a:r>
          </a:p>
        </p:txBody>
      </p:sp>
      <p:pic>
        <p:nvPicPr>
          <p:cNvPr id="9" name="Graphic 8" descr="Comet with solid fill">
            <a:extLst>
              <a:ext uri="{FF2B5EF4-FFF2-40B4-BE49-F238E27FC236}">
                <a16:creationId xmlns:a16="http://schemas.microsoft.com/office/drawing/2014/main" id="{25F2F4C3-7DE2-49C0-E2E2-5FF0506E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8070" y="2050168"/>
            <a:ext cx="582491" cy="5824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091858-25B4-840E-6FF2-430D3F2C06C3}"/>
              </a:ext>
            </a:extLst>
          </p:cNvPr>
          <p:cNvCxnSpPr/>
          <p:nvPr/>
        </p:nvCxnSpPr>
        <p:spPr>
          <a:xfrm flipV="1">
            <a:off x="8722707" y="2084505"/>
            <a:ext cx="0" cy="35433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Thermometer with solid fill">
            <a:extLst>
              <a:ext uri="{FF2B5EF4-FFF2-40B4-BE49-F238E27FC236}">
                <a16:creationId xmlns:a16="http://schemas.microsoft.com/office/drawing/2014/main" id="{21832BBC-92F7-C040-A92F-F35403E24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7369" y="2039641"/>
            <a:ext cx="582491" cy="582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A66D14-19F0-647C-B1D4-8228A6CB5DD4}"/>
              </a:ext>
            </a:extLst>
          </p:cNvPr>
          <p:cNvSpPr txBox="1"/>
          <p:nvPr/>
        </p:nvSpPr>
        <p:spPr>
          <a:xfrm>
            <a:off x="558311" y="914698"/>
            <a:ext cx="891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Problem 2:  Measuring mass extinction impact</a:t>
            </a:r>
          </a:p>
        </p:txBody>
      </p:sp>
    </p:spTree>
    <p:extLst>
      <p:ext uri="{BB962C8B-B14F-4D97-AF65-F5344CB8AC3E}">
        <p14:creationId xmlns:p14="http://schemas.microsoft.com/office/powerpoint/2010/main" val="103715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51EBFB85-E032-E42C-B6B4-EA8B01D894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r="7354"/>
          <a:stretch/>
        </p:blipFill>
        <p:spPr>
          <a:xfrm>
            <a:off x="1141527" y="1877158"/>
            <a:ext cx="7624405" cy="47214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7A4F29-CC8F-4323-5196-177B4C6BC4C2}"/>
              </a:ext>
            </a:extLst>
          </p:cNvPr>
          <p:cNvSpPr txBox="1"/>
          <p:nvPr/>
        </p:nvSpPr>
        <p:spPr>
          <a:xfrm rot="16200000">
            <a:off x="-682500" y="3649880"/>
            <a:ext cx="3914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Complexity Index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943A01-1689-CD11-5B88-4E9F35E5D32A}"/>
              </a:ext>
            </a:extLst>
          </p:cNvPr>
          <p:cNvSpPr txBox="1"/>
          <p:nvPr/>
        </p:nvSpPr>
        <p:spPr>
          <a:xfrm>
            <a:off x="3589462" y="6328620"/>
            <a:ext cx="39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Geological time / Mya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DFED22-C348-8772-B0AA-C9E4DF9FEBF5}"/>
              </a:ext>
            </a:extLst>
          </p:cNvPr>
          <p:cNvCxnSpPr/>
          <p:nvPr/>
        </p:nvCxnSpPr>
        <p:spPr>
          <a:xfrm flipV="1">
            <a:off x="5859356" y="2084507"/>
            <a:ext cx="0" cy="35433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Comet with solid fill">
            <a:extLst>
              <a:ext uri="{FF2B5EF4-FFF2-40B4-BE49-F238E27FC236}">
                <a16:creationId xmlns:a16="http://schemas.microsoft.com/office/drawing/2014/main" id="{25F2F4C3-7DE2-49C0-E2E2-5FF0506E6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8070" y="2050168"/>
            <a:ext cx="582491" cy="5824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091858-25B4-840E-6FF2-430D3F2C06C3}"/>
              </a:ext>
            </a:extLst>
          </p:cNvPr>
          <p:cNvCxnSpPr/>
          <p:nvPr/>
        </p:nvCxnSpPr>
        <p:spPr>
          <a:xfrm flipV="1">
            <a:off x="8722707" y="2084505"/>
            <a:ext cx="0" cy="35433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Thermometer with solid fill">
            <a:extLst>
              <a:ext uri="{FF2B5EF4-FFF2-40B4-BE49-F238E27FC236}">
                <a16:creationId xmlns:a16="http://schemas.microsoft.com/office/drawing/2014/main" id="{21832BBC-92F7-C040-A92F-F35403E24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7369" y="2039641"/>
            <a:ext cx="582491" cy="582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A66D14-19F0-647C-B1D4-8228A6CB5DD4}"/>
              </a:ext>
            </a:extLst>
          </p:cNvPr>
          <p:cNvSpPr txBox="1"/>
          <p:nvPr/>
        </p:nvSpPr>
        <p:spPr>
          <a:xfrm>
            <a:off x="558311" y="914698"/>
            <a:ext cx="891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Problem 2:  Measuring mass extinction impact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923F71-4C3D-6DBA-A3C5-86C124A20A5D}"/>
              </a:ext>
            </a:extLst>
          </p:cNvPr>
          <p:cNvSpPr txBox="1"/>
          <p:nvPr/>
        </p:nvSpPr>
        <p:spPr>
          <a:xfrm>
            <a:off x="9130812" y="2084505"/>
            <a:ext cx="2498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Stochastic models of continuous evolution on trees exist.</a:t>
            </a:r>
          </a:p>
          <a:p>
            <a:endParaRPr lang="en-GB" dirty="0"/>
          </a:p>
          <a:p>
            <a:r>
              <a:rPr lang="en-GB" dirty="0"/>
              <a:t>Some implementations allow shifts in model at specified time points.</a:t>
            </a:r>
          </a:p>
          <a:p>
            <a:endParaRPr lang="en-GB" dirty="0"/>
          </a:p>
          <a:p>
            <a:r>
              <a:rPr lang="en-GB" dirty="0"/>
              <a:t>Can we modify this to look directly at trend models?</a:t>
            </a:r>
          </a:p>
          <a:p>
            <a:endParaRPr lang="en-GB" dirty="0"/>
          </a:p>
          <a:p>
            <a:r>
              <a:rPr lang="en-GB" dirty="0"/>
              <a:t>Can we optimise the time of the shift?</a:t>
            </a:r>
          </a:p>
        </p:txBody>
      </p:sp>
    </p:spTree>
    <p:extLst>
      <p:ext uri="{BB962C8B-B14F-4D97-AF65-F5344CB8AC3E}">
        <p14:creationId xmlns:p14="http://schemas.microsoft.com/office/powerpoint/2010/main" val="13972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C0A6B4-A9E7-6897-E421-869D8F3F1534}"/>
              </a:ext>
            </a:extLst>
          </p:cNvPr>
          <p:cNvSpPr txBox="1"/>
          <p:nvPr/>
        </p:nvSpPr>
        <p:spPr>
          <a:xfrm>
            <a:off x="558311" y="914698"/>
            <a:ext cx="891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Thank you for your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DB3D63-6847-7735-081B-8ED5DEE3E586}"/>
              </a:ext>
            </a:extLst>
          </p:cNvPr>
          <p:cNvSpPr txBox="1"/>
          <p:nvPr/>
        </p:nvSpPr>
        <p:spPr>
          <a:xfrm>
            <a:off x="778119" y="1973873"/>
            <a:ext cx="1012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want to understand long-term trends in evolution </a:t>
            </a:r>
            <a:r>
              <a:rPr lang="en-GB" sz="2000" dirty="0"/>
              <a:t>(specifically of complexity)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	Problem 1:  Are our assumptions flawed?</a:t>
            </a:r>
          </a:p>
          <a:p>
            <a:endParaRPr lang="en-GB" sz="2400" dirty="0"/>
          </a:p>
          <a:p>
            <a:r>
              <a:rPr lang="en-GB" sz="2400" dirty="0"/>
              <a:t>	</a:t>
            </a:r>
          </a:p>
          <a:p>
            <a:r>
              <a:rPr lang="en-GB" sz="2400" dirty="0"/>
              <a:t>	Problem 2:  What are the impacts of mass extinction?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All thoughts welcome!</a:t>
            </a:r>
          </a:p>
          <a:p>
            <a:endParaRPr lang="en-GB" sz="2400" dirty="0"/>
          </a:p>
          <a:p>
            <a:r>
              <a:rPr lang="en-GB" sz="2400" dirty="0"/>
              <a:t>We plan on building this further from my PhD into a new grant</a:t>
            </a:r>
          </a:p>
        </p:txBody>
      </p:sp>
    </p:spTree>
    <p:extLst>
      <p:ext uri="{BB962C8B-B14F-4D97-AF65-F5344CB8AC3E}">
        <p14:creationId xmlns:p14="http://schemas.microsoft.com/office/powerpoint/2010/main" val="52664869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9008</TotalTime>
  <Words>443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Gill Sans MT</vt:lpstr>
      <vt:lpstr>Wingdings 2</vt:lpstr>
      <vt:lpstr>Dividend</vt:lpstr>
      <vt:lpstr>Quantifying trends in morphological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Brinkworth</dc:creator>
  <cp:lastModifiedBy>Matthew Roberts</cp:lastModifiedBy>
  <cp:revision>36</cp:revision>
  <dcterms:created xsi:type="dcterms:W3CDTF">2023-06-20T11:57:33Z</dcterms:created>
  <dcterms:modified xsi:type="dcterms:W3CDTF">2023-06-27T12:31:22Z</dcterms:modified>
</cp:coreProperties>
</file>