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9" r:id="rId1"/>
  </p:sldMasterIdLst>
  <p:notesMasterIdLst>
    <p:notesMasterId r:id="rId13"/>
  </p:notesMasterIdLst>
  <p:sldIdLst>
    <p:sldId id="256" r:id="rId2"/>
    <p:sldId id="265" r:id="rId3"/>
    <p:sldId id="257" r:id="rId4"/>
    <p:sldId id="258" r:id="rId5"/>
    <p:sldId id="259" r:id="rId6"/>
    <p:sldId id="261" r:id="rId7"/>
    <p:sldId id="260" r:id="rId8"/>
    <p:sldId id="262" r:id="rId9"/>
    <p:sldId id="264" r:id="rId10"/>
    <p:sldId id="263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54"/>
  </p:normalViewPr>
  <p:slideViewPr>
    <p:cSldViewPr snapToGrid="0">
      <p:cViewPr varScale="1">
        <p:scale>
          <a:sx n="108" d="100"/>
          <a:sy n="108" d="100"/>
        </p:scale>
        <p:origin x="73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46B54-81E1-489C-986C-E00348B8B565}" type="datetimeFigureOut">
              <a:rPr lang="en-GB" smtClean="0"/>
              <a:t>22/02/2023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9D8417-031B-4B26-B7A3-DC1E08EF6C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19749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9D8417-031B-4B26-B7A3-DC1E08EF6C94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872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EC743F4-8769-40B4-85DF-6CB8DE9F66AA}" type="datetimeFigureOut">
              <a:rPr lang="en-US" smtClean="0"/>
              <a:t>2/22/23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958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pPr/>
              <a:t>2/22/23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3341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EC743F4-8769-40B4-85DF-6CB8DE9F66AA}" type="datetimeFigureOut">
              <a:rPr lang="en-US" smtClean="0"/>
              <a:pPr/>
              <a:t>2/22/23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FF2BD96E-3838-45D2-9031-D3AF67C920A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1327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pPr/>
              <a:t>2/22/23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FF2BD96E-3838-45D2-9031-D3AF67C920A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74733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EC743F4-8769-40B4-85DF-6CB8DE9F66AA}" type="datetimeFigureOut">
              <a:rPr lang="en-US" smtClean="0"/>
              <a:t>2/22/23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270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pPr/>
              <a:t>2/22/23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3305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pPr/>
              <a:t>2/22/23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5481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2/22/23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652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2/22/23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752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EC743F4-8769-40B4-85DF-6CB8DE9F66AA}" type="datetimeFigureOut">
              <a:rPr lang="en-US" smtClean="0"/>
              <a:pPr/>
              <a:t>2/22/23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FF2BD96E-3838-45D2-9031-D3AF67C920A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8710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2/22/23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270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4EC743F4-8769-40B4-85DF-6CB8DE9F66AA}" type="datetimeFigureOut">
              <a:rPr lang="en-US" smtClean="0"/>
              <a:pPr/>
              <a:t>2/22/23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FF2BD96E-3838-45D2-9031-D3AF67C920A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08170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7F3C0633-D32D-23B8-F1E9-B4172C168BB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81" b="8036"/>
          <a:stretch/>
        </p:blipFill>
        <p:spPr bwMode="auto">
          <a:xfrm>
            <a:off x="446534" y="599724"/>
            <a:ext cx="5614416" cy="3547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Image result for recursive image">
            <a:extLst>
              <a:ext uri="{FF2B5EF4-FFF2-40B4-BE49-F238E27FC236}">
                <a16:creationId xmlns:a16="http://schemas.microsoft.com/office/drawing/2014/main" id="{0C419BDE-AA16-14B2-6C99-E30E6C89172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310" r="-2" b="2477"/>
          <a:stretch/>
        </p:blipFill>
        <p:spPr bwMode="auto">
          <a:xfrm>
            <a:off x="6116658" y="599724"/>
            <a:ext cx="5626608" cy="3547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EF307B5-6549-E10C-2601-2276E3453A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7120" y="4319752"/>
            <a:ext cx="10947620" cy="1155959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GB" i="1">
                <a:solidFill>
                  <a:srgbClr val="FFFFFF"/>
                </a:solidFill>
                <a:effectLst/>
                <a:latin typeface="Times New Roman" panose="02020603050405020304" pitchFamily="18" charset="0"/>
              </a:rPr>
              <a:t>Recursion: </a:t>
            </a:r>
            <a:br>
              <a:rPr lang="en-GB" i="1">
                <a:solidFill>
                  <a:srgbClr val="FFFFFF"/>
                </a:solidFill>
                <a:effectLst/>
                <a:latin typeface="Times New Roman" panose="02020603050405020304" pitchFamily="18" charset="0"/>
              </a:rPr>
            </a:br>
            <a:r>
              <a:rPr lang="en-GB" i="1">
                <a:solidFill>
                  <a:srgbClr val="FFFFFF"/>
                </a:solidFill>
                <a:effectLst/>
                <a:latin typeface="Times New Roman" panose="02020603050405020304" pitchFamily="18" charset="0"/>
              </a:rPr>
              <a:t>On cauliflowers, snails and dragons</a:t>
            </a:r>
            <a:endParaRPr lang="en-GB">
              <a:solidFill>
                <a:srgbClr val="FFFFFF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2D6E220-B481-89FC-33B7-F45AA91EB3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7120" y="5475712"/>
            <a:ext cx="10947620" cy="476099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GB" sz="1800" dirty="0">
                <a:solidFill>
                  <a:srgbClr val="EBEBEB"/>
                </a:solidFill>
              </a:rPr>
              <a:t>Dr Karol Bacik and Dr Christian Rohrbeck</a:t>
            </a:r>
          </a:p>
        </p:txBody>
      </p:sp>
    </p:spTree>
    <p:extLst>
      <p:ext uri="{BB962C8B-B14F-4D97-AF65-F5344CB8AC3E}">
        <p14:creationId xmlns:p14="http://schemas.microsoft.com/office/powerpoint/2010/main" val="7039330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499B8-1128-047A-4393-27489F833E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</a:t>
            </a:r>
            <a:r>
              <a:rPr lang="en-GB" dirty="0" err="1"/>
              <a:t>mandelbrot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66B01E-9DAB-139E-2A58-14A387E460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09358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499B8-1128-047A-4393-27489F833E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818592"/>
            <a:ext cx="10503834" cy="897363"/>
          </a:xfrm>
        </p:spPr>
        <p:txBody>
          <a:bodyPr/>
          <a:lstStyle/>
          <a:p>
            <a:r>
              <a:rPr lang="en-GB" dirty="0"/>
              <a:t>HEIGHWAY DRAGON CURVES</a:t>
            </a:r>
          </a:p>
        </p:txBody>
      </p:sp>
      <p:pic>
        <p:nvPicPr>
          <p:cNvPr id="5" name="Content Placeholder 4" descr="A black and white drawing of a tree&#10;&#10;Description automatically generated with low confidence">
            <a:extLst>
              <a:ext uri="{FF2B5EF4-FFF2-40B4-BE49-F238E27FC236}">
                <a16:creationId xmlns:a16="http://schemas.microsoft.com/office/drawing/2014/main" id="{00C35377-A64F-DA9B-3A1E-32A80FB3AD0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7378" y="3310204"/>
            <a:ext cx="4842932" cy="3425488"/>
          </a:xfrm>
        </p:spPr>
      </p:pic>
      <p:pic>
        <p:nvPicPr>
          <p:cNvPr id="1026" name="Picture 2" descr="The first 5 iterations and the 9th">
            <a:extLst>
              <a:ext uri="{FF2B5EF4-FFF2-40B4-BE49-F238E27FC236}">
                <a16:creationId xmlns:a16="http://schemas.microsoft.com/office/drawing/2014/main" id="{BDC99BFE-21DD-9839-7B8E-71D4BF0A46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604" y="1835264"/>
            <a:ext cx="11610807" cy="1372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608553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EF288B-2D8E-8F2D-FF1C-4AD7E2D4CB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is this About?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FB82C9-F666-4A59-5894-F14938B84B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GB" sz="2400" dirty="0"/>
              <a:t>Today we introduce the concept of </a:t>
            </a:r>
            <a:r>
              <a:rPr lang="en-GB" sz="2400" b="1" dirty="0">
                <a:solidFill>
                  <a:schemeClr val="accent2"/>
                </a:solidFill>
              </a:rPr>
              <a:t>recursion</a:t>
            </a:r>
          </a:p>
          <a:p>
            <a:pPr>
              <a:lnSpc>
                <a:spcPct val="150000"/>
              </a:lnSpc>
            </a:pPr>
            <a:r>
              <a:rPr lang="en-GB" sz="2400" dirty="0"/>
              <a:t>It’s important in mathematics and </a:t>
            </a:r>
            <a:r>
              <a:rPr lang="en-GB" sz="2400" b="1" dirty="0">
                <a:solidFill>
                  <a:schemeClr val="accent2"/>
                </a:solidFill>
              </a:rPr>
              <a:t>programming</a:t>
            </a:r>
          </a:p>
          <a:p>
            <a:pPr>
              <a:lnSpc>
                <a:spcPct val="150000"/>
              </a:lnSpc>
            </a:pPr>
            <a:r>
              <a:rPr lang="en-GB" sz="2400" dirty="0"/>
              <a:t>We will first introduce the concept before considering how we can use it to create intriguing images with it</a:t>
            </a:r>
          </a:p>
          <a:p>
            <a:pPr>
              <a:lnSpc>
                <a:spcPct val="150000"/>
              </a:lnSpc>
            </a:pPr>
            <a:r>
              <a:rPr lang="en-GB" sz="2400" dirty="0"/>
              <a:t>In the workshops you will create your own images</a:t>
            </a:r>
          </a:p>
        </p:txBody>
      </p:sp>
    </p:spTree>
    <p:extLst>
      <p:ext uri="{BB962C8B-B14F-4D97-AF65-F5344CB8AC3E}">
        <p14:creationId xmlns:p14="http://schemas.microsoft.com/office/powerpoint/2010/main" val="10354613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B035C1-41C4-0DE5-C361-D435B25DEA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>
            <a:normAutofit/>
          </a:bodyPr>
          <a:lstStyle/>
          <a:p>
            <a:r>
              <a:rPr lang="en-GB"/>
              <a:t>A simple recursion example – Creating a family tree</a:t>
            </a:r>
          </a:p>
        </p:txBody>
      </p:sp>
      <p:sp>
        <p:nvSpPr>
          <p:cNvPr id="2057" name="Rectangle 2056">
            <a:extLst>
              <a:ext uri="{FF2B5EF4-FFF2-40B4-BE49-F238E27FC236}">
                <a16:creationId xmlns:a16="http://schemas.microsoft.com/office/drawing/2014/main" id="{3FE9758B-E361-4084-8D9F-729FA6C4AD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3" y="2180496"/>
            <a:ext cx="5404639" cy="4045683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2" name="Picture 4" descr="Image result for family tree">
            <a:extLst>
              <a:ext uri="{FF2B5EF4-FFF2-40B4-BE49-F238E27FC236}">
                <a16:creationId xmlns:a16="http://schemas.microsoft.com/office/drawing/2014/main" id="{8084C757-21C8-0E93-DE53-6CE6DD758F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82745" y="2361056"/>
            <a:ext cx="4311484" cy="3649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C9AFE5-B050-D31F-A6EC-9C0C430C79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35805" y="2180496"/>
            <a:ext cx="5561555" cy="40456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Suppose we want to create a list of all our ancestors:</a:t>
            </a:r>
          </a:p>
          <a:p>
            <a:pPr marL="0" indent="0">
              <a:buNone/>
            </a:pPr>
            <a:endParaRPr lang="en-GB" dirty="0"/>
          </a:p>
          <a:p>
            <a:pPr marL="457200" indent="-457200">
              <a:buAutoNum type="arabicPeriod"/>
            </a:pPr>
            <a:r>
              <a:rPr lang="en-GB" dirty="0"/>
              <a:t>We start with our parents</a:t>
            </a:r>
          </a:p>
          <a:p>
            <a:pPr marL="457200" indent="-457200">
              <a:buAutoNum type="arabicPeriod"/>
            </a:pPr>
            <a:r>
              <a:rPr lang="en-GB" dirty="0"/>
              <a:t>We add the parents of our parents (i.e. our grandparents)</a:t>
            </a:r>
          </a:p>
          <a:p>
            <a:pPr marL="457200" indent="-457200">
              <a:buAutoNum type="arabicPeriod"/>
            </a:pPr>
            <a:r>
              <a:rPr lang="en-GB" dirty="0"/>
              <a:t>We add the parents of our grandparents and so on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In each step we only looked for the parents of a person. By applying this operation repeatedly we created a list of our ancestors. </a:t>
            </a:r>
          </a:p>
        </p:txBody>
      </p:sp>
    </p:spTree>
    <p:extLst>
      <p:ext uri="{BB962C8B-B14F-4D97-AF65-F5344CB8AC3E}">
        <p14:creationId xmlns:p14="http://schemas.microsoft.com/office/powerpoint/2010/main" val="15109907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0CFD8-9966-5E9D-BC7C-32B8090CE5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 more Formal definition of Recursion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93BE26E-8742-E06A-7D34-FB737EFF8DB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81192" y="2180496"/>
                <a:ext cx="11029615" cy="4389637"/>
              </a:xfrm>
            </p:spPr>
            <p:txBody>
              <a:bodyPr>
                <a:normAutofit fontScale="92500" lnSpcReduction="20000"/>
              </a:bodyPr>
              <a:lstStyle/>
              <a:p>
                <a:pPr marL="0" indent="0">
                  <a:buNone/>
                </a:pPr>
                <a:r>
                  <a:rPr lang="en-GB" sz="2400" dirty="0"/>
                  <a:t>Recursion consists of two aspects:</a:t>
                </a:r>
              </a:p>
              <a:p>
                <a:pPr marL="342900" indent="-342900">
                  <a:buAutoNum type="arabicPeriod"/>
                </a:pPr>
                <a:r>
                  <a:rPr lang="en-GB" sz="2400" dirty="0"/>
                  <a:t>A </a:t>
                </a:r>
                <a:r>
                  <a:rPr lang="en-GB" sz="2400" b="1" dirty="0">
                    <a:solidFill>
                      <a:schemeClr val="accent2"/>
                    </a:solidFill>
                  </a:rPr>
                  <a:t>starting point  </a:t>
                </a:r>
              </a:p>
              <a:p>
                <a:pPr marL="342900" indent="-342900">
                  <a:buAutoNum type="arabicPeriod"/>
                </a:pPr>
                <a:r>
                  <a:rPr lang="en-GB" sz="2400" dirty="0"/>
                  <a:t>An </a:t>
                </a:r>
                <a:r>
                  <a:rPr lang="en-GB" sz="2400" b="1" dirty="0">
                    <a:solidFill>
                      <a:schemeClr val="accent2"/>
                    </a:solidFill>
                  </a:rPr>
                  <a:t>operation (or set of rules) </a:t>
                </a:r>
                <a:r>
                  <a:rPr lang="en-GB" sz="2400" dirty="0"/>
                  <a:t>that is repeatedly applied to the value/output we obtained after the previous step.</a:t>
                </a:r>
              </a:p>
              <a:p>
                <a:pPr marL="342900" indent="-342900">
                  <a:buAutoNum type="arabicPeriod"/>
                </a:pPr>
                <a:endParaRPr lang="en-GB" sz="2400" dirty="0"/>
              </a:p>
              <a:p>
                <a:pPr marL="0" indent="0">
                  <a:buNone/>
                </a:pPr>
                <a:r>
                  <a:rPr lang="en-GB" sz="2400" dirty="0"/>
                  <a:t>For creating the family tree, the </a:t>
                </a:r>
                <a:r>
                  <a:rPr lang="en-GB" sz="2400" b="1" dirty="0">
                    <a:solidFill>
                      <a:schemeClr val="accent2"/>
                    </a:solidFill>
                  </a:rPr>
                  <a:t>starting point</a:t>
                </a:r>
                <a:r>
                  <a:rPr lang="en-GB" sz="2400" dirty="0"/>
                  <a:t> is us and the </a:t>
                </a:r>
                <a:r>
                  <a:rPr lang="en-GB" sz="2400" b="1" dirty="0">
                    <a:solidFill>
                      <a:schemeClr val="accent2"/>
                    </a:solidFill>
                  </a:rPr>
                  <a:t>operation</a:t>
                </a:r>
                <a:r>
                  <a:rPr lang="en-GB" sz="2400" dirty="0"/>
                  <a:t> is to add the parents of all family members to the list. This is very much related to the session on </a:t>
                </a:r>
                <a:r>
                  <a:rPr lang="en-GB" sz="2400" b="1" dirty="0">
                    <a:solidFill>
                      <a:schemeClr val="accent2"/>
                    </a:solidFill>
                  </a:rPr>
                  <a:t>Algorithms</a:t>
                </a:r>
                <a:r>
                  <a:rPr lang="en-GB" sz="2400" dirty="0"/>
                  <a:t>.</a:t>
                </a:r>
              </a:p>
              <a:p>
                <a:pPr marL="0" indent="0">
                  <a:buNone/>
                </a:pPr>
                <a:endParaRPr lang="en-GB" sz="2400" dirty="0"/>
              </a:p>
              <a:p>
                <a:pPr marL="342900" indent="-342900">
                  <a:buAutoNum type="arabicPeriod"/>
                </a:pPr>
                <a:r>
                  <a:rPr lang="en-GB" sz="2400" dirty="0"/>
                  <a:t>Suppose I want to calculate the number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GB" sz="2400" b="0" i="0" smtClean="0">
                            <a:latin typeface="Cambria Math" panose="02040503050406030204" pitchFamily="18" charset="0"/>
                          </a:rPr>
                          <m:t>16</m:t>
                        </m:r>
                      </m:sup>
                    </m:sSup>
                  </m:oMath>
                </a14:m>
                <a:r>
                  <a:rPr lang="en-GB" sz="2400" dirty="0"/>
                  <a:t>, but I have no calculator. How could I use recursion in this situation?</a:t>
                </a:r>
              </a:p>
              <a:p>
                <a:pPr marL="342900" indent="-342900">
                  <a:buAutoNum type="arabicPeriod"/>
                </a:pPr>
                <a:r>
                  <a:rPr lang="en-GB" sz="2400" dirty="0"/>
                  <a:t>How could I create a list of the natural numbers up to 1000 using recursion?</a:t>
                </a:r>
              </a:p>
              <a:p>
                <a:pPr marL="0" indent="0">
                  <a:buNone/>
                </a:pPr>
                <a:endParaRPr lang="en-GB" sz="2400" dirty="0"/>
              </a:p>
              <a:p>
                <a:pPr marL="0" indent="0">
                  <a:buNone/>
                </a:pPr>
                <a:endParaRPr lang="en-GB" sz="24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93BE26E-8742-E06A-7D34-FB737EFF8DB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81192" y="2180496"/>
                <a:ext cx="11029615" cy="4389637"/>
              </a:xfrm>
              <a:blipFill>
                <a:blip r:embed="rId2"/>
                <a:stretch>
                  <a:fillRect l="-718" t="-7917" r="-49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6944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8C9AF7-710C-3652-18FA-1C3C1F23A7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Creating Images with Recursion</a:t>
            </a:r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2DC3A418-2DB2-0802-BEB0-78D5D4922A3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1192" y="4323717"/>
            <a:ext cx="11274627" cy="18321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97036D8-6BA0-85FE-79CE-1E98F8E68EE8}"/>
              </a:ext>
            </a:extLst>
          </p:cNvPr>
          <p:cNvSpPr txBox="1"/>
          <p:nvPr/>
        </p:nvSpPr>
        <p:spPr>
          <a:xfrm>
            <a:off x="910980" y="2362200"/>
            <a:ext cx="1021421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Recursion can be used to create beautiful images.</a:t>
            </a:r>
          </a:p>
          <a:p>
            <a:endParaRPr lang="en-GB" sz="2400" dirty="0"/>
          </a:p>
          <a:p>
            <a:r>
              <a:rPr lang="en-GB" sz="2400" dirty="0"/>
              <a:t>Can you identify the starting point and operation that produces the following sequence of images (from left to right)?</a:t>
            </a:r>
          </a:p>
        </p:txBody>
      </p:sp>
    </p:spTree>
    <p:extLst>
      <p:ext uri="{BB962C8B-B14F-4D97-AF65-F5344CB8AC3E}">
        <p14:creationId xmlns:p14="http://schemas.microsoft.com/office/powerpoint/2010/main" val="16423325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BEBCEB-4B8F-242C-2FA8-FBB8C953A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about the </a:t>
            </a:r>
            <a:r>
              <a:rPr lang="en-GB" dirty="0" err="1"/>
              <a:t>CauliFlower</a:t>
            </a:r>
            <a:r>
              <a:rPr lang="en-GB" dirty="0"/>
              <a:t>?</a:t>
            </a:r>
          </a:p>
        </p:txBody>
      </p:sp>
      <p:pic>
        <p:nvPicPr>
          <p:cNvPr id="4098" name="Picture 2" descr="Image result for cauliflower">
            <a:extLst>
              <a:ext uri="{FF2B5EF4-FFF2-40B4-BE49-F238E27FC236}">
                <a16:creationId xmlns:a16="http://schemas.microsoft.com/office/drawing/2014/main" id="{1A6BBCF3-0D24-8066-7756-1D719C9EB0F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0454" y="1988131"/>
            <a:ext cx="4487545" cy="4487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03187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6CBE92-96A5-E13E-0AD4-96A884A950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Fibonacci Numbers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475A972-E2A1-EA68-7202-4F45284CB0F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:r>
                  <a:rPr lang="en-GB" sz="2000" dirty="0"/>
                  <a:t>Suppose our starting point are the numbers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000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000" b="0" i="1" dirty="0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GB" sz="2000" b="0" i="1" dirty="0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GB" sz="2000" b="0" i="1" dirty="0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GB" sz="2000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GB" sz="2000" b="0" i="1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GB" sz="2000" dirty="0"/>
                  <a:t>.</a:t>
                </a:r>
              </a:p>
              <a:p>
                <a:pPr marL="0" indent="0">
                  <a:buNone/>
                </a:pPr>
                <a:r>
                  <a:rPr lang="en-GB" sz="2000" dirty="0"/>
                  <a:t>We define the next terms in the sequence as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0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000" b="0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GB" sz="2000" i="1" dirty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GB" sz="20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GB" sz="2000" b="0" i="0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GB" sz="20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000" i="1" dirty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GB" sz="2000" i="1" dirty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GB" sz="2000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GB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sz="2000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0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000" i="1" dirty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GB" sz="2000" i="1" dirty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GB" sz="2000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GB" sz="200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GB" sz="20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000" i="1" dirty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GB" sz="2000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GB" sz="2000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GB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0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GB" sz="2000" dirty="0"/>
                  <a:t> and so on.</a:t>
                </a:r>
              </a:p>
              <a:p>
                <a:pPr marL="0" indent="0">
                  <a:buNone/>
                </a:pPr>
                <a:endParaRPr lang="en-GB" sz="2000" dirty="0"/>
              </a:p>
              <a:p>
                <a:pPr marL="0" indent="0">
                  <a:buNone/>
                </a:pPr>
                <a:r>
                  <a:rPr lang="en-GB" sz="2000" b="1" dirty="0">
                    <a:solidFill>
                      <a:schemeClr val="accent2"/>
                    </a:solidFill>
                  </a:rPr>
                  <a:t>What are the numbers we get?</a:t>
                </a:r>
              </a:p>
              <a:p>
                <a:pPr marL="0" indent="0">
                  <a:buNone/>
                </a:pPr>
                <a:endParaRPr lang="en-GB" sz="2000" dirty="0"/>
              </a:p>
              <a:p>
                <a:pPr marL="0" indent="0">
                  <a:buNone/>
                </a:pPr>
                <a:r>
                  <a:rPr lang="en-GB" sz="2000" dirty="0"/>
                  <a:t>We get the sequence</a:t>
                </a:r>
              </a:p>
              <a:p>
                <a:pPr marL="0" indent="0">
                  <a:buNone/>
                </a:pPr>
                <a:r>
                  <a:rPr lang="en-GB" sz="2000" b="1" dirty="0">
                    <a:solidFill>
                      <a:schemeClr val="accent2"/>
                    </a:solidFill>
                  </a:rPr>
                  <a:t>								</a:t>
                </a:r>
                <a:r>
                  <a:rPr lang="en-GB" sz="2400" b="1" dirty="0">
                    <a:solidFill>
                      <a:schemeClr val="accent2"/>
                    </a:solidFill>
                  </a:rPr>
                  <a:t>0, 1, 1, 2, 3, 5, 8, 13, 21, 34, …</a:t>
                </a:r>
              </a:p>
              <a:p>
                <a:pPr marL="0" indent="0">
                  <a:buNone/>
                </a:pPr>
                <a:endParaRPr lang="en-GB" sz="2000" b="1" dirty="0">
                  <a:solidFill>
                    <a:schemeClr val="accent2"/>
                  </a:solidFill>
                </a:endParaRPr>
              </a:p>
              <a:p>
                <a:pPr marL="0" indent="0">
                  <a:buNone/>
                </a:pPr>
                <a:r>
                  <a:rPr lang="en-GB" sz="2000" dirty="0"/>
                  <a:t>These are called the </a:t>
                </a:r>
                <a:r>
                  <a:rPr lang="en-GB" sz="2000" b="1" dirty="0">
                    <a:solidFill>
                      <a:schemeClr val="accent2"/>
                    </a:solidFill>
                  </a:rPr>
                  <a:t>Fibonacci numbers </a:t>
                </a:r>
                <a:r>
                  <a:rPr lang="en-GB" sz="2000" dirty="0"/>
                  <a:t>(named after the Italian mathematician </a:t>
                </a:r>
                <a:r>
                  <a:rPr lang="en-GB" sz="2000" b="0" i="0" dirty="0">
                    <a:solidFill>
                      <a:srgbClr val="202122"/>
                    </a:solidFill>
                    <a:effectLst/>
                  </a:rPr>
                  <a:t>Leonardo of Pisa)</a:t>
                </a:r>
                <a:endParaRPr lang="en-GB" sz="20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475A972-E2A1-EA68-7202-4F45284CB0F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497" t="-332" b="-116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29851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0A0A86-EDA6-7A8A-33B4-78BA84589E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Creating Snails – the Fibonacci spiral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72FFB0-2FE3-B92B-95DC-A3219CBBB7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3" y="2180496"/>
            <a:ext cx="8898087" cy="429142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b="1" dirty="0">
                <a:solidFill>
                  <a:schemeClr val="tx1"/>
                </a:solidFill>
              </a:rPr>
              <a:t>The Fibonacci numbers allow us to create an image using recursion.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This is known as the </a:t>
            </a:r>
            <a:r>
              <a:rPr lang="en-GB" b="1" dirty="0">
                <a:solidFill>
                  <a:schemeClr val="accent2"/>
                </a:solidFill>
              </a:rPr>
              <a:t>Fibonacci spiral</a:t>
            </a:r>
            <a:r>
              <a:rPr lang="en-GB" dirty="0"/>
              <a:t>, which looks like a snail and occurs quite often in nature.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5130" name="Picture 10" descr="Image result for fibonacci spiral if">
            <a:extLst>
              <a:ext uri="{FF2B5EF4-FFF2-40B4-BE49-F238E27FC236}">
                <a16:creationId xmlns:a16="http://schemas.microsoft.com/office/drawing/2014/main" id="{FCB361C9-4746-9A38-87D1-0B2CD2FB94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4123" y="2868930"/>
            <a:ext cx="3896677" cy="2571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8568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762C43-2714-0987-9F96-189CE7B970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Where do we find such Spirals?</a:t>
            </a:r>
          </a:p>
        </p:txBody>
      </p:sp>
      <p:pic>
        <p:nvPicPr>
          <p:cNvPr id="1026" name="Picture 2" descr="Image result for fibonacci spiral">
            <a:extLst>
              <a:ext uri="{FF2B5EF4-FFF2-40B4-BE49-F238E27FC236}">
                <a16:creationId xmlns:a16="http://schemas.microsoft.com/office/drawing/2014/main" id="{C4389435-8791-BA6B-571B-FC92F8F82EA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3040" y="3079168"/>
            <a:ext cx="3960652" cy="3189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Image result for fibonacci spiral">
            <a:extLst>
              <a:ext uri="{FF2B5EF4-FFF2-40B4-BE49-F238E27FC236}">
                <a16:creationId xmlns:a16="http://schemas.microsoft.com/office/drawing/2014/main" id="{3F9621B0-D247-55BE-BDA6-1C91D134AE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4010" y="3079168"/>
            <a:ext cx="3750310" cy="32043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F06F2AD-B3AC-736A-1999-9473A02662F0}"/>
              </a:ext>
            </a:extLst>
          </p:cNvPr>
          <p:cNvSpPr txBox="1"/>
          <p:nvPr/>
        </p:nvSpPr>
        <p:spPr>
          <a:xfrm>
            <a:off x="2103120" y="2275840"/>
            <a:ext cx="29134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Spiral Galaxy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2AF11E9-F8CF-CE0E-638B-679B841E696E}"/>
              </a:ext>
            </a:extLst>
          </p:cNvPr>
          <p:cNvSpPr txBox="1"/>
          <p:nvPr/>
        </p:nvSpPr>
        <p:spPr>
          <a:xfrm>
            <a:off x="7559040" y="2275840"/>
            <a:ext cx="2611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Nautilus shells</a:t>
            </a:r>
          </a:p>
        </p:txBody>
      </p:sp>
    </p:spTree>
    <p:extLst>
      <p:ext uri="{BB962C8B-B14F-4D97-AF65-F5344CB8AC3E}">
        <p14:creationId xmlns:p14="http://schemas.microsoft.com/office/powerpoint/2010/main" val="1492322642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Dividend</Template>
  <TotalTime>91</TotalTime>
  <Words>448</Words>
  <Application>Microsoft Macintosh PowerPoint</Application>
  <PresentationFormat>Widescreen</PresentationFormat>
  <Paragraphs>57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Calibri</vt:lpstr>
      <vt:lpstr>Cambria Math</vt:lpstr>
      <vt:lpstr>Gill Sans MT</vt:lpstr>
      <vt:lpstr>Times New Roman</vt:lpstr>
      <vt:lpstr>Wingdings 2</vt:lpstr>
      <vt:lpstr>Dividend</vt:lpstr>
      <vt:lpstr>Recursion:  On cauliflowers, snails and dragons</vt:lpstr>
      <vt:lpstr>What is this About?</vt:lpstr>
      <vt:lpstr>A simple recursion example – Creating a family tree</vt:lpstr>
      <vt:lpstr>A more Formal definition of Recursion</vt:lpstr>
      <vt:lpstr>Creating Images with Recursion</vt:lpstr>
      <vt:lpstr>What about the CauliFlower?</vt:lpstr>
      <vt:lpstr>The Fibonacci Numbers</vt:lpstr>
      <vt:lpstr>Creating Snails – the Fibonacci spiral</vt:lpstr>
      <vt:lpstr>Where do we find such Spirals?</vt:lpstr>
      <vt:lpstr>The mandelbrot</vt:lpstr>
      <vt:lpstr>HEIGHWAY DRAGON CURVES</vt:lpstr>
    </vt:vector>
  </TitlesOfParts>
  <Company>University of Bath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Recursion:  On cauliflowers, snails and dragons</dc:title>
  <dc:creator>Christian Rohrbeck</dc:creator>
  <cp:lastModifiedBy>Chris Budd</cp:lastModifiedBy>
  <cp:revision>5</cp:revision>
  <dcterms:created xsi:type="dcterms:W3CDTF">2023-02-21T16:36:44Z</dcterms:created>
  <dcterms:modified xsi:type="dcterms:W3CDTF">2023-02-22T19:59:30Z</dcterms:modified>
</cp:coreProperties>
</file>