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63" r:id="rId14"/>
    <p:sldId id="304" r:id="rId15"/>
    <p:sldId id="266" r:id="rId16"/>
    <p:sldId id="312" r:id="rId17"/>
    <p:sldId id="311" r:id="rId18"/>
    <p:sldId id="313" r:id="rId19"/>
    <p:sldId id="315" r:id="rId20"/>
    <p:sldId id="267" r:id="rId21"/>
    <p:sldId id="318" r:id="rId22"/>
    <p:sldId id="314" r:id="rId23"/>
    <p:sldId id="316" r:id="rId24"/>
    <p:sldId id="269" r:id="rId25"/>
    <p:sldId id="271" r:id="rId26"/>
    <p:sldId id="306" r:id="rId27"/>
    <p:sldId id="342" r:id="rId28"/>
    <p:sldId id="340" r:id="rId29"/>
    <p:sldId id="324" r:id="rId30"/>
    <p:sldId id="319" r:id="rId31"/>
    <p:sldId id="322" r:id="rId32"/>
    <p:sldId id="325" r:id="rId33"/>
    <p:sldId id="272" r:id="rId34"/>
    <p:sldId id="288" r:id="rId35"/>
    <p:sldId id="289" r:id="rId36"/>
    <p:sldId id="323" r:id="rId37"/>
    <p:sldId id="327" r:id="rId38"/>
    <p:sldId id="336" r:id="rId39"/>
    <p:sldId id="337" r:id="rId40"/>
    <p:sldId id="305" r:id="rId41"/>
    <p:sldId id="341" r:id="rId42"/>
    <p:sldId id="326" r:id="rId43"/>
    <p:sldId id="308" r:id="rId44"/>
    <p:sldId id="274" r:id="rId45"/>
    <p:sldId id="328" r:id="rId46"/>
    <p:sldId id="329" r:id="rId47"/>
    <p:sldId id="334" r:id="rId48"/>
    <p:sldId id="330" r:id="rId49"/>
    <p:sldId id="335" r:id="rId50"/>
    <p:sldId id="331" r:id="rId51"/>
    <p:sldId id="332" r:id="rId52"/>
    <p:sldId id="339" r:id="rId53"/>
    <p:sldId id="338" r:id="rId54"/>
    <p:sldId id="307" r:id="rId55"/>
    <p:sldId id="281" r:id="rId56"/>
    <p:sldId id="320" r:id="rId57"/>
    <p:sldId id="343" r:id="rId58"/>
    <p:sldId id="277" r:id="rId59"/>
    <p:sldId id="280" r:id="rId60"/>
    <p:sldId id="309" r:id="rId61"/>
    <p:sldId id="284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2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1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24575,'0'-29'0,"0"1"0,0-2 0,0 9 0,0-8 0,0 5 0,0 9 0,0-7 0,0 16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1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1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2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24575,'0'-4'0,"0"0"0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2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1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24575,'-4'0'0,"0"0"0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1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1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2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24575,'0'-4'0,"0"0"0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2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1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24575,'0'-29'0,"0"1"0,0-2 0,0 9 0,0-8 0,0 5 0,0 9 0,0-7 0,0 16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9:45:1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24575,'-4'0'0,"0"0"0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4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2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5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5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3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E3F9-B012-4243-B36F-FCB290368F0F}" type="datetimeFigureOut">
              <a:rPr lang="en-US" smtClean="0"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D747-A19A-E64A-9F51-EBD43DB5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65.png"/><Relationship Id="rId5" Type="http://schemas.openxmlformats.org/officeDocument/2006/relationships/customXml" Target="../ink/ink2.xml"/><Relationship Id="rId6" Type="http://schemas.openxmlformats.org/officeDocument/2006/relationships/image" Target="../media/image66.png"/><Relationship Id="rId7" Type="http://schemas.openxmlformats.org/officeDocument/2006/relationships/customXml" Target="../ink/ink3.xml"/><Relationship Id="rId8" Type="http://schemas.openxmlformats.org/officeDocument/2006/relationships/customXml" Target="../ink/ink4.xml"/><Relationship Id="rId9" Type="http://schemas.openxmlformats.org/officeDocument/2006/relationships/customXml" Target="../ink/ink5.xml"/><Relationship Id="rId10" Type="http://schemas.openxmlformats.org/officeDocument/2006/relationships/customXml" Target="../ink/ink6.xml"/><Relationship Id="rId11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65.png"/><Relationship Id="rId5" Type="http://schemas.openxmlformats.org/officeDocument/2006/relationships/customXml" Target="../ink/ink9.xml"/><Relationship Id="rId6" Type="http://schemas.openxmlformats.org/officeDocument/2006/relationships/image" Target="../media/image66.png"/><Relationship Id="rId7" Type="http://schemas.openxmlformats.org/officeDocument/2006/relationships/customXml" Target="../ink/ink10.xml"/><Relationship Id="rId8" Type="http://schemas.openxmlformats.org/officeDocument/2006/relationships/customXml" Target="../ink/ink11.xml"/><Relationship Id="rId9" Type="http://schemas.openxmlformats.org/officeDocument/2006/relationships/customXml" Target="../ink/ink12.xml"/><Relationship Id="rId10" Type="http://schemas.openxmlformats.org/officeDocument/2006/relationships/customXml" Target="../ink/ink13.xml"/><Relationship Id="rId11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Relationship Id="rId3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ttyImages-552902007-58b9caca3df78c353c374d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-51667"/>
            <a:ext cx="9144000" cy="5415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1190" y="-74818"/>
            <a:ext cx="8989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               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Is the </a:t>
            </a:r>
            <a:r>
              <a:rPr lang="en-US" sz="3600" dirty="0" smtClean="0">
                <a:solidFill>
                  <a:srgbClr val="FF2CF7"/>
                </a:solidFill>
              </a:rPr>
              <a:t>Mid </a:t>
            </a:r>
            <a:r>
              <a:rPr lang="en-US" sz="3600" dirty="0">
                <a:solidFill>
                  <a:srgbClr val="FF2CF7"/>
                </a:solidFill>
              </a:rPr>
              <a:t>Pleistocene </a:t>
            </a:r>
            <a:r>
              <a:rPr lang="en-US" sz="3600" dirty="0" smtClean="0">
                <a:solidFill>
                  <a:srgbClr val="FF2CF7"/>
                </a:solidFill>
              </a:rPr>
              <a:t>Transition  </a:t>
            </a:r>
            <a:r>
              <a:rPr lang="en-US" sz="3600" dirty="0" smtClean="0">
                <a:solidFill>
                  <a:srgbClr val="0000FF"/>
                </a:solidFill>
              </a:rPr>
              <a:t>a</a:t>
            </a:r>
          </a:p>
          <a:p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               </a:t>
            </a:r>
            <a:r>
              <a:rPr lang="en-US" sz="3600" dirty="0" smtClean="0">
                <a:solidFill>
                  <a:srgbClr val="0000FF"/>
                </a:solidFill>
              </a:rPr>
              <a:t>Grazing             Bifurcation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619" y="4433990"/>
            <a:ext cx="846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</a:t>
            </a:r>
            <a:r>
              <a:rPr lang="en-US" sz="2800" dirty="0" smtClean="0">
                <a:solidFill>
                  <a:srgbClr val="FFFF00"/>
                </a:solidFill>
              </a:rPr>
              <a:t>Chris Budd  </a:t>
            </a:r>
            <a:r>
              <a:rPr lang="en-US" sz="2800" dirty="0" smtClean="0">
                <a:solidFill>
                  <a:srgbClr val="FFFF00"/>
                </a:solidFill>
              </a:rPr>
              <a:t>and   Susan </a:t>
            </a:r>
            <a:r>
              <a:rPr lang="en-US" sz="2800" dirty="0" err="1" smtClean="0">
                <a:solidFill>
                  <a:srgbClr val="FFFF00"/>
                </a:solidFill>
              </a:rPr>
              <a:t>Morupisi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2" descr="6EeRIu1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1" y="5350073"/>
            <a:ext cx="137953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3690428" y="5498603"/>
            <a:ext cx="5327650" cy="1223962"/>
            <a:chOff x="2714612" y="4857760"/>
            <a:chExt cx="6243651" cy="1357322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857488" y="4857760"/>
              <a:ext cx="6100775" cy="1320790"/>
              <a:chOff x="2857488" y="4857760"/>
              <a:chExt cx="6100775" cy="1320790"/>
            </a:xfrm>
          </p:grpSpPr>
          <p:pic>
            <p:nvPicPr>
              <p:cNvPr id="10" name="Picture 5" descr="UofB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57488" y="4857760"/>
                <a:ext cx="3700463" cy="130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5" descr="UofB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4876800"/>
                <a:ext cx="3700463" cy="130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714612" y="4929939"/>
              <a:ext cx="2498577" cy="1285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408" y="5694684"/>
            <a:ext cx="50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</a:t>
            </a:r>
            <a:r>
              <a:rPr lang="en-US" sz="2800" dirty="0" smtClean="0"/>
              <a:t>UCC, September 2020</a:t>
            </a:r>
            <a:endParaRPr lang="en-US" sz="2000" dirty="0">
              <a:solidFill>
                <a:srgbClr val="FAC090"/>
              </a:solidFill>
            </a:endParaRPr>
          </a:p>
        </p:txBody>
      </p:sp>
      <p:pic>
        <p:nvPicPr>
          <p:cNvPr id="2" name="Picture 1" descr="k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58" y="4014624"/>
            <a:ext cx="1206111" cy="12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1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38" y="122769"/>
            <a:ext cx="8199437" cy="6555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         Relaxation Oscillator Models </a:t>
            </a:r>
          </a:p>
          <a:p>
            <a:pPr>
              <a:defRPr/>
            </a:pPr>
            <a:endParaRPr lang="en-US" sz="2800" dirty="0">
              <a:solidFill>
                <a:schemeClr val="tx2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[</a:t>
            </a:r>
            <a:r>
              <a:rPr lang="en-US" sz="2800" dirty="0" err="1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Paillard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], [Ashwin], [review in Crucifix] [B and </a:t>
            </a:r>
            <a:r>
              <a:rPr lang="en-US" sz="2800" dirty="0" err="1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Morupisi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]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These model the climate as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multi-equilibrium system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which relaxes to a set of different states. </a:t>
            </a:r>
          </a:p>
          <a:p>
            <a:pPr>
              <a:defRPr/>
            </a:pPr>
            <a:endParaRPr lang="en-US" sz="2800" dirty="0">
              <a:solidFill>
                <a:srgbClr val="FF00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Transitions between the states 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are generated using non-smooth maps which can be </a:t>
            </a:r>
            <a:r>
              <a:rPr lang="en-US" sz="2800" dirty="0" err="1">
                <a:latin typeface="+mj-lt"/>
                <a:ea typeface="ＭＳ Ｐゴシック" panose="020B0600070205080204" pitchFamily="34" charset="-128"/>
                <a:cs typeface="+mn-cs"/>
              </a:rPr>
              <a:t>modelled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 using </a:t>
            </a:r>
            <a:r>
              <a:rPr lang="en-US" sz="2800" dirty="0">
                <a:solidFill>
                  <a:srgbClr val="C0504D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hybrid dynamical systems or by </a:t>
            </a:r>
            <a:r>
              <a:rPr lang="en-US" sz="2800" dirty="0">
                <a:solidFill>
                  <a:srgbClr val="0000FF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using a slow manifold</a:t>
            </a:r>
          </a:p>
          <a:p>
            <a:pPr>
              <a:defRPr/>
            </a:pPr>
            <a:endParaRPr lang="en-US" sz="2800" dirty="0">
              <a:solidFill>
                <a:srgbClr val="0000FF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endParaRPr lang="en-US" sz="2800" dirty="0">
              <a:solidFill>
                <a:srgbClr val="C0504D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solidFill>
                  <a:srgbClr val="1F497D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Can give </a:t>
            </a:r>
            <a:r>
              <a:rPr lang="en-US" sz="2800" dirty="0">
                <a:solidFill>
                  <a:srgbClr val="E83CFF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some</a:t>
            </a:r>
            <a:r>
              <a:rPr lang="en-US" sz="2800" dirty="0">
                <a:solidFill>
                  <a:srgbClr val="1F497D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explanation for the MPT transition </a:t>
            </a:r>
          </a:p>
        </p:txBody>
      </p:sp>
    </p:spTree>
    <p:extLst>
      <p:ext uri="{BB962C8B-B14F-4D97-AF65-F5344CB8AC3E}">
        <p14:creationId xmlns:p14="http://schemas.microsoft.com/office/powerpoint/2010/main" val="4242380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312738"/>
            <a:ext cx="8864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+mj-lt"/>
              </a:rPr>
              <a:t>Paillard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Parrenin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 (2004)     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PP04 Transition Model</a:t>
            </a:r>
          </a:p>
        </p:txBody>
      </p:sp>
      <p:pic>
        <p:nvPicPr>
          <p:cNvPr id="59394" name="Picture 4" descr="spseaice_am2_2013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288" y="1026761"/>
            <a:ext cx="86598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V:    Ice volume   A:    Antarctic Ice     C:   Carbon Dioxide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7" y="1707623"/>
            <a:ext cx="4537075" cy="526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2CF7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Model: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 atmospheric Carbon Dioxide rapidly increases when Southern Ocean suddenly ventilates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Ventilation occurs when deep ocean stratification ceases 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Release of Carbon Dioxide leads to warming of the Earth which drives a rapid deglaciation process</a:t>
            </a:r>
          </a:p>
        </p:txBody>
      </p:sp>
    </p:spTree>
    <p:extLst>
      <p:ext uri="{BB962C8B-B14F-4D97-AF65-F5344CB8AC3E}">
        <p14:creationId xmlns:p14="http://schemas.microsoft.com/office/powerpoint/2010/main" val="969345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14313" y="692150"/>
            <a:ext cx="8807450" cy="2903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04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908050"/>
            <a:ext cx="78867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738" y="4191000"/>
            <a:ext cx="86598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V: Ice volume           A: Antarctic Ice      C:   Carbon Dioxide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38" y="6165850"/>
            <a:ext cx="88312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Stratification parameter  or  Salt water formation efficiency</a:t>
            </a: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13363"/>
            <a:ext cx="480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263" y="3708400"/>
            <a:ext cx="35274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Heavyside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function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148263" y="2852738"/>
            <a:ext cx="576262" cy="8636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81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" y="366985"/>
            <a:ext cx="9144000" cy="61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5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A picture containing text, map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260350"/>
            <a:ext cx="964723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9338" y="1125538"/>
            <a:ext cx="5762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435C4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775" y="1743075"/>
            <a:ext cx="6477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8038" y="2463800"/>
            <a:ext cx="287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938" y="5056188"/>
            <a:ext cx="287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4075" y="5199063"/>
            <a:ext cx="10795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92D05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I_65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2222" y="155222"/>
            <a:ext cx="663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Typical Periodic Solution of PP04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4689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320"/>
            <a:ext cx="9144000" cy="5770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12356" y="118245"/>
            <a:ext cx="905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                </a:t>
            </a:r>
            <a:r>
              <a:rPr lang="en-US" sz="2400" dirty="0" smtClean="0">
                <a:solidFill>
                  <a:srgbClr val="3366FF"/>
                </a:solidFill>
              </a:rPr>
              <a:t>                    </a:t>
            </a:r>
            <a:r>
              <a:rPr lang="en-US" sz="2800" dirty="0" smtClean="0">
                <a:solidFill>
                  <a:srgbClr val="3366FF"/>
                </a:solidFill>
              </a:rPr>
              <a:t>PP04 has structure of a forced </a:t>
            </a:r>
            <a:endParaRPr lang="en-US" sz="2800" dirty="0" smtClean="0">
              <a:solidFill>
                <a:srgbClr val="3366FF"/>
              </a:solidFill>
            </a:endParaRPr>
          </a:p>
          <a:p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                         </a:t>
            </a:r>
            <a:r>
              <a:rPr lang="en-US" sz="2800" dirty="0" smtClean="0">
                <a:solidFill>
                  <a:srgbClr val="FF2CF7"/>
                </a:solidFill>
              </a:rPr>
              <a:t>non</a:t>
            </a:r>
            <a:r>
              <a:rPr lang="en-US" sz="2800" dirty="0" smtClean="0">
                <a:solidFill>
                  <a:srgbClr val="FF2CF7"/>
                </a:solidFill>
              </a:rPr>
              <a:t>-</a:t>
            </a:r>
            <a:r>
              <a:rPr lang="en-US" sz="2800" dirty="0" smtClean="0">
                <a:solidFill>
                  <a:srgbClr val="FF2CF7"/>
                </a:solidFill>
              </a:rPr>
              <a:t>smooth discontinuous  </a:t>
            </a:r>
            <a:r>
              <a:rPr lang="en-US" sz="2800" dirty="0" err="1" smtClean="0">
                <a:solidFill>
                  <a:srgbClr val="FF2CF7"/>
                </a:solidFill>
              </a:rPr>
              <a:t>Filipov</a:t>
            </a:r>
            <a:r>
              <a:rPr lang="en-US" sz="2800" dirty="0" smtClean="0">
                <a:solidFill>
                  <a:srgbClr val="FF2CF7"/>
                </a:solidFill>
              </a:rPr>
              <a:t> syst</a:t>
            </a:r>
            <a:r>
              <a:rPr lang="en-US" sz="2800" dirty="0">
                <a:solidFill>
                  <a:srgbClr val="FF2CF7"/>
                </a:solidFill>
              </a:rPr>
              <a:t>e</a:t>
            </a:r>
            <a:r>
              <a:rPr lang="en-US" sz="2800" dirty="0" smtClean="0">
                <a:solidFill>
                  <a:srgbClr val="FF2CF7"/>
                </a:solidFill>
              </a:rPr>
              <a:t>m</a:t>
            </a:r>
            <a:endParaRPr lang="en-US" sz="2800" dirty="0">
              <a:solidFill>
                <a:srgbClr val="FF2C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8390" y="2064523"/>
            <a:ext cx="21937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Glacial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Inter Glacial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05057" y="4816682"/>
            <a:ext cx="2309195" cy="313414"/>
          </a:xfrm>
          <a:prstGeom prst="roundRect">
            <a:avLst/>
          </a:prstGeom>
          <a:solidFill>
            <a:srgbClr val="FF66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6143272"/>
            <a:ext cx="40640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5778" y="6171494"/>
            <a:ext cx="275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Switching manifold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0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19" y="682272"/>
            <a:ext cx="4064000" cy="4699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890889" y="1255889"/>
            <a:ext cx="4092222" cy="479777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38111" y="2243667"/>
            <a:ext cx="3598333" cy="6067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36444" y="2243667"/>
            <a:ext cx="479778" cy="34854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9" y="1789994"/>
            <a:ext cx="1168400" cy="342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89" y="3328106"/>
            <a:ext cx="116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6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90886" y="1185334"/>
            <a:ext cx="4783667" cy="20602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2663" y="282225"/>
            <a:ext cx="6237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   Analysis of the unforced system</a:t>
            </a:r>
            <a:endParaRPr lang="en-US" sz="2800" dirty="0">
              <a:solidFill>
                <a:srgbClr val="FF2CF7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61" y="1557161"/>
            <a:ext cx="28067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89" y="2571750"/>
            <a:ext cx="2641600" cy="444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26" y="3910190"/>
            <a:ext cx="30353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4" y="5101872"/>
            <a:ext cx="2197100" cy="520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27" y="5101872"/>
            <a:ext cx="2197100" cy="520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778" y="3938412"/>
            <a:ext cx="232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Fixed points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894" y="6011333"/>
            <a:ext cx="27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Physical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3689" y="5926667"/>
            <a:ext cx="265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   Virtual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8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559" y="183447"/>
            <a:ext cx="824088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Theorem</a:t>
            </a:r>
          </a:p>
          <a:p>
            <a:endParaRPr lang="en-US" sz="2800" dirty="0"/>
          </a:p>
          <a:p>
            <a:r>
              <a:rPr lang="en-US" sz="2800" dirty="0" smtClean="0"/>
              <a:t>There exist critical values          of  the parameter d</a:t>
            </a:r>
          </a:p>
          <a:p>
            <a:endParaRPr lang="en-US" sz="2800" dirty="0"/>
          </a:p>
          <a:p>
            <a:pPr marL="514350" indent="-514350">
              <a:buAutoNum type="alphaLcParenBoth"/>
            </a:pPr>
            <a:r>
              <a:rPr lang="en-US" sz="2800" dirty="0" smtClean="0"/>
              <a:t>If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interglacial state is physical </a:t>
            </a:r>
            <a:r>
              <a:rPr lang="en-US" sz="2800" dirty="0" smtClean="0"/>
              <a:t>and globally attracting</a:t>
            </a:r>
          </a:p>
          <a:p>
            <a:pPr marL="514350" indent="-514350">
              <a:buAutoNum type="alphaLcParenBoth"/>
            </a:pPr>
            <a:endParaRPr lang="en-US" sz="2800" dirty="0"/>
          </a:p>
          <a:p>
            <a:pPr marL="514350" indent="-514350">
              <a:buAutoNum type="alphaLcParenBoth"/>
            </a:pPr>
            <a:r>
              <a:rPr lang="en-US" sz="2800" dirty="0" smtClean="0"/>
              <a:t>If                       </a:t>
            </a:r>
            <a:r>
              <a:rPr lang="en-US" sz="2800" dirty="0" smtClean="0">
                <a:solidFill>
                  <a:srgbClr val="0000FF"/>
                </a:solidFill>
              </a:rPr>
              <a:t>glacial state is physical </a:t>
            </a:r>
            <a:r>
              <a:rPr lang="en-US" sz="2800" dirty="0" smtClean="0"/>
              <a:t>and globally attracting</a:t>
            </a:r>
          </a:p>
          <a:p>
            <a:pPr marL="514350" indent="-514350">
              <a:buAutoNum type="alphaLcParenBoth"/>
            </a:pPr>
            <a:endParaRPr lang="en-US" sz="2800" dirty="0"/>
          </a:p>
          <a:p>
            <a:pPr marL="514350" indent="-514350">
              <a:buAutoNum type="alphaLcParenBoth"/>
            </a:pPr>
            <a:r>
              <a:rPr lang="en-US" sz="2800" dirty="0" smtClean="0"/>
              <a:t>If                                          see a </a:t>
            </a:r>
            <a:r>
              <a:rPr lang="en-US" sz="2800" dirty="0" smtClean="0">
                <a:solidFill>
                  <a:srgbClr val="FF2CF7"/>
                </a:solidFill>
              </a:rPr>
              <a:t>periodic solution</a:t>
            </a:r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36" y="1025884"/>
            <a:ext cx="482600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17" y="1952980"/>
            <a:ext cx="1333500" cy="355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56" y="4404786"/>
            <a:ext cx="24892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07" y="3163008"/>
            <a:ext cx="1333500" cy="41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333" y="5461001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Transitions occur at </a:t>
            </a:r>
            <a:r>
              <a:rPr lang="en-US" sz="2800" dirty="0" smtClean="0">
                <a:solidFill>
                  <a:srgbClr val="FF0000"/>
                </a:solidFill>
              </a:rPr>
              <a:t>Border Collision Bifurcations </a:t>
            </a:r>
            <a:r>
              <a:rPr lang="en-US" sz="2800" dirty="0" smtClean="0"/>
              <a:t>when</a:t>
            </a:r>
            <a:endParaRPr lang="en-US" sz="28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44" y="6069189"/>
            <a:ext cx="1574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9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7440" y="282226"/>
            <a:ext cx="603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Literally a sketch proof of (c)</a:t>
            </a:r>
            <a:endParaRPr lang="en-US" sz="2800" dirty="0">
              <a:solidFill>
                <a:srgbClr val="FF2CF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5" y="805444"/>
            <a:ext cx="8741232" cy="5940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18112" y="2427113"/>
            <a:ext cx="423334" cy="40922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7677" y="4682052"/>
            <a:ext cx="251203" cy="409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44" y="2377017"/>
            <a:ext cx="660400" cy="4953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11" y="4320117"/>
            <a:ext cx="660400" cy="419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2778" y="6265333"/>
            <a:ext cx="880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Formal proof using the </a:t>
            </a:r>
            <a:r>
              <a:rPr lang="en-US" sz="2400" dirty="0" err="1" smtClean="0">
                <a:solidFill>
                  <a:srgbClr val="FF0000"/>
                </a:solidFill>
              </a:rPr>
              <a:t>Brouwer</a:t>
            </a:r>
            <a:r>
              <a:rPr lang="en-US" sz="2400" dirty="0" smtClean="0">
                <a:solidFill>
                  <a:srgbClr val="FF0000"/>
                </a:solidFill>
              </a:rPr>
              <a:t> Fixed Point Theorem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2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ck-val-beckval_14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2"/>
            <a:ext cx="9144000" cy="682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550" y="50789"/>
            <a:ext cx="927952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                 Can we predict the climate?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Method 1: (The IPCC way)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Construct  a very sophisticated model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Solve on a super computer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Only works   for short (100 year) prediction periods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Method 2: (The mathematicians way)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Construct reduced climate models for long term qualitative and quantitative predictions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4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10" y="98973"/>
            <a:ext cx="8479640" cy="591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10" y="6016005"/>
            <a:ext cx="890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 Unique periodic solution.  Period 147 </a:t>
            </a:r>
            <a:r>
              <a:rPr lang="en-US" sz="2800" dirty="0" err="1" smtClean="0">
                <a:solidFill>
                  <a:srgbClr val="FF0000"/>
                </a:solidFill>
              </a:rPr>
              <a:t>kYr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8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2222" y="409220"/>
            <a:ext cx="663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Periodic Solution:  Period = 147 years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8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lot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56444"/>
            <a:ext cx="9349684" cy="7010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7444" y="451556"/>
            <a:ext cx="448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Border collision bifurcation</a:t>
            </a:r>
            <a:endParaRPr lang="en-US" sz="2800" dirty="0">
              <a:solidFill>
                <a:srgbClr val="FF2CF7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17444" y="974776"/>
            <a:ext cx="2173112" cy="2538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47333" y="1128889"/>
            <a:ext cx="1439334" cy="2159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ca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5111" y="352778"/>
            <a:ext cx="7478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we replace the </a:t>
            </a:r>
            <a:r>
              <a:rPr lang="en-US" sz="2800" dirty="0" err="1" smtClean="0"/>
              <a:t>Heavyside</a:t>
            </a:r>
            <a:r>
              <a:rPr lang="en-US" sz="2800" dirty="0" smtClean="0"/>
              <a:t> function by a smoother function we get a </a:t>
            </a:r>
            <a:r>
              <a:rPr lang="en-US" sz="2800" dirty="0" err="1" smtClean="0">
                <a:solidFill>
                  <a:srgbClr val="FF0000"/>
                </a:solidFill>
              </a:rPr>
              <a:t>Hopf</a:t>
            </a:r>
            <a:r>
              <a:rPr lang="en-US" sz="2800" dirty="0" smtClean="0">
                <a:solidFill>
                  <a:srgbClr val="FF0000"/>
                </a:solidFill>
              </a:rPr>
              <a:t> bifurcation </a:t>
            </a:r>
            <a:r>
              <a:rPr lang="en-US" sz="2800" dirty="0" smtClean="0"/>
              <a:t>followed by a </a:t>
            </a:r>
            <a:r>
              <a:rPr lang="en-US" sz="2800" dirty="0" smtClean="0">
                <a:solidFill>
                  <a:srgbClr val="FF0000"/>
                </a:solidFill>
              </a:rPr>
              <a:t>cyclic fold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8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57" y="395892"/>
            <a:ext cx="7257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</a:t>
            </a:r>
            <a:r>
              <a:rPr lang="en-US" sz="3200" dirty="0" smtClean="0">
                <a:solidFill>
                  <a:schemeClr val="accent4"/>
                </a:solidFill>
              </a:rPr>
              <a:t>Periodically Forced System</a:t>
            </a:r>
            <a:endParaRPr lang="en-US" sz="32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83" y="1286648"/>
            <a:ext cx="5337277" cy="1085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390" y="2853720"/>
            <a:ext cx="891308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Study for small mu by looking at </a:t>
            </a:r>
            <a:r>
              <a:rPr lang="en-US" sz="2800" dirty="0" smtClean="0">
                <a:solidFill>
                  <a:srgbClr val="FF0000"/>
                </a:solidFill>
              </a:rPr>
              <a:t>perturbations of the unforced periodic solution  </a:t>
            </a:r>
            <a:r>
              <a:rPr lang="en-US" sz="2800" dirty="0" smtClean="0"/>
              <a:t>which lead to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                (</a:t>
            </a:r>
            <a:r>
              <a:rPr lang="en-US" sz="2800" dirty="0" err="1" smtClean="0">
                <a:solidFill>
                  <a:srgbClr val="0000FF"/>
                </a:solidFill>
              </a:rPr>
              <a:t>m,n</a:t>
            </a:r>
            <a:r>
              <a:rPr lang="en-US" sz="2800" dirty="0" smtClean="0">
                <a:solidFill>
                  <a:srgbClr val="0000FF"/>
                </a:solidFill>
              </a:rPr>
              <a:t>)   </a:t>
            </a:r>
            <a:r>
              <a:rPr lang="en-US" sz="2800" dirty="0" smtClean="0">
                <a:solidFill>
                  <a:srgbClr val="0000FF"/>
                </a:solidFill>
              </a:rPr>
              <a:t>       </a:t>
            </a:r>
            <a:r>
              <a:rPr lang="en-US" sz="2800" dirty="0" err="1" smtClean="0">
                <a:solidFill>
                  <a:srgbClr val="FF2CF7"/>
                </a:solidFill>
              </a:rPr>
              <a:t>synchronised</a:t>
            </a:r>
            <a:r>
              <a:rPr lang="en-US" sz="2800" dirty="0" smtClean="0">
                <a:solidFill>
                  <a:srgbClr val="0000FF"/>
                </a:solidFill>
              </a:rPr>
              <a:t>     periodic </a:t>
            </a:r>
            <a:r>
              <a:rPr lang="en-US" sz="2800" dirty="0" smtClean="0">
                <a:solidFill>
                  <a:srgbClr val="0000FF"/>
                </a:solidFill>
              </a:rPr>
              <a:t>solutions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/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:  glacial cycles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:   </a:t>
            </a:r>
            <a:r>
              <a:rPr lang="en-US" sz="2800" dirty="0" smtClean="0">
                <a:solidFill>
                  <a:srgbClr val="0000FF"/>
                </a:solidFill>
              </a:rPr>
              <a:t>forcing cycles  </a:t>
            </a:r>
            <a:r>
              <a:rPr lang="en-US" sz="2800" dirty="0" smtClean="0"/>
              <a:t>(period =                         )</a:t>
            </a:r>
            <a:endParaRPr lang="en-US" sz="2800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13" y="5868381"/>
            <a:ext cx="1270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495"/>
            <a:ext cx="9144000" cy="6015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6366" y="280423"/>
            <a:ext cx="800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2CF7"/>
                </a:solidFill>
              </a:rPr>
              <a:t>                         Calculated </a:t>
            </a:r>
            <a:r>
              <a:rPr lang="en-US" sz="2400" dirty="0" smtClean="0">
                <a:solidFill>
                  <a:srgbClr val="FF2CF7"/>
                </a:solidFill>
              </a:rPr>
              <a:t>Arnold tongues of periodic existence</a:t>
            </a:r>
            <a:endParaRPr lang="en-US" sz="2400" dirty="0">
              <a:solidFill>
                <a:srgbClr val="FF2C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5631" y="1385629"/>
            <a:ext cx="130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(1,3)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8609" y="1385629"/>
            <a:ext cx="171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(1,4)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4585" y="5196074"/>
            <a:ext cx="118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34886" y="5219011"/>
            <a:ext cx="74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80343" y="5252001"/>
            <a:ext cx="115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7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A picture containing text, drawing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41713"/>
            <a:ext cx="51784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4" descr="A close up of a mans fac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-166688"/>
            <a:ext cx="5176838" cy="388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97675" y="1590675"/>
            <a:ext cx="19510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j-cs"/>
              </a:rPr>
              <a:t>(1,2) periodic orbit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025" y="4437063"/>
            <a:ext cx="19510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j-cs"/>
              </a:rPr>
              <a:t>(1,3) periodic orbit</a:t>
            </a:r>
          </a:p>
        </p:txBody>
      </p:sp>
    </p:spTree>
    <p:extLst>
      <p:ext uri="{BB962C8B-B14F-4D97-AF65-F5344CB8AC3E}">
        <p14:creationId xmlns:p14="http://schemas.microsoft.com/office/powerpoint/2010/main" val="1106727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ngs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9761" y="6158186"/>
            <a:ext cx="7767047" cy="487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778" y="6246967"/>
            <a:ext cx="91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8540" y="6187895"/>
            <a:ext cx="5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0.15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9" y="5991333"/>
            <a:ext cx="292100" cy="215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9" y="343374"/>
            <a:ext cx="266700" cy="31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36031" y="6173127"/>
            <a:ext cx="72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4859" y="6177847"/>
            <a:ext cx="72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35231" y="6207383"/>
            <a:ext cx="72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25931" y="6197335"/>
            <a:ext cx="72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93231" y="6630327"/>
            <a:ext cx="72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91839" y="6192007"/>
            <a:ext cx="72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63910" y="1860795"/>
            <a:ext cx="119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55587" y="1890340"/>
            <a:ext cx="113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(1,3)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2589" y="5139350"/>
            <a:ext cx="90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ngsb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71" y="6330997"/>
            <a:ext cx="292100" cy="21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3" y="343374"/>
            <a:ext cx="266700" cy="31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2325" y="1107618"/>
            <a:ext cx="78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35120" y="3160403"/>
            <a:ext cx="93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7811" y="4016960"/>
            <a:ext cx="9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(1,4)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2325" y="5257492"/>
            <a:ext cx="78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9329" y="5247444"/>
            <a:ext cx="78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5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3111" y="663222"/>
            <a:ext cx="560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small 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3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0258" y="739710"/>
            <a:ext cx="12496241" cy="6114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299" y="313414"/>
            <a:ext cx="816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What causes the 100 </a:t>
            </a:r>
            <a:r>
              <a:rPr lang="en-US" sz="2800" dirty="0" err="1" smtClean="0">
                <a:solidFill>
                  <a:srgbClr val="FF2CF7"/>
                </a:solidFill>
              </a:rPr>
              <a:t>kyr</a:t>
            </a:r>
            <a:r>
              <a:rPr lang="en-US" sz="2800" dirty="0" smtClean="0">
                <a:solidFill>
                  <a:srgbClr val="FF2CF7"/>
                </a:solidFill>
              </a:rPr>
              <a:t> periodicity in the ice ages?</a:t>
            </a:r>
            <a:endParaRPr lang="en-US" sz="2800" dirty="0">
              <a:solidFill>
                <a:srgbClr val="FF2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4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7111" y="564447"/>
            <a:ext cx="4882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64A2"/>
                </a:solidFill>
              </a:rPr>
              <a:t>Larger mu </a:t>
            </a:r>
            <a:r>
              <a:rPr lang="en-US" sz="3200" dirty="0" err="1" smtClean="0">
                <a:solidFill>
                  <a:srgbClr val="8064A2"/>
                </a:solidFill>
              </a:rPr>
              <a:t>behaviour</a:t>
            </a:r>
            <a:endParaRPr lang="en-US" sz="3200" dirty="0">
              <a:solidFill>
                <a:srgbClr val="8064A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333" y="1919111"/>
            <a:ext cx="61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09556" y="1149223"/>
            <a:ext cx="79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4889" y="1368778"/>
            <a:ext cx="90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5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29" y="507999"/>
            <a:ext cx="68862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Even larger mu </a:t>
            </a:r>
            <a:r>
              <a:rPr lang="en-US" sz="3200" dirty="0" err="1" smtClean="0">
                <a:solidFill>
                  <a:srgbClr val="0000FF"/>
                </a:solidFill>
              </a:rPr>
              <a:t>behaviour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63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8677" y="1594970"/>
            <a:ext cx="70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822" y="1594970"/>
            <a:ext cx="67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58267" y="1594970"/>
            <a:ext cx="64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21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0" y="934840"/>
            <a:ext cx="9144000" cy="4708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0460" y="527856"/>
            <a:ext cx="559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Saddle node bifurcation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56667" y="989521"/>
            <a:ext cx="593793" cy="1946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43160" y="989521"/>
            <a:ext cx="560805" cy="874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51379" y="934840"/>
            <a:ext cx="3315344" cy="1061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5338" y="5692727"/>
            <a:ext cx="8939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Ellipse of size (small) mu is </a:t>
            </a:r>
            <a:r>
              <a:rPr lang="en-US" sz="2400" dirty="0" err="1" smtClean="0">
                <a:solidFill>
                  <a:srgbClr val="FF0000"/>
                </a:solidFill>
              </a:rPr>
              <a:t>parametrised</a:t>
            </a:r>
            <a:r>
              <a:rPr lang="en-US" sz="2400" dirty="0" smtClean="0">
                <a:solidFill>
                  <a:srgbClr val="FF0000"/>
                </a:solidFill>
              </a:rPr>
              <a:t> by the phase of the start of the glacial cycle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738046" y="3596017"/>
            <a:ext cx="577298" cy="18969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04080" y="32994"/>
            <a:ext cx="762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                     Bifurcation </a:t>
            </a:r>
            <a:r>
              <a:rPr lang="en-US" sz="2800" dirty="0" smtClean="0">
                <a:solidFill>
                  <a:srgbClr val="FF2CF7"/>
                </a:solidFill>
              </a:rPr>
              <a:t>Diagram (1,3) solution</a:t>
            </a:r>
            <a:endParaRPr lang="en-US" sz="2800" dirty="0">
              <a:solidFill>
                <a:srgbClr val="FF2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5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02084" y="4511171"/>
            <a:ext cx="160581" cy="1459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3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112v112c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97707" y="4219185"/>
            <a:ext cx="160581" cy="1021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87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mu0102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55"/>
            <a:ext cx="9144000" cy="6852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5333" y="2822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Bifurcation diagram  (2,5) solution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0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444" y="225782"/>
            <a:ext cx="7140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                             Transitions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4662" y="1008112"/>
            <a:ext cx="10533774" cy="57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2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166534" y="6143587"/>
            <a:ext cx="7264994" cy="44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402794" y="561193"/>
            <a:ext cx="14766" cy="57743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81471" y="1092850"/>
            <a:ext cx="3927823" cy="50507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64824" y="2687819"/>
            <a:ext cx="2451197" cy="3455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85747" y="4548617"/>
            <a:ext cx="1269898" cy="1639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130445" y="1388214"/>
            <a:ext cx="3455302" cy="4799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052509" y="1949407"/>
            <a:ext cx="3012315" cy="41941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417560" y="3322853"/>
            <a:ext cx="1963911" cy="2820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80161" y="354439"/>
            <a:ext cx="3174744" cy="39431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93045" y="1949407"/>
            <a:ext cx="2022976" cy="2702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52283" y="2495835"/>
            <a:ext cx="70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9419" y="886094"/>
            <a:ext cx="90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5202" y="5168869"/>
            <a:ext cx="7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39966" y="5168869"/>
            <a:ext cx="62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64252" y="5242709"/>
            <a:ext cx="82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(1,3)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34155" y="1624507"/>
            <a:ext cx="398687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68011" y="6320806"/>
            <a:ext cx="10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0.0427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92302" y="6291270"/>
            <a:ext cx="10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0.0854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260890" y="6291270"/>
            <a:ext cx="115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0.128</a:t>
            </a:r>
            <a:endParaRPr lang="en-US" dirty="0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71" y="6065173"/>
            <a:ext cx="292100" cy="2159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1" y="579662"/>
            <a:ext cx="266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"/>
            <a:ext cx="9144000" cy="6852290"/>
          </a:xfrm>
          <a:prstGeom prst="rect">
            <a:avLst/>
          </a:prstGeom>
        </p:spPr>
      </p:pic>
      <p:pic>
        <p:nvPicPr>
          <p:cNvPr id="5" name="Picture 4" descr="112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82" y="9846"/>
            <a:ext cx="2627655" cy="1969100"/>
          </a:xfrm>
          <a:prstGeom prst="rect">
            <a:avLst/>
          </a:prstGeom>
        </p:spPr>
      </p:pic>
      <p:pic>
        <p:nvPicPr>
          <p:cNvPr id="6" name="Picture 5" descr="1121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67" y="2097090"/>
            <a:ext cx="1802145" cy="13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552" y="1158020"/>
            <a:ext cx="9895921" cy="5390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276" y="280423"/>
            <a:ext cx="7389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Mid Pleistocene Transition (MPT):  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Change in frequency one million years ago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A close up of a map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196975"/>
            <a:ext cx="668972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513" y="1665465"/>
            <a:ext cx="26163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j-cs"/>
              </a:rPr>
              <a:t>(1,2) periodic orbit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5825" y="3644900"/>
            <a:ext cx="19510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j-cs"/>
              </a:rPr>
              <a:t>(1,3) periodic orbit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1" y="397228"/>
            <a:ext cx="1435100" cy="41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5225" y="242007"/>
            <a:ext cx="6575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Coexistence of period 2 and period 3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0" name="Picture 6" descr="A picture containing text, drawing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57" y="752942"/>
            <a:ext cx="2344525" cy="151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 close up of a mans face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06" y="3052921"/>
            <a:ext cx="1500663" cy="11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41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A picture containing text, drawing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41713"/>
            <a:ext cx="51784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4" descr="A close up of a mans fac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-166688"/>
            <a:ext cx="5176838" cy="388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97675" y="1590675"/>
            <a:ext cx="19510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j-cs"/>
              </a:rPr>
              <a:t>(1,2) periodic orbit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025" y="4437063"/>
            <a:ext cx="19510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j-cs"/>
              </a:rPr>
              <a:t>(1,3) periodic orbit</a:t>
            </a:r>
          </a:p>
        </p:txBody>
      </p:sp>
    </p:spTree>
    <p:extLst>
      <p:ext uri="{BB962C8B-B14F-4D97-AF65-F5344CB8AC3E}">
        <p14:creationId xmlns:p14="http://schemas.microsoft.com/office/powerpoint/2010/main" val="3789470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025pp11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9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550" y="6092825"/>
            <a:ext cx="71294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panose="020B0600070205080204" pitchFamily="34" charset="-128"/>
                <a:cs typeface="+mn-cs"/>
              </a:rPr>
              <a:t>                     </a:t>
            </a:r>
            <a:r>
              <a:rPr lang="en-US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Transition similar to the MPT</a:t>
            </a:r>
          </a:p>
        </p:txBody>
      </p:sp>
      <p:pic>
        <p:nvPicPr>
          <p:cNvPr id="65538" name="Picture 8" descr="A close up of a devic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782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979613" y="4365625"/>
            <a:ext cx="3313112" cy="18716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0113" y="6021388"/>
            <a:ext cx="1584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Graze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4438" y="1122386"/>
            <a:ext cx="116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75656" y="377825"/>
            <a:ext cx="72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72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23" b="13323"/>
          <a:stretch>
            <a:fillRect/>
          </a:stretch>
        </p:blipFill>
        <p:spPr>
          <a:xfrm>
            <a:off x="-526966" y="956730"/>
            <a:ext cx="9939502" cy="5466343"/>
          </a:xfrm>
        </p:spPr>
      </p:pic>
      <p:sp>
        <p:nvSpPr>
          <p:cNvPr id="5" name="TextBox 4"/>
          <p:cNvSpPr txBox="1"/>
          <p:nvPr/>
        </p:nvSpPr>
        <p:spPr>
          <a:xfrm>
            <a:off x="1220575" y="313414"/>
            <a:ext cx="727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2CF7"/>
                </a:solidFill>
              </a:rPr>
              <a:t>Co-existence of solutions leads to MPT-like </a:t>
            </a:r>
            <a:r>
              <a:rPr lang="en-US" sz="2400" dirty="0" err="1" smtClean="0">
                <a:solidFill>
                  <a:srgbClr val="FF2CF7"/>
                </a:solidFill>
              </a:rPr>
              <a:t>behaviour</a:t>
            </a:r>
            <a:r>
              <a:rPr lang="en-US" sz="2400" dirty="0" smtClean="0">
                <a:solidFill>
                  <a:srgbClr val="FF2CF7"/>
                </a:solidFill>
              </a:rPr>
              <a:t> </a:t>
            </a:r>
            <a:endParaRPr lang="en-US" sz="2400" dirty="0">
              <a:solidFill>
                <a:srgbClr val="FF2CF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4712" y="6390083"/>
            <a:ext cx="275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Graze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10172" y="5097106"/>
            <a:ext cx="296896" cy="13259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1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8382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413" y="1268413"/>
            <a:ext cx="2232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(1,3) orbit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1863" y="3213100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(1,3) orbit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263" y="2032000"/>
            <a:ext cx="22320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(1,2)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247476" y="2409357"/>
              <a:ext cx="360" cy="76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7476" y="2409357"/>
                <a:ext cx="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5725116" y="2404677"/>
              <a:ext cx="324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5116" y="2404677"/>
                <a:ext cx="3240" cy="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5286636" y="2352117"/>
              <a:ext cx="360" cy="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5666436" y="2334117"/>
              <a:ext cx="36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3474756" y="4354077"/>
              <a:ext cx="36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3407796" y="3719397"/>
              <a:ext cx="360" cy="32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7796" y="3719397"/>
                <a:ext cx="36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10414116" y="2153757"/>
              <a:ext cx="360" cy="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/>
            <p:spPr/>
          </p:pic>
        </mc:Fallback>
      </mc:AlternateContent>
      <p:sp>
        <p:nvSpPr>
          <p:cNvPr id="21" name="TextBox 20"/>
          <p:cNvSpPr txBox="1"/>
          <p:nvPr/>
        </p:nvSpPr>
        <p:spPr>
          <a:xfrm>
            <a:off x="2847095" y="104247"/>
            <a:ext cx="511175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Domain of attraction</a:t>
            </a:r>
          </a:p>
        </p:txBody>
      </p:sp>
    </p:spTree>
    <p:extLst>
      <p:ext uri="{BB962C8B-B14F-4D97-AF65-F5344CB8AC3E}">
        <p14:creationId xmlns:p14="http://schemas.microsoft.com/office/powerpoint/2010/main" val="2823360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25tFe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9"/>
            <a:ext cx="9144000" cy="6852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6333" y="550333"/>
            <a:ext cx="704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Grazing event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019" y="1624506"/>
            <a:ext cx="290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Almost identical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7629" y="2185686"/>
            <a:ext cx="17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04A7B"/>
                </a:solidFill>
              </a:rPr>
              <a:t>Very different </a:t>
            </a:r>
            <a:endParaRPr lang="en-US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25tFe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396" y="-5632111"/>
            <a:ext cx="18014129" cy="13499348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02" y="4306433"/>
            <a:ext cx="4254500" cy="5461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160535" y="3643062"/>
            <a:ext cx="1449698" cy="55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2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556" y="578556"/>
            <a:ext cx="609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Grazing map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 descr="mu25eps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172" y="809387"/>
            <a:ext cx="623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Poincare Map: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0355" y="2584445"/>
            <a:ext cx="40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Smoothed discontinuity</a:t>
            </a:r>
            <a:endParaRPr lang="en-US" sz="2400" dirty="0">
              <a:solidFill>
                <a:srgbClr val="604A7B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83695" y="2865038"/>
            <a:ext cx="915507" cy="14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44474" y="4282789"/>
            <a:ext cx="435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Locally square-root </a:t>
            </a:r>
            <a:r>
              <a:rPr lang="en-US" sz="2400" dirty="0" err="1" smtClean="0">
                <a:solidFill>
                  <a:srgbClr val="604A7B"/>
                </a:solidFill>
              </a:rPr>
              <a:t>behaviour</a:t>
            </a:r>
            <a:endParaRPr lang="en-US" sz="2400" dirty="0">
              <a:solidFill>
                <a:srgbClr val="604A7B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06563" y="4568078"/>
            <a:ext cx="915507" cy="14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78" y="843132"/>
            <a:ext cx="5003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7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1962" y="1196226"/>
            <a:ext cx="8800685" cy="1860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2" y="1640623"/>
            <a:ext cx="8154661" cy="100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368" y="354438"/>
            <a:ext cx="829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</a:t>
            </a:r>
            <a:r>
              <a:rPr lang="en-US" sz="2800" dirty="0" smtClean="0">
                <a:solidFill>
                  <a:srgbClr val="604A7B"/>
                </a:solidFill>
              </a:rPr>
              <a:t> Local form of the Grazing Poincare Map</a:t>
            </a:r>
            <a:endParaRPr lang="en-US" sz="2800" dirty="0">
              <a:solidFill>
                <a:srgbClr val="604A7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718" y="3692066"/>
            <a:ext cx="8184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Introduces very significant stretching to the phase space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2CF7"/>
                </a:solidFill>
              </a:rPr>
              <a:t>Leads to large  transitions  between states under small perturbations</a:t>
            </a:r>
            <a:endParaRPr lang="en-US" sz="2800" dirty="0">
              <a:solidFill>
                <a:srgbClr val="FF2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0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288" y="-28393"/>
            <a:ext cx="8208962" cy="7694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dirty="0" smtClean="0">
              <a:solidFill>
                <a:srgbClr val="FF2CF7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2CF7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Variety </a:t>
            </a:r>
            <a:r>
              <a:rPr lang="en-US" sz="2800" dirty="0">
                <a:solidFill>
                  <a:srgbClr val="FF2CF7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of low-dimensional  dynamical systems</a:t>
            </a:r>
          </a:p>
          <a:p>
            <a:pPr>
              <a:defRPr/>
            </a:pPr>
            <a:r>
              <a:rPr lang="en-US" sz="2800" dirty="0">
                <a:solidFill>
                  <a:srgbClr val="FF2CF7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models are used to model this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Classical dynamical systems:  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Smooth evolution. </a:t>
            </a:r>
            <a:r>
              <a:rPr lang="en-US" sz="2800" dirty="0" err="1">
                <a:latin typeface="+mj-lt"/>
                <a:ea typeface="ＭＳ Ｐゴシック" panose="020B0600070205080204" pitchFamily="34" charset="-128"/>
                <a:cs typeface="+mn-cs"/>
              </a:rPr>
              <a:t>Hopf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 bifurcations for the transitions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Non-smooth dynamical systems and relaxation oscillators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Switches and very different time-scales for the evolution. Grazing bifurcations for the transitions.</a:t>
            </a:r>
          </a:p>
          <a:p>
            <a:pPr>
              <a:defRPr/>
            </a:pPr>
            <a:endParaRPr lang="en-US" sz="2800" dirty="0"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endParaRPr lang="en-US" sz="2800" dirty="0"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endParaRPr lang="en-US" dirty="0"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13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9064" y="2924115"/>
            <a:ext cx="9007412" cy="1801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8689" y="221523"/>
            <a:ext cx="7899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                                 The Grazing Set   G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This plays a crucial role in determining what initial conditions lead to different events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7195" y="5538089"/>
            <a:ext cx="849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Here 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refers to the number of times that the trajectory intersects  </a:t>
            </a:r>
            <a:endParaRPr lang="en-US" sz="2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05" y="6058678"/>
            <a:ext cx="279400" cy="317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4" y="3308435"/>
            <a:ext cx="85471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8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260" y="2333381"/>
            <a:ext cx="8505360" cy="34853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6819" y="310133"/>
            <a:ext cx="8091904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structure of the PP04 model means that we can deduce a lot about the structure of G and hence of the transitions.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3366FF"/>
                </a:solidFill>
              </a:rPr>
              <a:t>Lemma</a:t>
            </a:r>
            <a:r>
              <a:rPr lang="en-US" sz="2800" dirty="0" smtClean="0"/>
              <a:t>  </a:t>
            </a:r>
          </a:p>
          <a:p>
            <a:endParaRPr lang="en-US" sz="2800" dirty="0"/>
          </a:p>
          <a:p>
            <a:r>
              <a:rPr lang="en-US" sz="2800" i="1" dirty="0" smtClean="0"/>
              <a:t> If t_0 is fixed then  G takes the form of a set of near planar surfaces</a:t>
            </a:r>
          </a:p>
          <a:p>
            <a:endParaRPr lang="en-US" sz="2800" i="1" dirty="0"/>
          </a:p>
          <a:p>
            <a:r>
              <a:rPr lang="en-US" sz="2800" i="1" dirty="0" smtClean="0"/>
              <a:t>The planes have the same normal vector</a:t>
            </a:r>
          </a:p>
          <a:p>
            <a:endParaRPr lang="en-US" sz="2800" i="1" dirty="0"/>
          </a:p>
          <a:p>
            <a:r>
              <a:rPr lang="en-US" sz="2800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5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949505" y="5376987"/>
            <a:ext cx="3931567" cy="7131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04103" y="3632985"/>
            <a:ext cx="7826113" cy="1516979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572340" y="201218"/>
            <a:ext cx="6036385" cy="24127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02" y="260290"/>
            <a:ext cx="5664200" cy="210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978" y="369207"/>
            <a:ext cx="713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Before an impact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39" y="2927681"/>
            <a:ext cx="46736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554" y="2835520"/>
            <a:ext cx="302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L has eigenvalues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32" y="3725788"/>
            <a:ext cx="6794500" cy="132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830" y="5450827"/>
            <a:ext cx="301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Grazing when: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07" y="5503549"/>
            <a:ext cx="3289300" cy="4826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9" y="6212565"/>
            <a:ext cx="558800" cy="393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24" y="6252586"/>
            <a:ext cx="342900" cy="431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9897" y="6168261"/>
            <a:ext cx="227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n a plane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2862" y="6183029"/>
            <a:ext cx="406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lmost independent of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92" y="6227332"/>
            <a:ext cx="558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/>
        </p:nvSpPr>
        <p:spPr>
          <a:xfrm>
            <a:off x="2721748" y="2190411"/>
            <a:ext cx="3056614" cy="3455767"/>
          </a:xfrm>
          <a:prstGeom prst="parallelogram">
            <a:avLst>
              <a:gd name="adj" fmla="val 19340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3794926" y="1683579"/>
            <a:ext cx="3056614" cy="3455767"/>
          </a:xfrm>
          <a:prstGeom prst="parallelogram">
            <a:avLst>
              <a:gd name="adj" fmla="val 19340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8791" y="3780669"/>
            <a:ext cx="0" cy="17869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08791" y="5567625"/>
            <a:ext cx="2052509" cy="7236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8791" y="4711068"/>
            <a:ext cx="1816249" cy="8565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/>
          <p:cNvSpPr/>
          <p:nvPr/>
        </p:nvSpPr>
        <p:spPr>
          <a:xfrm>
            <a:off x="5109091" y="1137157"/>
            <a:ext cx="2731788" cy="376590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15280" y="2894574"/>
            <a:ext cx="1417560" cy="4725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15" y="3377354"/>
            <a:ext cx="266700" cy="215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82782" y="6069745"/>
            <a:ext cx="60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44470" y="4179411"/>
            <a:ext cx="477278" cy="36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286" y="3249012"/>
            <a:ext cx="47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Curved Down Arrow 18"/>
          <p:cNvSpPr/>
          <p:nvPr/>
        </p:nvSpPr>
        <p:spPr>
          <a:xfrm>
            <a:off x="5050055" y="1299591"/>
            <a:ext cx="2067282" cy="101901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3484837" y="2407206"/>
            <a:ext cx="1520892" cy="57596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2782" y="841787"/>
            <a:ext cx="265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Pull-backs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7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8382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413" y="1268413"/>
            <a:ext cx="2232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(1,3) orbit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1863" y="3213100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(1,3) orbit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263" y="2032000"/>
            <a:ext cx="22320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(1,2)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247476" y="2409357"/>
              <a:ext cx="360" cy="76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7476" y="2409357"/>
                <a:ext cx="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5725116" y="2404677"/>
              <a:ext cx="324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5116" y="2404677"/>
                <a:ext cx="3240" cy="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5286636" y="2352117"/>
              <a:ext cx="360" cy="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5666436" y="2334117"/>
              <a:ext cx="36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3474756" y="4354077"/>
              <a:ext cx="36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3407796" y="3719397"/>
              <a:ext cx="360" cy="32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7796" y="3719397"/>
                <a:ext cx="36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10414116" y="2153757"/>
              <a:ext cx="360" cy="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/>
            <p:spPr/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1619250" y="2486025"/>
            <a:ext cx="27368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Grazing </a:t>
            </a:r>
            <a:r>
              <a:rPr lang="en-US" dirty="0" smtClean="0">
                <a:solidFill>
                  <a:srgbClr val="FFFF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lines</a:t>
            </a:r>
            <a:endParaRPr lang="en-US" dirty="0">
              <a:solidFill>
                <a:srgbClr val="FFFF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08363" y="2811463"/>
            <a:ext cx="1019175" cy="5461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0739" y="104247"/>
            <a:ext cx="7176234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Cross Section of the Domain 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of attraction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820355" y="777631"/>
            <a:ext cx="3117678" cy="54250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25821" y="767583"/>
            <a:ext cx="3117678" cy="54250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21276" y="3898815"/>
            <a:ext cx="1368577" cy="229379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95167" y="4504312"/>
            <a:ext cx="994686" cy="166348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60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Aomega0128mu046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2" y="296910"/>
            <a:ext cx="8748138" cy="65611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2467" y="49490"/>
            <a:ext cx="504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Domains of attraction</a:t>
            </a:r>
            <a:endParaRPr lang="en-US" sz="2800" dirty="0">
              <a:solidFill>
                <a:srgbClr val="FF2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2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95778" y="2794000"/>
            <a:ext cx="6307666" cy="12841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0111" y="465670"/>
            <a:ext cx="7634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64A2"/>
                </a:solidFill>
              </a:rPr>
              <a:t>                   Links to climate</a:t>
            </a:r>
            <a:endParaRPr lang="en-US" sz="3200" dirty="0">
              <a:solidFill>
                <a:srgbClr val="8064A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667" y="1337588"/>
            <a:ext cx="8240889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Milankovich</a:t>
            </a:r>
            <a:r>
              <a:rPr lang="en-US" sz="2800" dirty="0" smtClean="0"/>
              <a:t> forcing has dominant term of 41 </a:t>
            </a:r>
            <a:r>
              <a:rPr lang="en-US" sz="2800" dirty="0" err="1"/>
              <a:t>k</a:t>
            </a:r>
            <a:r>
              <a:rPr lang="en-US" sz="2800" dirty="0" err="1" smtClean="0"/>
              <a:t>yr</a:t>
            </a:r>
            <a:r>
              <a:rPr lang="en-US" sz="2800" dirty="0" smtClean="0"/>
              <a:t> period which in non dimensional units has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89" y="3247673"/>
            <a:ext cx="4978400" cy="41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667" y="4473220"/>
            <a:ext cx="824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these values there exists a </a:t>
            </a:r>
            <a:r>
              <a:rPr lang="en-US" sz="3200" dirty="0" smtClean="0">
                <a:solidFill>
                  <a:srgbClr val="FF0000"/>
                </a:solidFill>
              </a:rPr>
              <a:t>very stable </a:t>
            </a:r>
            <a:r>
              <a:rPr lang="en-US" sz="3200" dirty="0" smtClean="0"/>
              <a:t>(1,3) periodic orbit of period   </a:t>
            </a:r>
            <a:r>
              <a:rPr lang="en-US" sz="3200" dirty="0" smtClean="0">
                <a:solidFill>
                  <a:srgbClr val="0000FF"/>
                </a:solidFill>
              </a:rPr>
              <a:t>T = 123 </a:t>
            </a:r>
            <a:r>
              <a:rPr lang="en-US" sz="3200" dirty="0" err="1" smtClean="0">
                <a:solidFill>
                  <a:srgbClr val="0000FF"/>
                </a:solidFill>
              </a:rPr>
              <a:t>kYr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41" y="6010672"/>
            <a:ext cx="884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Orbit persists when extra terms are added to the forcing</a:t>
            </a:r>
            <a:endParaRPr lang="en-US" sz="2800" dirty="0">
              <a:solidFill>
                <a:srgbClr val="FF2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5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tsof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6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9023" y="197955"/>
            <a:ext cx="720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CF7"/>
                </a:solidFill>
              </a:rPr>
              <a:t>                  </a:t>
            </a:r>
            <a:r>
              <a:rPr lang="en-US" sz="2800" dirty="0" smtClean="0">
                <a:solidFill>
                  <a:srgbClr val="FF2CF7"/>
                </a:solidFill>
              </a:rPr>
              <a:t>Weak Quasi</a:t>
            </a:r>
            <a:r>
              <a:rPr lang="en-US" sz="2800" dirty="0" smtClean="0">
                <a:solidFill>
                  <a:srgbClr val="FF2CF7"/>
                </a:solidFill>
              </a:rPr>
              <a:t>-Periodic Forcing</a:t>
            </a:r>
            <a:endParaRPr lang="en-US" sz="2800" dirty="0">
              <a:solidFill>
                <a:srgbClr val="FF2CF7"/>
              </a:solidFill>
            </a:endParaRPr>
          </a:p>
        </p:txBody>
      </p:sp>
      <p:pic>
        <p:nvPicPr>
          <p:cNvPr id="5" name="Picture 4" descr="Fqpdmu03omega03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63030"/>
            <a:ext cx="71120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6661" y="6103322"/>
            <a:ext cx="799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             Reasonable fit to observed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6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qpdmu05omega0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976434"/>
            <a:ext cx="7583649" cy="5687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2295" y="313412"/>
            <a:ext cx="669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Larger amplitude secondary </a:t>
            </a:r>
            <a:r>
              <a:rPr lang="en-US" sz="2400" dirty="0" smtClean="0">
                <a:solidFill>
                  <a:srgbClr val="FF0000"/>
                </a:solidFill>
              </a:rPr>
              <a:t>QP forcing </a:t>
            </a:r>
            <a:r>
              <a:rPr lang="en-US" sz="2400" dirty="0" smtClean="0">
                <a:solidFill>
                  <a:srgbClr val="FF0000"/>
                </a:solidFill>
              </a:rPr>
              <a:t>term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9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milankovitch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24881"/>
            <a:ext cx="7793037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8224" y="79377"/>
            <a:ext cx="1001889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        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Key factor: 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    Solar forcing  </a:t>
            </a:r>
            <a:r>
              <a:rPr lang="en-US" sz="3200" dirty="0">
                <a:latin typeface="+mj-lt"/>
              </a:rPr>
              <a:t>S(t) varies due to </a:t>
            </a:r>
            <a:r>
              <a:rPr lang="en-US" sz="3200" dirty="0" err="1">
                <a:latin typeface="+mj-lt"/>
              </a:rPr>
              <a:t>Milankovich</a:t>
            </a:r>
            <a:r>
              <a:rPr lang="en-US" sz="3200" dirty="0">
                <a:latin typeface="+mj-lt"/>
              </a:rPr>
              <a:t> cycles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388" y="4748387"/>
            <a:ext cx="16557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S(t) = I_65</a:t>
            </a:r>
          </a:p>
        </p:txBody>
      </p:sp>
    </p:spTree>
    <p:extLst>
      <p:ext uri="{BB962C8B-B14F-4D97-AF65-F5344CB8AC3E}">
        <p14:creationId xmlns:p14="http://schemas.microsoft.com/office/powerpoint/2010/main" val="1380606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Fqpdmu05omega0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4625"/>
            <a:ext cx="61150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3644900"/>
            <a:ext cx="7488238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6516688" y="1557338"/>
            <a:ext cx="2087562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PP04 model with quasi-periodic forcing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6588125" y="5084763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CC66FF"/>
                </a:solidFill>
                <a:latin typeface="+mj-lt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677037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lar Bear by Carla Lombardo Ehrli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19" y="-54333"/>
            <a:ext cx="9252719" cy="6898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05237" y="626829"/>
            <a:ext cx="595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 Conclusions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326" y="2179935"/>
            <a:ext cx="8833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PP04 model gives a reasonable fit to observed climate dynamics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Model can be studied using techniques of non-smooth dynamical systems theory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2CF7"/>
                </a:solidFill>
              </a:rPr>
              <a:t>Reasonable explanation for the MPT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CCFFCC"/>
                </a:solidFill>
              </a:rPr>
              <a:t>Only one plausible solution amongst many</a:t>
            </a:r>
            <a:endParaRPr lang="en-US" sz="28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553" y="6218798"/>
            <a:ext cx="798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2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50" y="-58028"/>
            <a:ext cx="9415639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Issues: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19kyr, 23kr, 41kyr  cycles all significant </a:t>
            </a:r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    implying linear forcing before the MPT</a:t>
            </a:r>
          </a:p>
          <a:p>
            <a:pPr marL="342900" indent="-342900">
              <a:buFontTx/>
              <a:buAutoNum type="arabicPeriod"/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2.   100kr  eccentricity variation:  very small forcing!!</a:t>
            </a:r>
          </a:p>
          <a:p>
            <a:pPr marL="342900" indent="-342900">
              <a:buFontTx/>
              <a:buAutoNum type="arabicPeriod"/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solidFill>
                  <a:srgbClr val="FF2CF7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Q. Is the recent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100kyr cycle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28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Forced</a:t>
            </a:r>
            <a:r>
              <a:rPr lang="en-US" sz="2800" dirty="0">
                <a:solidFill>
                  <a:srgbClr val="0000FF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by the eccentricity </a:t>
            </a:r>
            <a:r>
              <a:rPr lang="en-US" sz="2800" dirty="0" smtClean="0">
                <a:latin typeface="+mj-lt"/>
                <a:ea typeface="ＭＳ Ｐゴシック" panose="020B0600070205080204" pitchFamily="34" charset="-128"/>
                <a:cs typeface="+mn-cs"/>
              </a:rPr>
              <a:t>changes: 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Unlikely! </a:t>
            </a:r>
            <a:endParaRPr lang="en-US" sz="2800" dirty="0">
              <a:solidFill>
                <a:srgbClr val="FF00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 marL="342900" indent="-342900">
              <a:buFontTx/>
              <a:buAutoNum type="alphaUcPeriod"/>
              <a:defRPr/>
            </a:pPr>
            <a:endParaRPr lang="en-US" sz="2800" dirty="0">
              <a:solidFill>
                <a:srgbClr val="0000FF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28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Weakly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synchronised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by the eccentricity changes</a:t>
            </a:r>
          </a:p>
          <a:p>
            <a:pPr marL="342900" indent="-342900">
              <a:buFontTx/>
              <a:buAutoNum type="alphaUcPeriod"/>
              <a:defRPr/>
            </a:pPr>
            <a:endParaRPr lang="en-US" sz="2800" dirty="0">
              <a:solidFill>
                <a:srgbClr val="0000FF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28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Independent</a:t>
            </a:r>
            <a:r>
              <a:rPr lang="en-US" sz="2800" dirty="0">
                <a:solidFill>
                  <a:srgbClr val="0000FF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of these changes and instead caused by an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internal climate variation 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which also has a 100kyr period </a:t>
            </a: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    </a:t>
            </a:r>
            <a:r>
              <a:rPr lang="en-US" sz="2800" dirty="0" err="1">
                <a:latin typeface="+mj-lt"/>
                <a:ea typeface="ＭＳ Ｐゴシック" panose="020B0600070205080204" pitchFamily="34" charset="-128"/>
                <a:cs typeface="+mn-cs"/>
              </a:rPr>
              <a:t>eg.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 Ice sheet growth </a:t>
            </a:r>
          </a:p>
        </p:txBody>
      </p:sp>
    </p:spTree>
    <p:extLst>
      <p:ext uri="{BB962C8B-B14F-4D97-AF65-F5344CB8AC3E}">
        <p14:creationId xmlns:p14="http://schemas.microsoft.com/office/powerpoint/2010/main" val="1137691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14325" y="930275"/>
            <a:ext cx="8751888" cy="3705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5" y="4947710"/>
            <a:ext cx="70516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V: Ice mass</a:t>
            </a: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T: Deep ocean temperature</a:t>
            </a: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C: CO2 </a:t>
            </a:r>
          </a:p>
          <a:p>
            <a:pPr>
              <a:defRPr/>
            </a:pP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Parameters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CHOSEN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 to give 100kyr cycle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025" y="188913"/>
            <a:ext cx="8366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[Saltzman + </a:t>
            </a:r>
            <a:r>
              <a:rPr lang="en-US" sz="2800" dirty="0" err="1">
                <a:latin typeface="+mj-lt"/>
                <a:ea typeface="ＭＳ Ｐゴシック" panose="020B0600070205080204" pitchFamily="34" charset="-128"/>
                <a:cs typeface="+mn-cs"/>
              </a:rPr>
              <a:t>Maasch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 1990,1991]    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Carbon Cycle model</a:t>
            </a: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endParaRPr lang="en-US" sz="2800" dirty="0"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0525" y="5365750"/>
            <a:ext cx="3854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2CF7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CO2 Tectonic plate forcing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6325" name="Picture 15" descr="latex-image-1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278063"/>
            <a:ext cx="71358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6" descr="latex-image-1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524250"/>
            <a:ext cx="39719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6438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019925" y="3135313"/>
            <a:ext cx="647700" cy="21653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55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950" y="115888"/>
            <a:ext cx="899477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Predicts: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Hopf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bifurcation 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+mn-cs"/>
              </a:rPr>
              <a:t>as an explanation for the MPT</a:t>
            </a:r>
          </a:p>
          <a:p>
            <a:pPr>
              <a:defRPr/>
            </a:pPr>
            <a:endParaRPr lang="en-US" sz="2800" dirty="0"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Bifurcation occurs due to a slow variation in  CO2 forcing</a:t>
            </a:r>
          </a:p>
        </p:txBody>
      </p:sp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450975"/>
            <a:ext cx="9144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963" y="6207125"/>
            <a:ext cx="9244012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But …. Crucial CO2 equation very contrived!  No real justification!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638" y="5229225"/>
            <a:ext cx="92440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Linear</a:t>
            </a:r>
            <a:r>
              <a:rPr lang="en-US" dirty="0">
                <a:latin typeface="+mj-lt"/>
                <a:ea typeface="ＭＳ Ｐゴシック" panose="020B0600070205080204" pitchFamily="34" charset="-128"/>
                <a:cs typeface="+mn-cs"/>
              </a:rPr>
              <a:t>          regime before MPT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(forced)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Nonlinear</a:t>
            </a:r>
            <a:r>
              <a:rPr lang="en-US" dirty="0">
                <a:latin typeface="+mj-lt"/>
                <a:ea typeface="ＭＳ Ｐゴシック" panose="020B0600070205080204" pitchFamily="34" charset="-128"/>
                <a:cs typeface="+mn-cs"/>
              </a:rPr>
              <a:t>     regime after MPT        </a:t>
            </a:r>
            <a:r>
              <a:rPr lang="en-US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synchronised</a:t>
            </a:r>
            <a:r>
              <a:rPr lang="en-US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964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10303</TotalTime>
  <Words>1128</Words>
  <Application>Microsoft Macintosh PowerPoint</Application>
  <PresentationFormat>On-screen Show (4:3)</PresentationFormat>
  <Paragraphs>251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Christopher Budd</dc:creator>
  <cp:lastModifiedBy>Prof. Christopher Budd</cp:lastModifiedBy>
  <cp:revision>95</cp:revision>
  <cp:lastPrinted>2019-10-25T10:34:33Z</cp:lastPrinted>
  <dcterms:created xsi:type="dcterms:W3CDTF">2019-06-18T18:56:06Z</dcterms:created>
  <dcterms:modified xsi:type="dcterms:W3CDTF">2020-09-30T13:23:25Z</dcterms:modified>
</cp:coreProperties>
</file>