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65" r:id="rId4"/>
    <p:sldId id="268" r:id="rId5"/>
    <p:sldId id="266" r:id="rId6"/>
    <p:sldId id="267" r:id="rId7"/>
    <p:sldId id="270" r:id="rId8"/>
    <p:sldId id="269" r:id="rId9"/>
    <p:sldId id="271" r:id="rId10"/>
    <p:sldId id="290" r:id="rId11"/>
    <p:sldId id="260" r:id="rId12"/>
    <p:sldId id="262" r:id="rId13"/>
    <p:sldId id="263" r:id="rId14"/>
    <p:sldId id="258" r:id="rId15"/>
    <p:sldId id="280" r:id="rId16"/>
    <p:sldId id="259" r:id="rId17"/>
    <p:sldId id="281" r:id="rId18"/>
    <p:sldId id="291" r:id="rId19"/>
    <p:sldId id="284" r:id="rId20"/>
    <p:sldId id="287" r:id="rId21"/>
    <p:sldId id="288" r:id="rId22"/>
    <p:sldId id="289" r:id="rId23"/>
    <p:sldId id="264" r:id="rId24"/>
    <p:sldId id="282" r:id="rId25"/>
    <p:sldId id="283" r:id="rId26"/>
    <p:sldId id="296" r:id="rId27"/>
    <p:sldId id="286" r:id="rId28"/>
    <p:sldId id="272" r:id="rId29"/>
    <p:sldId id="273" r:id="rId30"/>
    <p:sldId id="278" r:id="rId31"/>
    <p:sldId id="274" r:id="rId32"/>
    <p:sldId id="275" r:id="rId33"/>
    <p:sldId id="276" r:id="rId34"/>
    <p:sldId id="277" r:id="rId35"/>
    <p:sldId id="279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B1594"/>
    <a:srgbClr val="FF2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2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Relationship Id="rId2" Type="http://schemas.openxmlformats.org/officeDocument/2006/relationships/image" Target="../media/image65.emf"/><Relationship Id="rId3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E0D8E-E06E-7846-80B9-596EC802A1BD}" type="datetimeFigureOut">
              <a:rPr lang="en-US" smtClean="0"/>
              <a:t>01/12/2017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116DF-BE84-0A47-973F-12C9062B0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5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7CC8AA-BF64-FB4E-A7F4-D7411FC1BE8E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74EB84-5FEB-F948-90D7-DB74ED5D6BB1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544448-12C2-DA42-AC97-35D0E2145E97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pPr eaLnBrk="1" hangingPunct="1"/>
            <a:fld id="{A1F40EC1-7D4B-B043-9611-14208EB52721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0E943-2AF7-B14B-8295-2F7F3CB54A2C}" type="datetimeFigureOut">
              <a:rPr lang="en-US" smtClean="0"/>
              <a:t>01/12/2017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9F95-FE50-1A47-869B-4EA12F215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89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0E943-2AF7-B14B-8295-2F7F3CB54A2C}" type="datetimeFigureOut">
              <a:rPr lang="en-US" smtClean="0"/>
              <a:t>01/12/2017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9F95-FE50-1A47-869B-4EA12F215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01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0E943-2AF7-B14B-8295-2F7F3CB54A2C}" type="datetimeFigureOut">
              <a:rPr lang="en-US" smtClean="0"/>
              <a:t>01/12/2017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9F95-FE50-1A47-869B-4EA12F215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76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0E943-2AF7-B14B-8295-2F7F3CB54A2C}" type="datetimeFigureOut">
              <a:rPr lang="en-US" smtClean="0"/>
              <a:t>01/12/2017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9F95-FE50-1A47-869B-4EA12F215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4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0E943-2AF7-B14B-8295-2F7F3CB54A2C}" type="datetimeFigureOut">
              <a:rPr lang="en-US" smtClean="0"/>
              <a:t>01/12/2017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9F95-FE50-1A47-869B-4EA12F215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9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0E943-2AF7-B14B-8295-2F7F3CB54A2C}" type="datetimeFigureOut">
              <a:rPr lang="en-US" smtClean="0"/>
              <a:t>01/12/2017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9F95-FE50-1A47-869B-4EA12F215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14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0E943-2AF7-B14B-8295-2F7F3CB54A2C}" type="datetimeFigureOut">
              <a:rPr lang="en-US" smtClean="0"/>
              <a:t>01/12/2017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9F95-FE50-1A47-869B-4EA12F215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07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0E943-2AF7-B14B-8295-2F7F3CB54A2C}" type="datetimeFigureOut">
              <a:rPr lang="en-US" smtClean="0"/>
              <a:t>01/12/2017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9F95-FE50-1A47-869B-4EA12F215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5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0E943-2AF7-B14B-8295-2F7F3CB54A2C}" type="datetimeFigureOut">
              <a:rPr lang="en-US" smtClean="0"/>
              <a:t>01/12/2017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9F95-FE50-1A47-869B-4EA12F215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89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0E943-2AF7-B14B-8295-2F7F3CB54A2C}" type="datetimeFigureOut">
              <a:rPr lang="en-US" smtClean="0"/>
              <a:t>01/12/2017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9F95-FE50-1A47-869B-4EA12F215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7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0E943-2AF7-B14B-8295-2F7F3CB54A2C}" type="datetimeFigureOut">
              <a:rPr lang="en-US" smtClean="0"/>
              <a:t>01/12/2017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9F95-FE50-1A47-869B-4EA12F215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79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0E943-2AF7-B14B-8295-2F7F3CB54A2C}" type="datetimeFigureOut">
              <a:rPr lang="en-US" smtClean="0"/>
              <a:t>01/12/2017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09F95-FE50-1A47-869B-4EA12F215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9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62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64.emf"/><Relationship Id="rId7" Type="http://schemas.openxmlformats.org/officeDocument/2006/relationships/image" Target="../media/image63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65.e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6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emf"/><Relationship Id="rId3" Type="http://schemas.openxmlformats.org/officeDocument/2006/relationships/image" Target="../media/image6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7827" y="73122"/>
            <a:ext cx="6208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Mathematical Approaches To Toys</a:t>
            </a:r>
            <a:endParaRPr lang="en-US" sz="2800" dirty="0" smtClean="0"/>
          </a:p>
          <a:p>
            <a:r>
              <a:rPr lang="en-US" sz="2800" dirty="0" smtClean="0"/>
              <a:t>                </a:t>
            </a:r>
            <a:r>
              <a:rPr lang="en-US" sz="2800" dirty="0"/>
              <a:t> </a:t>
            </a:r>
            <a:r>
              <a:rPr lang="en-US" sz="2800" dirty="0" smtClean="0"/>
              <a:t>     </a:t>
            </a:r>
            <a:r>
              <a:rPr lang="en-US" sz="2800" dirty="0" smtClean="0">
                <a:solidFill>
                  <a:srgbClr val="0000FF"/>
                </a:solidFill>
              </a:rPr>
              <a:t>Chris Budd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499" y="5504238"/>
            <a:ext cx="3360996" cy="118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5" descr="bathtap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13" y="1274800"/>
            <a:ext cx="4758425" cy="3898053"/>
          </a:xfrm>
          <a:prstGeom prst="rect">
            <a:avLst/>
          </a:prstGeom>
        </p:spPr>
      </p:pic>
      <p:pic>
        <p:nvPicPr>
          <p:cNvPr id="7" name="Picture 1" descr="logo_sq_crest+text_lar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5" y="5229707"/>
            <a:ext cx="1550147" cy="155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6EeRIu1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71" y="5373297"/>
            <a:ext cx="1379537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ri_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04" y="5490728"/>
            <a:ext cx="1568523" cy="117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42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18572" y="52914"/>
            <a:ext cx="71829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                       Toys in teaching </a:t>
            </a:r>
            <a:r>
              <a:rPr lang="en-US" sz="2800" dirty="0" err="1" smtClean="0">
                <a:solidFill>
                  <a:srgbClr val="0000FF"/>
                </a:solidFill>
              </a:rPr>
              <a:t>maths</a:t>
            </a:r>
            <a:endParaRPr lang="en-US" sz="2800" dirty="0" smtClean="0">
              <a:solidFill>
                <a:srgbClr val="0000FF"/>
              </a:solidFill>
            </a:endParaRP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                             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5657" y="5463910"/>
            <a:ext cx="805597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Capture, Captivate, build wonder in, and hold an audience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Explore ideas in a hands on way. Develop a sense of enquiry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20DE"/>
                </a:solidFill>
              </a:rPr>
              <a:t>Teach them </a:t>
            </a:r>
            <a:r>
              <a:rPr lang="en-US" sz="2400" dirty="0" err="1" smtClean="0">
                <a:solidFill>
                  <a:srgbClr val="FF20DE"/>
                </a:solidFill>
              </a:rPr>
              <a:t>maths</a:t>
            </a:r>
            <a:r>
              <a:rPr lang="en-US" sz="2400" dirty="0" smtClean="0">
                <a:solidFill>
                  <a:srgbClr val="FF20DE"/>
                </a:solidFill>
              </a:rPr>
              <a:t> at the same time</a:t>
            </a:r>
            <a:endParaRPr lang="en-US" sz="2400" dirty="0">
              <a:solidFill>
                <a:srgbClr val="FF20DE"/>
              </a:solidFill>
            </a:endParaRPr>
          </a:p>
        </p:txBody>
      </p:sp>
      <p:pic>
        <p:nvPicPr>
          <p:cNvPr id="8" name="Picture 7" descr="WP_00074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88" y="836401"/>
            <a:ext cx="5979149" cy="44843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59124" y="2301997"/>
            <a:ext cx="182549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20DE"/>
                </a:solidFill>
              </a:rPr>
              <a:t>Big Bang</a:t>
            </a:r>
          </a:p>
          <a:p>
            <a:r>
              <a:rPr lang="en-US" sz="2400" dirty="0" smtClean="0">
                <a:solidFill>
                  <a:srgbClr val="FF20DE"/>
                </a:solidFill>
              </a:rPr>
              <a:t>Fair</a:t>
            </a:r>
          </a:p>
          <a:p>
            <a:r>
              <a:rPr lang="en-US" sz="2400" dirty="0" smtClean="0">
                <a:solidFill>
                  <a:srgbClr val="FF20DE"/>
                </a:solidFill>
              </a:rPr>
              <a:t>NEC</a:t>
            </a:r>
            <a:endParaRPr lang="en-US" sz="2400" dirty="0">
              <a:solidFill>
                <a:srgbClr val="FF20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5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2821" y="542422"/>
            <a:ext cx="7063864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Examples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1.  Packing problems   (2D and 3D)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400" dirty="0" smtClean="0">
                <a:solidFill>
                  <a:srgbClr val="0000FF"/>
                </a:solidFill>
              </a:rPr>
              <a:t>Knapsack problem, </a:t>
            </a:r>
            <a:r>
              <a:rPr lang="en-US" sz="2400" dirty="0" err="1" smtClean="0">
                <a:solidFill>
                  <a:srgbClr val="0000FF"/>
                </a:solidFill>
              </a:rPr>
              <a:t>Optimisation</a:t>
            </a:r>
            <a:r>
              <a:rPr lang="en-US" sz="2400" dirty="0" smtClean="0">
                <a:solidFill>
                  <a:srgbClr val="0000FF"/>
                </a:solidFill>
              </a:rPr>
              <a:t>, NP Hard, Sat-</a:t>
            </a:r>
            <a:r>
              <a:rPr lang="en-US" sz="2400" dirty="0" err="1" smtClean="0">
                <a:solidFill>
                  <a:srgbClr val="0000FF"/>
                </a:solidFill>
              </a:rPr>
              <a:t>Nav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5" name="Picture 4" descr="WP_20160822_11_44_43_Pr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48" y="2553396"/>
            <a:ext cx="3945172" cy="2696693"/>
          </a:xfrm>
          <a:prstGeom prst="rect">
            <a:avLst/>
          </a:prstGeom>
        </p:spPr>
      </p:pic>
      <p:pic>
        <p:nvPicPr>
          <p:cNvPr id="6" name="Picture 5" descr="WP_00071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96" y="2075486"/>
            <a:ext cx="2818812" cy="3635494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28266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dlam_cube_gam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90" y="758269"/>
            <a:ext cx="8077021" cy="40385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67675" y="6014350"/>
            <a:ext cx="7342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https://</a:t>
            </a:r>
            <a:r>
              <a:rPr lang="en-US" sz="2400" dirty="0" err="1" smtClean="0"/>
              <a:t>www.youtube.com</a:t>
            </a:r>
            <a:r>
              <a:rPr lang="en-US" sz="2400" dirty="0" smtClean="0"/>
              <a:t>/</a:t>
            </a:r>
            <a:r>
              <a:rPr lang="en-US" sz="2400" dirty="0" err="1" smtClean="0"/>
              <a:t>watch?v</a:t>
            </a:r>
            <a:r>
              <a:rPr lang="en-US" sz="2400" dirty="0" smtClean="0"/>
              <a:t>=jhVgG_0-ln0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42642" y="5342980"/>
            <a:ext cx="7278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How to solve the '</a:t>
            </a:r>
            <a:r>
              <a:rPr lang="en-US" sz="2400" dirty="0" smtClean="0">
                <a:solidFill>
                  <a:srgbClr val="FF0000"/>
                </a:solidFill>
              </a:rPr>
              <a:t>Bedlam Cube</a:t>
            </a:r>
            <a:r>
              <a:rPr lang="en-US" sz="2400" dirty="0" smtClean="0">
                <a:solidFill>
                  <a:srgbClr val="0000FF"/>
                </a:solidFill>
              </a:rPr>
              <a:t>' by Jasmine Age 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P_20160317_15_37_28_Pro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" b="1010"/>
          <a:stretch>
            <a:fillRect/>
          </a:stretch>
        </p:blipFill>
        <p:spPr>
          <a:xfrm>
            <a:off x="4335753" y="4219487"/>
            <a:ext cx="4351047" cy="2392808"/>
          </a:xfrm>
        </p:spPr>
      </p:pic>
      <p:pic>
        <p:nvPicPr>
          <p:cNvPr id="7" name="Picture 6" descr="WP_00073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221" y="71180"/>
            <a:ext cx="2829052" cy="3772070"/>
          </a:xfrm>
          <a:prstGeom prst="rect">
            <a:avLst/>
          </a:prstGeom>
        </p:spPr>
      </p:pic>
      <p:pic>
        <p:nvPicPr>
          <p:cNvPr id="8" name="Picture 7" descr="WP_000724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2" y="274638"/>
            <a:ext cx="2676459" cy="35686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278" y="4083919"/>
            <a:ext cx="33728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Huge sense of achievement on solving!!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Often spend an hour at the stall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Future mathematicians?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94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6297" y="682728"/>
            <a:ext cx="57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                         2. Topological toys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" name="Picture 4" descr="aoxL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6" y="1734153"/>
            <a:ext cx="3108629" cy="4144839"/>
          </a:xfrm>
          <a:prstGeom prst="rect">
            <a:avLst/>
          </a:prstGeom>
        </p:spPr>
      </p:pic>
      <p:pic>
        <p:nvPicPr>
          <p:cNvPr id="6" name="Picture 5" descr="zeeman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079" y="2056358"/>
            <a:ext cx="4153693" cy="29445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2079" y="5186078"/>
            <a:ext cx="4153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          Zeeman’s ropes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1726" y="6270927"/>
            <a:ext cx="7301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20DE"/>
                </a:solidFill>
              </a:rPr>
              <a:t>                        Elementary topology, knot theory</a:t>
            </a:r>
            <a:endParaRPr lang="en-US" sz="2400" dirty="0">
              <a:solidFill>
                <a:srgbClr val="FF20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5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7941" y="449813"/>
            <a:ext cx="6746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                            3. A touch of Magic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4" descr="WP_0007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15" y="1180441"/>
            <a:ext cx="5612068" cy="4209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149" y="5954815"/>
            <a:ext cx="9408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N</a:t>
            </a:r>
            <a:r>
              <a:rPr lang="en-US" sz="2400" dirty="0" smtClean="0">
                <a:solidFill>
                  <a:srgbClr val="0000FF"/>
                </a:solidFill>
              </a:rPr>
              <a:t>umber theory, fixed point theorems, probability, modular arithmetic 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24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iegelhalter_D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57" y="1242909"/>
            <a:ext cx="3731344" cy="3731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8572" y="52914"/>
            <a:ext cx="7182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                      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 descr="bathtap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38" y="1285671"/>
            <a:ext cx="3756807" cy="36691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2357" y="5490369"/>
            <a:ext cx="373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20DE"/>
                </a:solidFill>
              </a:rPr>
              <a:t>   Cambridge Science Festival</a:t>
            </a:r>
            <a:endParaRPr lang="en-US" sz="2400" dirty="0">
              <a:solidFill>
                <a:srgbClr val="FF20D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7035" y="5556518"/>
            <a:ext cx="366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20DE"/>
                </a:solidFill>
              </a:rPr>
              <a:t>     Bath Taps Into Science</a:t>
            </a:r>
            <a:endParaRPr lang="en-US" sz="2400" dirty="0">
              <a:solidFill>
                <a:srgbClr val="FF20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64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0929" y="463043"/>
            <a:ext cx="6124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                   4. Mechanical toys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" name="Picture 4" descr="WP_00072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090" y="1162845"/>
            <a:ext cx="2798546" cy="3731395"/>
          </a:xfrm>
          <a:prstGeom prst="rect">
            <a:avLst/>
          </a:prstGeom>
        </p:spPr>
      </p:pic>
      <p:pic>
        <p:nvPicPr>
          <p:cNvPr id="6" name="Picture 5" descr="WP_00073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86" y="1336210"/>
            <a:ext cx="2718119" cy="36241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3061" y="5358071"/>
            <a:ext cx="761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20DE"/>
                </a:solidFill>
              </a:rPr>
              <a:t>Stirling</a:t>
            </a:r>
            <a:r>
              <a:rPr lang="en-US" sz="2400" dirty="0" smtClean="0">
                <a:solidFill>
                  <a:srgbClr val="FF20DE"/>
                </a:solidFill>
              </a:rPr>
              <a:t> engine toys</a:t>
            </a:r>
            <a:r>
              <a:rPr lang="en-US" sz="2400" dirty="0" smtClean="0">
                <a:solidFill>
                  <a:srgbClr val="FF0000"/>
                </a:solidFill>
              </a:rPr>
              <a:t> used to teach fluid mechanics and thermodynamics at the Big Bang Fair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22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ant-jeng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44" y="759335"/>
            <a:ext cx="3810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705" y="5526508"/>
            <a:ext cx="530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20DE"/>
                </a:solidFill>
              </a:rPr>
              <a:t>Jenga</a:t>
            </a:r>
            <a:r>
              <a:rPr lang="en-US" sz="2400" dirty="0" smtClean="0">
                <a:solidFill>
                  <a:srgbClr val="FF20DE"/>
                </a:solidFill>
              </a:rPr>
              <a:t>:  Mechanics, moments, friction</a:t>
            </a:r>
            <a:endParaRPr lang="en-US" sz="2400" dirty="0">
              <a:solidFill>
                <a:srgbClr val="FF20DE"/>
              </a:solidFill>
            </a:endParaRPr>
          </a:p>
        </p:txBody>
      </p:sp>
      <p:pic>
        <p:nvPicPr>
          <p:cNvPr id="6" name="Picture 5" descr="tap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697" y="2116769"/>
            <a:ext cx="3920343" cy="2725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8754" y="5119928"/>
            <a:ext cx="386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20DE"/>
                </a:solidFill>
              </a:rPr>
              <a:t>Bath taps construction</a:t>
            </a:r>
            <a:endParaRPr lang="en-US" sz="2400" dirty="0">
              <a:solidFill>
                <a:srgbClr val="FF20D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5003" y="6219462"/>
            <a:ext cx="8297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Euler’s disc, Rattle back, gyroscopes, Newton’s cradle,  ……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8269" y="259748"/>
            <a:ext cx="2352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Also …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04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69908" y="436584"/>
            <a:ext cx="638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AB1594"/>
                </a:solidFill>
              </a:rPr>
              <a:t>                         Art, </a:t>
            </a:r>
            <a:r>
              <a:rPr lang="en-US" sz="2400" dirty="0" err="1" smtClean="0">
                <a:solidFill>
                  <a:srgbClr val="AB1594"/>
                </a:solidFill>
              </a:rPr>
              <a:t>maths</a:t>
            </a:r>
            <a:r>
              <a:rPr lang="en-US" sz="2400" dirty="0" smtClean="0">
                <a:solidFill>
                  <a:srgbClr val="AB1594"/>
                </a:solidFill>
              </a:rPr>
              <a:t> and toys</a:t>
            </a:r>
            <a:endParaRPr lang="en-US" sz="2400" dirty="0">
              <a:solidFill>
                <a:srgbClr val="AB1594"/>
              </a:solidFill>
            </a:endParaRPr>
          </a:p>
        </p:txBody>
      </p:sp>
      <p:pic>
        <p:nvPicPr>
          <p:cNvPr id="5" name="Picture 8" descr="amuchma_16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858" y="1249286"/>
            <a:ext cx="2894263" cy="171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book_of_kells_d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05" y="1249286"/>
            <a:ext cx="2896230" cy="431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eltic Kn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58" y="3236494"/>
            <a:ext cx="3991030" cy="215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8498" y="6138629"/>
            <a:ext cx="8052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          Show </a:t>
            </a:r>
            <a:r>
              <a:rPr lang="en-US" sz="2400" dirty="0" smtClean="0">
                <a:solidFill>
                  <a:srgbClr val="FF0000"/>
                </a:solidFill>
              </a:rPr>
              <a:t>that </a:t>
            </a:r>
            <a:r>
              <a:rPr lang="en-US" sz="2400" dirty="0" err="1" smtClean="0">
                <a:solidFill>
                  <a:srgbClr val="FF0000"/>
                </a:solidFill>
              </a:rPr>
              <a:t>maths</a:t>
            </a:r>
            <a:r>
              <a:rPr lang="en-US" sz="2400" dirty="0" smtClean="0">
                <a:solidFill>
                  <a:srgbClr val="FF0000"/>
                </a:solidFill>
              </a:rPr>
              <a:t> is a </a:t>
            </a:r>
            <a:r>
              <a:rPr lang="en-US" sz="2400" dirty="0" smtClean="0">
                <a:solidFill>
                  <a:srgbClr val="FF0000"/>
                </a:solidFill>
              </a:rPr>
              <a:t>highly </a:t>
            </a:r>
            <a:r>
              <a:rPr lang="en-US" sz="2400" dirty="0" smtClean="0">
                <a:solidFill>
                  <a:srgbClr val="FF0000"/>
                </a:solidFill>
              </a:rPr>
              <a:t>creative subject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16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1397" y="396894"/>
            <a:ext cx="8216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      What is a toy, and what has that got to do with </a:t>
            </a:r>
            <a:r>
              <a:rPr lang="en-US" sz="2400" dirty="0" err="1" smtClean="0">
                <a:solidFill>
                  <a:srgbClr val="0000FF"/>
                </a:solidFill>
              </a:rPr>
              <a:t>maths</a:t>
            </a:r>
            <a:r>
              <a:rPr lang="en-US" sz="2400" dirty="0" smtClean="0">
                <a:solidFill>
                  <a:srgbClr val="0000FF"/>
                </a:solidFill>
              </a:rPr>
              <a:t>?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2808" y="1098067"/>
            <a:ext cx="6865441" cy="6309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                 Some dictionary definitions</a:t>
            </a:r>
          </a:p>
          <a:p>
            <a:endParaRPr lang="en-US" sz="2000" i="1" dirty="0"/>
          </a:p>
          <a:p>
            <a:r>
              <a:rPr lang="en-US" sz="2400" i="1" dirty="0" smtClean="0">
                <a:solidFill>
                  <a:srgbClr val="AB1594"/>
                </a:solidFill>
              </a:rPr>
              <a:t>An object for a child to play with</a:t>
            </a:r>
          </a:p>
          <a:p>
            <a:endParaRPr lang="en-US" sz="2400" i="1" dirty="0" smtClean="0">
              <a:solidFill>
                <a:srgbClr val="AB1594"/>
              </a:solidFill>
            </a:endParaRPr>
          </a:p>
          <a:p>
            <a:r>
              <a:rPr lang="en-US" sz="2400" i="1" dirty="0" smtClean="0">
                <a:solidFill>
                  <a:srgbClr val="AB1594"/>
                </a:solidFill>
              </a:rPr>
              <a:t>An object  regarded as providing amusement for an adult</a:t>
            </a:r>
          </a:p>
          <a:p>
            <a:endParaRPr lang="en-US" sz="2400" i="1" dirty="0">
              <a:solidFill>
                <a:srgbClr val="AB1594"/>
              </a:solidFill>
            </a:endParaRPr>
          </a:p>
          <a:p>
            <a:r>
              <a:rPr lang="en-US" sz="2400" i="1" dirty="0">
                <a:solidFill>
                  <a:srgbClr val="AB1594"/>
                </a:solidFill>
              </a:rPr>
              <a:t>A</a:t>
            </a:r>
            <a:r>
              <a:rPr lang="en-US" sz="2400" i="1" dirty="0" smtClean="0">
                <a:solidFill>
                  <a:srgbClr val="AB1594"/>
                </a:solidFill>
              </a:rPr>
              <a:t>n object, often a small representation of something familiar</a:t>
            </a:r>
            <a:endParaRPr lang="en-US" sz="2400" i="1" dirty="0">
              <a:solidFill>
                <a:srgbClr val="AB1594"/>
              </a:solidFill>
            </a:endParaRPr>
          </a:p>
          <a:p>
            <a:endParaRPr lang="en-US" sz="2400" i="1" dirty="0">
              <a:solidFill>
                <a:srgbClr val="AB1594"/>
              </a:solidFill>
            </a:endParaRPr>
          </a:p>
          <a:p>
            <a:r>
              <a:rPr lang="en-US" sz="2400" i="1" dirty="0" smtClean="0">
                <a:solidFill>
                  <a:srgbClr val="AB1594"/>
                </a:solidFill>
              </a:rPr>
              <a:t>A thing or matter of little or no value or importance; a trifle. </a:t>
            </a:r>
          </a:p>
          <a:p>
            <a:endParaRPr lang="en-US" sz="2400" i="1" dirty="0" smtClean="0">
              <a:solidFill>
                <a:srgbClr val="AB1594"/>
              </a:solidFill>
            </a:endParaRPr>
          </a:p>
          <a:p>
            <a:r>
              <a:rPr lang="en-US" sz="2400" i="1" dirty="0">
                <a:solidFill>
                  <a:srgbClr val="AB1594"/>
                </a:solidFill>
              </a:rPr>
              <a:t>S</a:t>
            </a:r>
            <a:r>
              <a:rPr lang="en-US" sz="2400" i="1" dirty="0" smtClean="0">
                <a:solidFill>
                  <a:srgbClr val="AB1594"/>
                </a:solidFill>
              </a:rPr>
              <a:t>omething that serves for or as if for diversion, rather than for serious practical use</a:t>
            </a:r>
            <a:r>
              <a:rPr lang="en-US" sz="2400" i="1" dirty="0" smtClean="0">
                <a:solidFill>
                  <a:srgbClr val="FF20DE"/>
                </a:solidFill>
              </a:rPr>
              <a:t>.    </a:t>
            </a:r>
          </a:p>
          <a:p>
            <a:endParaRPr lang="en-US" sz="2400" dirty="0" smtClean="0">
              <a:solidFill>
                <a:srgbClr val="FF20DE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5650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Celtic knot st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549275"/>
            <a:ext cx="19431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7" descr="Celtic Knot stag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565400"/>
            <a:ext cx="201612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9" descr="Celtic Knot stag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4652963"/>
            <a:ext cx="20955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1" name="AutoShape 11"/>
          <p:cNvSpPr>
            <a:spLocks noChangeArrowheads="1"/>
          </p:cNvSpPr>
          <p:nvPr/>
        </p:nvSpPr>
        <p:spPr bwMode="auto">
          <a:xfrm>
            <a:off x="2484438" y="1854200"/>
            <a:ext cx="503237" cy="927100"/>
          </a:xfrm>
          <a:prstGeom prst="curvedRightArrow">
            <a:avLst>
              <a:gd name="adj1" fmla="val 36845"/>
              <a:gd name="adj2" fmla="val 73691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7773" name="AutoShape 13"/>
          <p:cNvSpPr>
            <a:spLocks noChangeArrowheads="1"/>
          </p:cNvSpPr>
          <p:nvPr/>
        </p:nvSpPr>
        <p:spPr bwMode="auto">
          <a:xfrm>
            <a:off x="2484438" y="4014788"/>
            <a:ext cx="503237" cy="927100"/>
          </a:xfrm>
          <a:prstGeom prst="curvedRightArrow">
            <a:avLst>
              <a:gd name="adj1" fmla="val 36845"/>
              <a:gd name="adj2" fmla="val 73691"/>
              <a:gd name="adj3" fmla="val 33333"/>
            </a:avLst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7774" name="Text Box 14"/>
          <p:cNvSpPr txBox="1">
            <a:spLocks noChangeArrowheads="1"/>
          </p:cNvSpPr>
          <p:nvPr/>
        </p:nvSpPr>
        <p:spPr bwMode="auto">
          <a:xfrm>
            <a:off x="5724525" y="981075"/>
            <a:ext cx="3419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dirty="0">
                <a:solidFill>
                  <a:srgbClr val="FF0000"/>
                </a:solidFill>
                <a:latin typeface="Arial"/>
                <a:cs typeface="Arial"/>
              </a:rPr>
              <a:t>(5,6)</a:t>
            </a:r>
            <a:r>
              <a:rPr lang="en-GB" sz="2800" dirty="0">
                <a:latin typeface="Arial"/>
                <a:cs typeface="Arial"/>
              </a:rPr>
              <a:t> </a:t>
            </a:r>
            <a:r>
              <a:rPr lang="en-GB" sz="2800" dirty="0">
                <a:solidFill>
                  <a:srgbClr val="FF0000"/>
                </a:solidFill>
                <a:latin typeface="Arial"/>
                <a:cs typeface="Arial"/>
              </a:rPr>
              <a:t>Celtic Knot</a:t>
            </a:r>
          </a:p>
        </p:txBody>
      </p:sp>
    </p:spTree>
    <p:extLst>
      <p:ext uri="{BB962C8B-B14F-4D97-AF65-F5344CB8AC3E}">
        <p14:creationId xmlns:p14="http://schemas.microsoft.com/office/powerpoint/2010/main" val="351143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 descr="Celtic Kn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268413"/>
            <a:ext cx="565150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2916238" y="4868863"/>
            <a:ext cx="39608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dirty="0" smtClean="0">
                <a:solidFill>
                  <a:srgbClr val="FF0000"/>
                </a:solidFill>
                <a:latin typeface="Comic Sans MS" charset="0"/>
                <a:cs typeface="Arial" charset="0"/>
              </a:rPr>
              <a:t>   (</a:t>
            </a:r>
            <a:r>
              <a:rPr lang="en-GB" sz="2800" dirty="0">
                <a:solidFill>
                  <a:srgbClr val="FF0000"/>
                </a:solidFill>
                <a:latin typeface="Arial"/>
                <a:cs typeface="Arial"/>
              </a:rPr>
              <a:t>4,8)  Celtic Knot</a:t>
            </a: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1979613" y="5924550"/>
            <a:ext cx="7272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 dirty="0">
                <a:solidFill>
                  <a:srgbClr val="CC66FF"/>
                </a:solidFill>
                <a:latin typeface="Arial"/>
                <a:cs typeface="Arial"/>
              </a:rPr>
              <a:t>How many pieces of string are needed?</a:t>
            </a:r>
          </a:p>
        </p:txBody>
      </p:sp>
    </p:spTree>
    <p:extLst>
      <p:ext uri="{BB962C8B-B14F-4D97-AF65-F5344CB8AC3E}">
        <p14:creationId xmlns:p14="http://schemas.microsoft.com/office/powerpoint/2010/main" val="616680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502672" y="476250"/>
            <a:ext cx="80030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latin typeface="Arial"/>
                <a:cs typeface="Arial"/>
              </a:rPr>
              <a:t>Simple </a:t>
            </a:r>
            <a:r>
              <a:rPr lang="en-GB" sz="2400" dirty="0">
                <a:solidFill>
                  <a:srgbClr val="CC66FF"/>
                </a:solidFill>
                <a:latin typeface="Arial"/>
                <a:cs typeface="Arial"/>
              </a:rPr>
              <a:t>Celtic Knots</a:t>
            </a:r>
            <a:r>
              <a:rPr lang="en-GB" sz="2400" dirty="0">
                <a:latin typeface="Arial"/>
                <a:cs typeface="Arial"/>
              </a:rPr>
              <a:t> are very similar to plaited mat </a:t>
            </a:r>
            <a:r>
              <a:rPr lang="en-GB" sz="2400" dirty="0" err="1">
                <a:solidFill>
                  <a:srgbClr val="FF0000"/>
                </a:solidFill>
                <a:latin typeface="Arial"/>
                <a:cs typeface="Arial"/>
              </a:rPr>
              <a:t>sona</a:t>
            </a:r>
            <a:r>
              <a:rPr lang="en-GB" sz="2400" dirty="0">
                <a:latin typeface="Arial"/>
                <a:cs typeface="Arial"/>
              </a:rPr>
              <a:t> drawings</a:t>
            </a:r>
          </a:p>
        </p:txBody>
      </p:sp>
      <p:pic>
        <p:nvPicPr>
          <p:cNvPr id="79880" name="Picture 8" descr="f945_28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58" y="1806500"/>
            <a:ext cx="5515587" cy="402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1388958" y="3691098"/>
            <a:ext cx="2844065" cy="2137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9882" name="Rectangle 10"/>
          <p:cNvSpPr>
            <a:spLocks noChangeArrowheads="1"/>
          </p:cNvSpPr>
          <p:nvPr/>
        </p:nvSpPr>
        <p:spPr bwMode="auto">
          <a:xfrm>
            <a:off x="4233023" y="3161906"/>
            <a:ext cx="3108632" cy="17066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2489263" y="3849623"/>
            <a:ext cx="2016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>
                <a:solidFill>
                  <a:srgbClr val="FF0000"/>
                </a:solidFill>
                <a:latin typeface="Comic Sans MS" charset="0"/>
                <a:cs typeface="Arial" charset="0"/>
              </a:rPr>
              <a:t>(3,4)</a:t>
            </a:r>
          </a:p>
        </p:txBody>
      </p:sp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5206472" y="3533700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solidFill>
                  <a:srgbClr val="FF0000"/>
                </a:solidFill>
                <a:latin typeface="Comic Sans MS" charset="0"/>
                <a:cs typeface="Arial" charset="0"/>
              </a:rPr>
              <a:t>(2,4)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7162" y="4498126"/>
            <a:ext cx="8638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How many lines? </a:t>
            </a:r>
          </a:p>
          <a:p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String and lines equal the </a:t>
            </a:r>
            <a:r>
              <a:rPr lang="en-US" sz="2400" dirty="0">
                <a:solidFill>
                  <a:srgbClr val="FF20DE"/>
                </a:solidFill>
                <a:latin typeface="Arial"/>
                <a:cs typeface="Arial"/>
              </a:rPr>
              <a:t>H</a:t>
            </a:r>
            <a:r>
              <a:rPr lang="en-US" sz="2400" dirty="0" smtClean="0">
                <a:solidFill>
                  <a:srgbClr val="FF20DE"/>
                </a:solidFill>
                <a:latin typeface="Arial"/>
                <a:cs typeface="Arial"/>
              </a:rPr>
              <a:t>ighest </a:t>
            </a:r>
            <a:r>
              <a:rPr lang="en-US" sz="2400" dirty="0">
                <a:solidFill>
                  <a:srgbClr val="FF20DE"/>
                </a:solidFill>
                <a:latin typeface="Arial"/>
                <a:cs typeface="Arial"/>
              </a:rPr>
              <a:t>C</a:t>
            </a:r>
            <a:r>
              <a:rPr lang="en-US" sz="2400" dirty="0" smtClean="0">
                <a:solidFill>
                  <a:srgbClr val="FF20DE"/>
                </a:solidFill>
                <a:latin typeface="Arial"/>
                <a:cs typeface="Arial"/>
              </a:rPr>
              <a:t>ommon Factor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of the two numbers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                                       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But why?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6591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7070" y="714409"/>
            <a:ext cx="5502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        </a:t>
            </a:r>
            <a:r>
              <a:rPr lang="en-US" sz="2800" dirty="0" smtClean="0">
                <a:solidFill>
                  <a:srgbClr val="FF20DE"/>
                </a:solidFill>
              </a:rPr>
              <a:t>Big </a:t>
            </a:r>
            <a:r>
              <a:rPr lang="en-US" sz="2800" dirty="0" smtClean="0">
                <a:solidFill>
                  <a:srgbClr val="FF20DE"/>
                </a:solidFill>
              </a:rPr>
              <a:t>Toys   </a:t>
            </a:r>
            <a:r>
              <a:rPr lang="en-US" sz="2800" dirty="0" smtClean="0">
                <a:solidFill>
                  <a:srgbClr val="0000FF"/>
                </a:solidFill>
              </a:rPr>
              <a:t>Mazes and sundials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5" name="Picture 4" descr="V__918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00" y="2111929"/>
            <a:ext cx="5225144" cy="391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93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nota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34" y="386145"/>
            <a:ext cx="453548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HamptonCourtMazePrintP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823" y="4243227"/>
            <a:ext cx="5712003" cy="232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69076" y="661490"/>
            <a:ext cx="33309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Cretan Labyrinth: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History of </a:t>
            </a:r>
            <a:r>
              <a:rPr lang="en-US" sz="2400" dirty="0" err="1" smtClean="0">
                <a:solidFill>
                  <a:srgbClr val="FF0000"/>
                </a:solidFill>
              </a:rPr>
              <a:t>maths</a:t>
            </a:r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</a:rPr>
              <a:t>Unicursal</a:t>
            </a:r>
            <a:r>
              <a:rPr lang="en-US" sz="2400" dirty="0" smtClean="0">
                <a:solidFill>
                  <a:srgbClr val="FF0000"/>
                </a:solidFill>
              </a:rPr>
              <a:t> diagrams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Fractals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456" y="4048315"/>
            <a:ext cx="39756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Hampton Court Maze: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0000FF"/>
                </a:solidFill>
              </a:rPr>
              <a:t>Networks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Internet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Hamilton Circuits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1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4788" y="317515"/>
            <a:ext cx="7222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20DE"/>
                </a:solidFill>
              </a:rPr>
              <a:t>Large group projects:  school/university  Labyrinths</a:t>
            </a:r>
            <a:endParaRPr lang="en-US" sz="2400" dirty="0">
              <a:solidFill>
                <a:srgbClr val="FF20DE"/>
              </a:solidFill>
            </a:endParaRPr>
          </a:p>
        </p:txBody>
      </p:sp>
      <p:pic>
        <p:nvPicPr>
          <p:cNvPr id="5" name="Picture 4" descr="WP_20171115_14_35_27_Pr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51" y="1626553"/>
            <a:ext cx="7779703" cy="436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8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8420" y="135099"/>
            <a:ext cx="597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20DE"/>
                </a:solidFill>
              </a:rPr>
              <a:t>                    London Underground</a:t>
            </a:r>
            <a:endParaRPr lang="en-US" sz="2400" dirty="0">
              <a:solidFill>
                <a:srgbClr val="FF20DE"/>
              </a:solidFill>
            </a:endParaRPr>
          </a:p>
        </p:txBody>
      </p:sp>
      <p:pic>
        <p:nvPicPr>
          <p:cNvPr id="5" name="Picture 4" descr="1790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58" y="4258856"/>
            <a:ext cx="6819999" cy="2268994"/>
          </a:xfrm>
          <a:prstGeom prst="rect">
            <a:avLst/>
          </a:prstGeom>
        </p:spPr>
      </p:pic>
      <p:pic>
        <p:nvPicPr>
          <p:cNvPr id="6" name="Picture 5" descr="web_events_labyrin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10" y="772453"/>
            <a:ext cx="3056011" cy="3056011"/>
          </a:xfrm>
          <a:prstGeom prst="rect">
            <a:avLst/>
          </a:prstGeom>
        </p:spPr>
      </p:pic>
      <p:pic>
        <p:nvPicPr>
          <p:cNvPr id="7" name="Picture 6" descr="walling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208" y="772453"/>
            <a:ext cx="4001212" cy="26653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48068" y="3539613"/>
            <a:ext cx="5147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       Mark </a:t>
            </a:r>
            <a:r>
              <a:rPr lang="en-US" dirty="0" err="1" smtClean="0">
                <a:solidFill>
                  <a:srgbClr val="FF0000"/>
                </a:solidFill>
              </a:rPr>
              <a:t>Wallinger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20DE"/>
                </a:solidFill>
              </a:rPr>
              <a:t>Turner prize winning artist</a:t>
            </a:r>
            <a:endParaRPr lang="en-US" dirty="0">
              <a:solidFill>
                <a:srgbClr val="FF20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4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96" y="306250"/>
            <a:ext cx="3044819" cy="234365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629" y="3492669"/>
            <a:ext cx="3346129" cy="2509272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78" y="2094244"/>
            <a:ext cx="3668574" cy="1912949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60648" y="2634776"/>
            <a:ext cx="336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Corrected sundial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1459" y="1220090"/>
            <a:ext cx="3872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Traditional sundial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09023" y="4762768"/>
            <a:ext cx="396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Analemmatic</a:t>
            </a:r>
            <a:r>
              <a:rPr lang="en-US" sz="2400" dirty="0" smtClean="0">
                <a:solidFill>
                  <a:srgbClr val="FF0000"/>
                </a:solidFill>
              </a:rPr>
              <a:t> sundial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6290" y="304286"/>
            <a:ext cx="780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                     Sundials: Toys to tell the time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4565" y="6204782"/>
            <a:ext cx="8942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AB1594"/>
                </a:solidFill>
              </a:rPr>
              <a:t>Heavy use of trigonometry and geometry.  Great to build. Useful too! </a:t>
            </a:r>
            <a:endParaRPr lang="en-US" sz="2400" dirty="0">
              <a:solidFill>
                <a:srgbClr val="AB15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75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thtap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67" y="1545302"/>
            <a:ext cx="4801841" cy="4547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4231" y="370435"/>
            <a:ext cx="668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                      </a:t>
            </a:r>
            <a:r>
              <a:rPr lang="en-US" sz="2800" dirty="0" smtClean="0">
                <a:solidFill>
                  <a:srgbClr val="FF0000"/>
                </a:solidFill>
              </a:rPr>
              <a:t>Chaotic Toys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01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o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187" y="3312887"/>
            <a:ext cx="3146769" cy="31467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1916" y="277821"/>
            <a:ext cx="897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 discovery of chaos has led to a whole new industry in toy design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4" descr="resource.as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44" y="1161775"/>
            <a:ext cx="5264828" cy="2960918"/>
          </a:xfrm>
          <a:prstGeom prst="rect">
            <a:avLst/>
          </a:prstGeom>
        </p:spPr>
      </p:pic>
      <p:pic>
        <p:nvPicPr>
          <p:cNvPr id="6" name="Picture 5" descr="51a-JVFkObL._SY355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94" y="1399912"/>
            <a:ext cx="2382678" cy="2382678"/>
          </a:xfrm>
          <a:prstGeom prst="rect">
            <a:avLst/>
          </a:prstGeom>
        </p:spPr>
      </p:pic>
      <p:pic>
        <p:nvPicPr>
          <p:cNvPr id="7" name="Picture 6" descr="bc1e600300e7a25695cd45361795673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66" y="4634705"/>
            <a:ext cx="2256549" cy="20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86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195" y="357204"/>
            <a:ext cx="754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                           Mathematics and toys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3693" y="1362665"/>
            <a:ext cx="735488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>
                <a:solidFill>
                  <a:srgbClr val="0000FF"/>
                </a:solidFill>
              </a:rPr>
              <a:t>A lot of mathematics can be learned through play!   Toys are an excellent way of teaching, learning and discovering, mathematics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6" name="Picture 5" descr="300px-Tower_of_Hanoi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27" y="3439747"/>
            <a:ext cx="5729239" cy="252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21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6216" y="635027"/>
            <a:ext cx="8135349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Chaos:</a:t>
            </a:r>
            <a:r>
              <a:rPr lang="en-US" sz="2400" i="1" dirty="0" smtClean="0">
                <a:solidFill>
                  <a:srgbClr val="FF20DE"/>
                </a:solidFill>
              </a:rPr>
              <a:t>   Seemingly complex and unpredictable </a:t>
            </a:r>
            <a:r>
              <a:rPr lang="en-US" sz="2400" i="1" dirty="0" err="1" smtClean="0">
                <a:solidFill>
                  <a:srgbClr val="FF20DE"/>
                </a:solidFill>
              </a:rPr>
              <a:t>behaviour</a:t>
            </a:r>
            <a:r>
              <a:rPr lang="en-US" sz="2400" i="1" dirty="0" smtClean="0">
                <a:solidFill>
                  <a:srgbClr val="FF20DE"/>
                </a:solidFill>
              </a:rPr>
              <a:t> arising from predictable systems</a:t>
            </a:r>
          </a:p>
          <a:p>
            <a:endParaRPr lang="en-US" sz="2400" i="1" dirty="0">
              <a:solidFill>
                <a:srgbClr val="FF20DE"/>
              </a:solidFill>
            </a:endParaRPr>
          </a:p>
          <a:p>
            <a:endParaRPr lang="en-US" sz="2400" i="1" dirty="0" smtClean="0">
              <a:solidFill>
                <a:srgbClr val="FF20DE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VERY important in </a:t>
            </a:r>
            <a:r>
              <a:rPr lang="en-US" sz="2400" dirty="0" err="1" smtClean="0">
                <a:solidFill>
                  <a:srgbClr val="0000FF"/>
                </a:solidFill>
              </a:rPr>
              <a:t>maths</a:t>
            </a:r>
            <a:r>
              <a:rPr lang="en-US" sz="2400" dirty="0" smtClean="0">
                <a:solidFill>
                  <a:srgbClr val="0000FF"/>
                </a:solidFill>
              </a:rPr>
              <a:t>, physics and engineering: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Weather forecasting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Astronomy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Mechanics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Electronics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Optics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Also seems to resonate with the human psyche and gives us great  toys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4" descr="chaos-theory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98" y="2754947"/>
            <a:ext cx="2543554" cy="279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7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1" y="5291939"/>
            <a:ext cx="841892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https://</a:t>
            </a:r>
            <a:r>
              <a:rPr lang="en-US" sz="2400" dirty="0" err="1" smtClean="0">
                <a:solidFill>
                  <a:srgbClr val="FF0000"/>
                </a:solidFill>
              </a:rPr>
              <a:t>www.youtube.com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 smtClean="0">
                <a:solidFill>
                  <a:srgbClr val="FF0000"/>
                </a:solidFill>
              </a:rPr>
              <a:t>watch?v</a:t>
            </a:r>
            <a:r>
              <a:rPr lang="en-US" sz="2400" dirty="0" smtClean="0">
                <a:solidFill>
                  <a:srgbClr val="FF0000"/>
                </a:solidFill>
              </a:rPr>
              <a:t>=U39RMUzCjiU</a:t>
            </a:r>
          </a:p>
          <a:p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" name="Picture 4" descr="dp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86" y="1417338"/>
            <a:ext cx="2892638" cy="3677575"/>
          </a:xfrm>
          <a:prstGeom prst="rect">
            <a:avLst/>
          </a:prstGeom>
        </p:spPr>
      </p:pic>
      <p:pic>
        <p:nvPicPr>
          <p:cNvPr id="6" name="Picture 5" descr="maxresdefaul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2" y="1819663"/>
            <a:ext cx="4434757" cy="24945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6995" y="423354"/>
            <a:ext cx="5608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Do the math: Chaotic Double Pendulum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16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2912" y="1958011"/>
            <a:ext cx="9021639" cy="31090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7867" y="5556518"/>
            <a:ext cx="87967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https://</a:t>
            </a:r>
            <a:r>
              <a:rPr lang="en-US" sz="2000" dirty="0" err="1" smtClean="0">
                <a:solidFill>
                  <a:srgbClr val="0000FF"/>
                </a:solidFill>
              </a:rPr>
              <a:t>www.myphysicslab.com</a:t>
            </a:r>
            <a:r>
              <a:rPr lang="en-US" sz="2000" dirty="0" smtClean="0">
                <a:solidFill>
                  <a:srgbClr val="0000FF"/>
                </a:solidFill>
              </a:rPr>
              <a:t>/pendulum/double-pendulum-</a:t>
            </a:r>
            <a:r>
              <a:rPr lang="en-US" sz="2000" dirty="0" err="1" smtClean="0">
                <a:solidFill>
                  <a:srgbClr val="0000FF"/>
                </a:solidFill>
              </a:rPr>
              <a:t>en.html</a:t>
            </a:r>
            <a:endParaRPr lang="en-US" sz="2000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6290" y="621801"/>
            <a:ext cx="642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                             Equations of motion   : )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24" y="2358305"/>
            <a:ext cx="8588415" cy="530221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64" y="3943689"/>
            <a:ext cx="8098971" cy="57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95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951499323_f3425caca2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84" y="251361"/>
            <a:ext cx="5912569" cy="5098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1159" y="5569742"/>
            <a:ext cx="858510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Chaotic water pendulum at St Mary </a:t>
            </a:r>
            <a:r>
              <a:rPr lang="en-US" sz="2400" dirty="0" err="1" smtClean="0">
                <a:solidFill>
                  <a:srgbClr val="0000FF"/>
                </a:solidFill>
              </a:rPr>
              <a:t>Redcliffe</a:t>
            </a:r>
            <a:r>
              <a:rPr lang="en-US" sz="2400" dirty="0" smtClean="0">
                <a:solidFill>
                  <a:srgbClr val="0000FF"/>
                </a:solidFill>
              </a:rPr>
              <a:t> Church, Bristol</a:t>
            </a:r>
            <a:endParaRPr lang="en-US" sz="2400" dirty="0"/>
          </a:p>
          <a:p>
            <a:r>
              <a:rPr lang="en-US" sz="2400" dirty="0" smtClean="0"/>
              <a:t>            </a:t>
            </a:r>
            <a:r>
              <a:rPr lang="en-US" sz="2400" dirty="0" smtClean="0">
                <a:solidFill>
                  <a:srgbClr val="FF0000"/>
                </a:solidFill>
              </a:rPr>
              <a:t>Designed by Brian </a:t>
            </a:r>
            <a:r>
              <a:rPr lang="en-US" sz="2400" dirty="0" err="1" smtClean="0">
                <a:solidFill>
                  <a:srgbClr val="FF0000"/>
                </a:solidFill>
              </a:rPr>
              <a:t>Pippard</a:t>
            </a:r>
            <a:r>
              <a:rPr lang="en-US" sz="2400" dirty="0" smtClean="0">
                <a:solidFill>
                  <a:srgbClr val="FF0000"/>
                </a:solidFill>
              </a:rPr>
              <a:t> and Eric </a:t>
            </a:r>
            <a:r>
              <a:rPr lang="en-US" sz="2400" dirty="0" err="1" smtClean="0">
                <a:solidFill>
                  <a:srgbClr val="FF0000"/>
                </a:solidFill>
              </a:rPr>
              <a:t>Albone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  </a:t>
            </a:r>
            <a:r>
              <a:rPr lang="en-US" sz="2400" dirty="0" smtClean="0">
                <a:solidFill>
                  <a:srgbClr val="FF20DE"/>
                </a:solidFill>
              </a:rPr>
              <a:t> https</a:t>
            </a:r>
            <a:r>
              <a:rPr lang="en-US" sz="2400" dirty="0">
                <a:solidFill>
                  <a:srgbClr val="FF20DE"/>
                </a:solidFill>
              </a:rPr>
              <a:t>://</a:t>
            </a:r>
            <a:r>
              <a:rPr lang="en-US" sz="2400" dirty="0" err="1">
                <a:solidFill>
                  <a:srgbClr val="FF20DE"/>
                </a:solidFill>
              </a:rPr>
              <a:t>www.youtube.com</a:t>
            </a:r>
            <a:r>
              <a:rPr lang="en-US" sz="2400" dirty="0">
                <a:solidFill>
                  <a:srgbClr val="FF20DE"/>
                </a:solidFill>
              </a:rPr>
              <a:t>/</a:t>
            </a:r>
            <a:r>
              <a:rPr lang="en-US" sz="2400" dirty="0" err="1">
                <a:solidFill>
                  <a:srgbClr val="FF20DE"/>
                </a:solidFill>
              </a:rPr>
              <a:t>watch?v</a:t>
            </a:r>
            <a:r>
              <a:rPr lang="en-US" sz="2400" dirty="0">
                <a:solidFill>
                  <a:srgbClr val="FF20DE"/>
                </a:solidFill>
              </a:rPr>
              <a:t>=</a:t>
            </a:r>
            <a:r>
              <a:rPr lang="en-US" sz="2400" dirty="0" err="1">
                <a:solidFill>
                  <a:srgbClr val="FF20DE"/>
                </a:solidFill>
              </a:rPr>
              <a:t>hBLdBbmeWxE</a:t>
            </a:r>
            <a:endParaRPr lang="en-US" sz="2400" dirty="0">
              <a:solidFill>
                <a:srgbClr val="FF20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0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2821" y="264592"/>
            <a:ext cx="6878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                      Mathematical Toys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1093" y="1240405"/>
            <a:ext cx="7989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AB1594"/>
                </a:solidFill>
              </a:rPr>
              <a:t>An object, often a small representation of something familiar</a:t>
            </a:r>
          </a:p>
        </p:txBody>
      </p:sp>
      <p:pic>
        <p:nvPicPr>
          <p:cNvPr id="6" name="Picture 3" descr="raspberry_pi_b_2_0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094" y="3371853"/>
            <a:ext cx="3779838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1093" y="2249062"/>
            <a:ext cx="7989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                  The Climate-Pi Project    </a:t>
            </a:r>
            <a:r>
              <a:rPr lang="en-US" sz="2400" dirty="0" smtClean="0">
                <a:solidFill>
                  <a:srgbClr val="0000FF"/>
                </a:solidFill>
              </a:rPr>
              <a:t>(</a:t>
            </a:r>
            <a:r>
              <a:rPr lang="en-US" sz="2400" dirty="0" err="1" smtClean="0">
                <a:solidFill>
                  <a:srgbClr val="0000FF"/>
                </a:solidFill>
              </a:rPr>
              <a:t>CliMathNet</a:t>
            </a:r>
            <a:r>
              <a:rPr lang="en-US" sz="2400" dirty="0" smtClean="0">
                <a:solidFill>
                  <a:srgbClr val="0000FF"/>
                </a:solidFill>
              </a:rPr>
              <a:t>)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8" name="Picture 15" descr="be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059" y="3060371"/>
            <a:ext cx="2626350" cy="258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49260" y="5993102"/>
            <a:ext cx="8743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How can we understand, and teach, climate change?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6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5" name="Text Box 5"/>
          <p:cNvSpPr txBox="1">
            <a:spLocks noChangeArrowheads="1"/>
          </p:cNvSpPr>
          <p:nvPr/>
        </p:nvSpPr>
        <p:spPr bwMode="auto">
          <a:xfrm>
            <a:off x="-330704" y="268790"/>
            <a:ext cx="93958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FF9900"/>
                </a:solidFill>
                <a:latin typeface="+mj-lt"/>
              </a:rPr>
              <a:t>      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Basic equations for weather were derived by </a:t>
            </a:r>
            <a:r>
              <a:rPr lang="en-US" dirty="0" err="1" smtClean="0">
                <a:solidFill>
                  <a:srgbClr val="0000FF"/>
                </a:solidFill>
                <a:latin typeface="+mj-lt"/>
              </a:rPr>
              <a:t>Navier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/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Stokes and Kelvin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FF9900"/>
                </a:solidFill>
                <a:latin typeface="+mj-lt"/>
              </a:rPr>
              <a:t> </a:t>
            </a:r>
            <a:r>
              <a:rPr lang="en-US" dirty="0" smtClean="0">
                <a:solidFill>
                  <a:srgbClr val="FF9900"/>
                </a:solidFill>
                <a:latin typeface="+mj-lt"/>
              </a:rPr>
              <a:t>                       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11188" y="975218"/>
            <a:ext cx="5715000" cy="3962400"/>
            <a:chOff x="1447800" y="2590800"/>
            <a:chExt cx="5715000" cy="3962400"/>
          </a:xfrm>
        </p:grpSpPr>
        <p:sp>
          <p:nvSpPr>
            <p:cNvPr id="72709" name="AutoShape 9"/>
            <p:cNvSpPr>
              <a:spLocks noChangeArrowheads="1"/>
            </p:cNvSpPr>
            <p:nvPr/>
          </p:nvSpPr>
          <p:spPr bwMode="auto">
            <a:xfrm>
              <a:off x="1447800" y="2590800"/>
              <a:ext cx="5715000" cy="39624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32156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72710" name="Object 8"/>
            <p:cNvGraphicFramePr>
              <a:graphicFrameLocks noChangeAspect="1"/>
            </p:cNvGraphicFramePr>
            <p:nvPr/>
          </p:nvGraphicFramePr>
          <p:xfrm>
            <a:off x="2133600" y="2895600"/>
            <a:ext cx="4191000" cy="3286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3" name="Equation" r:id="rId4" imgW="2171700" imgH="1854200" progId="Equation.3">
                    <p:embed/>
                  </p:oleObj>
                </mc:Choice>
                <mc:Fallback>
                  <p:oleObj name="Equation" r:id="rId4" imgW="2171700" imgH="1854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33600" y="2895600"/>
                          <a:ext cx="4191000" cy="3286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6875463" y="1333993"/>
            <a:ext cx="2089150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+mn-lt"/>
              </a:rPr>
              <a:t>Motion</a:t>
            </a:r>
          </a:p>
          <a:p>
            <a:pPr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r>
              <a:rPr lang="en-US" dirty="0">
                <a:solidFill>
                  <a:srgbClr val="CC66FF"/>
                </a:solidFill>
                <a:latin typeface="+mn-lt"/>
              </a:rPr>
              <a:t>Density</a:t>
            </a:r>
          </a:p>
          <a:p>
            <a:pPr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Temperature</a:t>
            </a:r>
          </a:p>
          <a:p>
            <a:pPr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r>
              <a:rPr lang="en-US" dirty="0">
                <a:solidFill>
                  <a:srgbClr val="3366FF"/>
                </a:solidFill>
                <a:latin typeface="+mn-lt"/>
              </a:rPr>
              <a:t>Moisture</a:t>
            </a:r>
          </a:p>
          <a:p>
            <a:pPr>
              <a:defRPr/>
            </a:pPr>
            <a:endParaRPr lang="en-US" dirty="0">
              <a:solidFill>
                <a:srgbClr val="FF9900"/>
              </a:solidFill>
              <a:latin typeface="+mn-lt"/>
            </a:endParaRPr>
          </a:p>
          <a:p>
            <a:pPr>
              <a:defRPr/>
            </a:pPr>
            <a:r>
              <a:rPr lang="en-US" dirty="0">
                <a:solidFill>
                  <a:srgbClr val="FF9900"/>
                </a:solidFill>
                <a:latin typeface="+mn-lt"/>
              </a:rPr>
              <a:t>Pressure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388" y="5309103"/>
            <a:ext cx="87852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smtClean="0">
                <a:latin typeface="+mj-lt"/>
              </a:rPr>
              <a:t>                     For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climate</a:t>
            </a:r>
            <a:r>
              <a:rPr lang="en-US" sz="2400" dirty="0">
                <a:latin typeface="+mj-lt"/>
              </a:rPr>
              <a:t> add in ice, CO2, ocean currents, 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1862577" y="6088784"/>
            <a:ext cx="4959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Tough to solve, understand and teach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89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sun_to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22352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3" descr="earthFromSp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038600"/>
            <a:ext cx="205740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Line 4"/>
          <p:cNvSpPr>
            <a:spLocks noChangeShapeType="1"/>
          </p:cNvSpPr>
          <p:nvPr/>
        </p:nvSpPr>
        <p:spPr bwMode="auto">
          <a:xfrm>
            <a:off x="3200400" y="2971800"/>
            <a:ext cx="10668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3430" name="Line 6"/>
          <p:cNvSpPr>
            <a:spLocks noChangeShapeType="1"/>
          </p:cNvSpPr>
          <p:nvPr/>
        </p:nvSpPr>
        <p:spPr bwMode="auto">
          <a:xfrm flipV="1">
            <a:off x="5943600" y="2286000"/>
            <a:ext cx="1371600" cy="1600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381000" y="3962400"/>
            <a:ext cx="3505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Arial" charset="0"/>
                <a:cs typeface="Arial" charset="0"/>
              </a:rPr>
              <a:t>Heat from Sun:</a:t>
            </a:r>
            <a:r>
              <a:rPr lang="en-US" sz="2400" dirty="0">
                <a:latin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charset="0"/>
                <a:cs typeface="Arial" charset="0"/>
              </a:rPr>
              <a:t>S</a:t>
            </a:r>
            <a:endParaRPr lang="en-US" sz="2400" dirty="0">
              <a:cs typeface="Arial" charset="0"/>
            </a:endParaRPr>
          </a:p>
        </p:txBody>
      </p:sp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6629400" y="1219200"/>
            <a:ext cx="2286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CC66FF"/>
                </a:solidFill>
                <a:latin typeface="Arial" charset="0"/>
                <a:cs typeface="Arial" charset="0"/>
              </a:rPr>
              <a:t>Heat into space</a:t>
            </a:r>
          </a:p>
        </p:txBody>
      </p:sp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2091297" y="6248400"/>
            <a:ext cx="548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             Earth’s </a:t>
            </a:r>
            <a:r>
              <a:rPr lang="en-US" sz="2400" dirty="0">
                <a:solidFill>
                  <a:srgbClr val="0000FF"/>
                </a:solidFill>
                <a:latin typeface="Arial" charset="0"/>
                <a:cs typeface="Arial" charset="0"/>
              </a:rPr>
              <a:t>mean temperature:  T</a:t>
            </a:r>
          </a:p>
        </p:txBody>
      </p:sp>
      <p:sp>
        <p:nvSpPr>
          <p:cNvPr id="103435" name="Text Box 11"/>
          <p:cNvSpPr txBox="1">
            <a:spLocks noChangeArrowheads="1"/>
          </p:cNvSpPr>
          <p:nvPr/>
        </p:nvSpPr>
        <p:spPr bwMode="auto">
          <a:xfrm>
            <a:off x="5775325" y="50022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3437" name="Text Box 13"/>
          <p:cNvSpPr txBox="1">
            <a:spLocks noChangeArrowheads="1"/>
          </p:cNvSpPr>
          <p:nvPr/>
        </p:nvSpPr>
        <p:spPr bwMode="auto">
          <a:xfrm>
            <a:off x="609600" y="395288"/>
            <a:ext cx="7772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                     </a:t>
            </a:r>
            <a:r>
              <a:rPr lang="en-US" sz="2400" dirty="0" smtClean="0">
                <a:latin typeface="Arial" charset="0"/>
                <a:cs typeface="Arial" charset="0"/>
              </a:rPr>
              <a:t>Toy model:  Energy Balance </a:t>
            </a:r>
            <a:endParaRPr lang="en-US" sz="2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9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1066800" y="60960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FF"/>
                </a:solidFill>
                <a:latin typeface="Arial" charset="0"/>
                <a:cs typeface="Arial" charset="0"/>
              </a:rPr>
              <a:t>Heat  absorbed</a:t>
            </a:r>
            <a:endParaRPr lang="en-US" sz="2400" dirty="0">
              <a:cs typeface="Arial" charset="0"/>
            </a:endParaRP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1066800" y="2627310"/>
            <a:ext cx="6477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Heat radiated away</a:t>
            </a:r>
            <a:r>
              <a:rPr lang="en-US" sz="2400" dirty="0">
                <a:latin typeface="Arial"/>
                <a:cs typeface="Arial"/>
              </a:rPr>
              <a:t>  </a:t>
            </a:r>
          </a:p>
        </p:txBody>
      </p:sp>
      <p:pic>
        <p:nvPicPr>
          <p:cNvPr id="79875" name="Picture 4" descr="sun_to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312738"/>
            <a:ext cx="10160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9876" name="Object 5"/>
          <p:cNvGraphicFramePr>
            <a:graphicFrameLocks noChangeAspect="1"/>
          </p:cNvGraphicFramePr>
          <p:nvPr/>
        </p:nvGraphicFramePr>
        <p:xfrm>
          <a:off x="5295900" y="2452688"/>
          <a:ext cx="125730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" name="Equation" r:id="rId5" imgW="381000" imgH="203200" progId="Equation.3">
                  <p:embed/>
                </p:oleObj>
              </mc:Choice>
              <mc:Fallback>
                <p:oleObj name="Equation" r:id="rId5" imgW="381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5900" y="2452688"/>
                        <a:ext cx="1257300" cy="671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877" name="Picture 6" descr="earthFromSpa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19325"/>
            <a:ext cx="10668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987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934197"/>
              </p:ext>
            </p:extLst>
          </p:nvPr>
        </p:nvGraphicFramePr>
        <p:xfrm>
          <a:off x="5217039" y="511175"/>
          <a:ext cx="1690688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Equation" r:id="rId8" imgW="508000" imgH="203200" progId="Equation.3">
                  <p:embed/>
                </p:oleObj>
              </mc:Choice>
              <mc:Fallback>
                <p:oleObj name="Equation" r:id="rId8" imgW="508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7039" y="511175"/>
                        <a:ext cx="1690688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9" name="Object 8"/>
          <p:cNvGraphicFramePr>
            <a:graphicFrameLocks noChangeAspect="1"/>
          </p:cNvGraphicFramePr>
          <p:nvPr/>
        </p:nvGraphicFramePr>
        <p:xfrm>
          <a:off x="1962150" y="5118100"/>
          <a:ext cx="506095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Equation" r:id="rId10" imgW="1003300" imgH="228600" progId="Equation.3">
                  <p:embed/>
                </p:oleObj>
              </mc:Choice>
              <mc:Fallback>
                <p:oleObj name="Equation" r:id="rId10" imgW="1003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2150" y="5118100"/>
                        <a:ext cx="5060950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29" name="AutoShape 9"/>
          <p:cNvSpPr>
            <a:spLocks noChangeArrowheads="1"/>
          </p:cNvSpPr>
          <p:nvPr/>
        </p:nvSpPr>
        <p:spPr bwMode="auto">
          <a:xfrm>
            <a:off x="1547813" y="5013325"/>
            <a:ext cx="5715000" cy="1447800"/>
          </a:xfrm>
          <a:prstGeom prst="roundRect">
            <a:avLst>
              <a:gd name="adj" fmla="val 16667"/>
            </a:avLst>
          </a:prstGeom>
          <a:solidFill>
            <a:srgbClr val="CC66FF">
              <a:alpha val="34000"/>
            </a:srgbClr>
          </a:solidFill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7530" name="Text Box 10"/>
          <p:cNvSpPr txBox="1">
            <a:spLocks noChangeArrowheads="1"/>
          </p:cNvSpPr>
          <p:nvPr/>
        </p:nvSpPr>
        <p:spPr bwMode="auto">
          <a:xfrm>
            <a:off x="457200" y="4267200"/>
            <a:ext cx="67786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FF20DE"/>
                </a:solidFill>
                <a:cs typeface="Arial" charset="0"/>
              </a:rPr>
              <a:t>         Balance </a:t>
            </a:r>
            <a:r>
              <a:rPr lang="en-US" sz="2400" dirty="0">
                <a:solidFill>
                  <a:srgbClr val="FF20DE"/>
                </a:solidFill>
                <a:cs typeface="Arial" charset="0"/>
              </a:rPr>
              <a:t>these to give a steady state</a:t>
            </a:r>
          </a:p>
        </p:txBody>
      </p:sp>
      <p:sp>
        <p:nvSpPr>
          <p:cNvPr id="107533" name="Text Box 13"/>
          <p:cNvSpPr txBox="1">
            <a:spLocks noChangeArrowheads="1"/>
          </p:cNvSpPr>
          <p:nvPr/>
        </p:nvSpPr>
        <p:spPr bwMode="auto">
          <a:xfrm>
            <a:off x="609600" y="15240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folHlink"/>
                </a:solidFill>
                <a:latin typeface="Arial" charset="0"/>
                <a:cs typeface="Arial" charset="0"/>
              </a:rPr>
              <a:t>a</a:t>
            </a:r>
            <a:r>
              <a:rPr lang="en-US" sz="2400" dirty="0">
                <a:solidFill>
                  <a:schemeClr val="hlink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cs typeface="Arial" charset="0"/>
              </a:rPr>
              <a:t>   Albedo: How well the earth reflects the Sun’s rays</a:t>
            </a:r>
          </a:p>
        </p:txBody>
      </p:sp>
      <p:sp>
        <p:nvSpPr>
          <p:cNvPr id="107534" name="Text Box 14"/>
          <p:cNvSpPr txBox="1">
            <a:spLocks noChangeArrowheads="1"/>
          </p:cNvSpPr>
          <p:nvPr/>
        </p:nvSpPr>
        <p:spPr bwMode="auto">
          <a:xfrm>
            <a:off x="609600" y="35052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latin typeface="Arial" charset="0"/>
                <a:cs typeface="Arial" charset="0"/>
              </a:rPr>
              <a:t>e   </a:t>
            </a:r>
            <a:r>
              <a:rPr lang="en-US" sz="2400" dirty="0">
                <a:solidFill>
                  <a:srgbClr val="FF9900"/>
                </a:solidFill>
                <a:latin typeface="Arial" charset="0"/>
                <a:cs typeface="Arial" charset="0"/>
              </a:rPr>
              <a:t> emissivity</a:t>
            </a:r>
            <a:r>
              <a:rPr lang="en-US" sz="2400" dirty="0">
                <a:latin typeface="Arial" charset="0"/>
                <a:cs typeface="Arial" charset="0"/>
              </a:rPr>
              <a:t>: How much energy is radiated into space</a:t>
            </a:r>
          </a:p>
        </p:txBody>
      </p:sp>
      <p:sp>
        <p:nvSpPr>
          <p:cNvPr id="107536" name="Text Box 16"/>
          <p:cNvSpPr txBox="1">
            <a:spLocks noChangeArrowheads="1"/>
          </p:cNvSpPr>
          <p:nvPr/>
        </p:nvSpPr>
        <p:spPr bwMode="auto">
          <a:xfrm>
            <a:off x="5394325" y="30972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7538" name="Line 18"/>
          <p:cNvSpPr>
            <a:spLocks noChangeShapeType="1"/>
          </p:cNvSpPr>
          <p:nvPr/>
        </p:nvSpPr>
        <p:spPr bwMode="auto">
          <a:xfrm>
            <a:off x="3581400" y="838200"/>
            <a:ext cx="1676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7539" name="Line 19"/>
          <p:cNvSpPr>
            <a:spLocks noChangeShapeType="1"/>
          </p:cNvSpPr>
          <p:nvPr/>
        </p:nvSpPr>
        <p:spPr bwMode="auto">
          <a:xfrm>
            <a:off x="3886200" y="2895600"/>
            <a:ext cx="1371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05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14937" y="5053785"/>
            <a:ext cx="4854753" cy="161403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93693" y="330736"/>
            <a:ext cx="772527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Toy model is simple enough to be implemented on any computer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Useful for predictions:</a:t>
            </a:r>
          </a:p>
          <a:p>
            <a:endParaRPr lang="en-US" sz="2400" dirty="0"/>
          </a:p>
          <a:p>
            <a:r>
              <a:rPr lang="en-US" sz="2400" dirty="0" smtClean="0"/>
              <a:t>Can give the correct mean temperature for the Earth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FF20DE"/>
                </a:solidFill>
              </a:rPr>
              <a:t>AND for the moon</a:t>
            </a:r>
          </a:p>
          <a:p>
            <a:endParaRPr lang="en-US" sz="2400" dirty="0" smtClean="0"/>
          </a:p>
          <a:p>
            <a:r>
              <a:rPr lang="en-US" sz="2400" dirty="0" smtClean="0"/>
              <a:t>Easy for students to play with AND allows effects of climate change to be assessed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8" y="5244860"/>
            <a:ext cx="4064000" cy="1231900"/>
          </a:xfrm>
          <a:prstGeom prst="rect">
            <a:avLst/>
          </a:prstGeom>
        </p:spPr>
      </p:pic>
      <p:pic>
        <p:nvPicPr>
          <p:cNvPr id="5" name="Picture 4" descr="FullMoon2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602" y="936612"/>
            <a:ext cx="1575855" cy="149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4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0941" y="767329"/>
            <a:ext cx="7794723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20DE"/>
                </a:solidFill>
              </a:rPr>
              <a:t>                                       In Conclusion</a:t>
            </a:r>
          </a:p>
          <a:p>
            <a:endParaRPr lang="en-US" sz="2400" dirty="0">
              <a:solidFill>
                <a:srgbClr val="FF20DE"/>
              </a:solidFill>
            </a:endParaRPr>
          </a:p>
          <a:p>
            <a:endParaRPr lang="en-US" sz="2400" dirty="0" smtClean="0">
              <a:solidFill>
                <a:srgbClr val="FF20DE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Toys are wonderful for awakening our sense of mathematical curiosity, and for learning and doing </a:t>
            </a:r>
            <a:r>
              <a:rPr lang="en-US" sz="2400" dirty="0" err="1" smtClean="0">
                <a:solidFill>
                  <a:srgbClr val="0000FF"/>
                </a:solidFill>
              </a:rPr>
              <a:t>maths</a:t>
            </a:r>
            <a:endParaRPr lang="en-US" sz="2400" dirty="0" smtClean="0">
              <a:solidFill>
                <a:srgbClr val="0000FF"/>
              </a:solidFill>
            </a:endParaRPr>
          </a:p>
          <a:p>
            <a:endParaRPr lang="en-US" sz="2400" dirty="0">
              <a:solidFill>
                <a:srgbClr val="FF20DE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At all levels</a:t>
            </a:r>
          </a:p>
          <a:p>
            <a:endParaRPr lang="en-US" sz="2400" dirty="0" smtClean="0">
              <a:solidFill>
                <a:srgbClr val="FF20DE"/>
              </a:solidFill>
            </a:endParaRPr>
          </a:p>
          <a:p>
            <a:endParaRPr lang="en-US" sz="2400" dirty="0">
              <a:solidFill>
                <a:srgbClr val="FF20DE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And for all ages</a:t>
            </a:r>
          </a:p>
          <a:p>
            <a:endParaRPr lang="en-US" sz="2400" dirty="0">
              <a:solidFill>
                <a:srgbClr val="FF20DE"/>
              </a:solidFill>
            </a:endParaRPr>
          </a:p>
          <a:p>
            <a:endParaRPr lang="en-US" sz="2400" dirty="0" smtClean="0">
              <a:solidFill>
                <a:srgbClr val="FF20DE"/>
              </a:solidFill>
            </a:endParaRPr>
          </a:p>
          <a:p>
            <a:r>
              <a:rPr lang="en-US" sz="2400" dirty="0" smtClean="0">
                <a:solidFill>
                  <a:srgbClr val="FF20DE"/>
                </a:solidFill>
              </a:rPr>
              <a:t>Have fun!!!</a:t>
            </a:r>
          </a:p>
          <a:p>
            <a:pPr algn="ctr"/>
            <a:endParaRPr lang="en-US" sz="2400" dirty="0">
              <a:solidFill>
                <a:srgbClr val="FF20DE"/>
              </a:solidFill>
            </a:endParaRPr>
          </a:p>
          <a:p>
            <a:pPr algn="ctr"/>
            <a:r>
              <a:rPr lang="en-US" sz="2400" dirty="0" smtClean="0">
                <a:solidFill>
                  <a:srgbClr val="FF20DE"/>
                </a:solidFill>
              </a:rPr>
              <a:t> </a:t>
            </a:r>
            <a:endParaRPr lang="en-US" sz="2400" dirty="0">
              <a:solidFill>
                <a:srgbClr val="FF20DE"/>
              </a:solidFill>
            </a:endParaRPr>
          </a:p>
        </p:txBody>
      </p:sp>
      <p:pic>
        <p:nvPicPr>
          <p:cNvPr id="3" name="Picture 2" descr="dice_collection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991" y="3309944"/>
            <a:ext cx="3693101" cy="276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81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dokpuzzle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296" y="101902"/>
            <a:ext cx="6213928" cy="87934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0820" y="1706638"/>
            <a:ext cx="3637757" cy="66149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oxL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13" y="2394594"/>
            <a:ext cx="2742289" cy="36563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6680" y="502733"/>
            <a:ext cx="74739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     2. Many toys involve solving puzzles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                 This often involves </a:t>
            </a:r>
            <a:r>
              <a:rPr lang="en-US" sz="2400" dirty="0" err="1" smtClean="0">
                <a:solidFill>
                  <a:srgbClr val="FF0000"/>
                </a:solidFill>
              </a:rPr>
              <a:t>maths</a:t>
            </a:r>
            <a:r>
              <a:rPr lang="en-US" sz="2400" dirty="0" smtClean="0">
                <a:solidFill>
                  <a:srgbClr val="FF0000"/>
                </a:solidFill>
              </a:rPr>
              <a:t>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63220" y="6050980"/>
            <a:ext cx="3637757" cy="66149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73062" y="6257695"/>
            <a:ext cx="259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Topology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73807" y="6284155"/>
            <a:ext cx="277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Logic</a:t>
            </a:r>
          </a:p>
        </p:txBody>
      </p:sp>
    </p:spTree>
    <p:extLst>
      <p:ext uri="{BB962C8B-B14F-4D97-AF65-F5344CB8AC3E}">
        <p14:creationId xmlns:p14="http://schemas.microsoft.com/office/powerpoint/2010/main" val="715177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ubik's_cube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9" y="1124531"/>
            <a:ext cx="4424578" cy="4608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6766" y="6019601"/>
            <a:ext cx="7487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group theory (alternating groups). </a:t>
            </a:r>
            <a:r>
              <a:rPr lang="en-US" sz="2400" dirty="0" smtClean="0">
                <a:solidFill>
                  <a:srgbClr val="FF20DE"/>
                </a:solidFill>
              </a:rPr>
              <a:t>God’s number!</a:t>
            </a:r>
            <a:endParaRPr lang="en-US" sz="2400" dirty="0">
              <a:solidFill>
                <a:srgbClr val="FF20D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3202" y="330745"/>
            <a:ext cx="488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               Rubik’s cube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8" name="Picture 7" descr="aid8093526-v4-728px-Solve-a-5x5x5-Rubik's-Cube-Step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147" y="3029626"/>
            <a:ext cx="3261567" cy="2446175"/>
          </a:xfrm>
          <a:prstGeom prst="rect">
            <a:avLst/>
          </a:prstGeom>
        </p:spPr>
      </p:pic>
      <p:pic>
        <p:nvPicPr>
          <p:cNvPr id="9" name="Picture 8" descr="erno-rubi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580" y="502733"/>
            <a:ext cx="2831134" cy="212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42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256" y="463043"/>
            <a:ext cx="7672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3. Mathematics and toys can be almost indistinguishable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" name="Picture 4" descr="5c65b3b89ddedaef30a1cfe2e2a22f3d--origami-paper-folding-drawing-stuf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8" y="1468508"/>
            <a:ext cx="3968941" cy="3775453"/>
          </a:xfrm>
          <a:prstGeom prst="rect">
            <a:avLst/>
          </a:prstGeom>
        </p:spPr>
      </p:pic>
      <p:pic>
        <p:nvPicPr>
          <p:cNvPr id="6" name="Picture 5" descr="bull_moose_c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216" y="1351561"/>
            <a:ext cx="3892401" cy="3892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195" y="5768195"/>
            <a:ext cx="8267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          Origami is now done by mathematicians </a:t>
            </a:r>
            <a:r>
              <a:rPr lang="en-US" sz="2400" dirty="0" err="1" smtClean="0">
                <a:solidFill>
                  <a:srgbClr val="FF20DE"/>
                </a:solidFill>
              </a:rPr>
              <a:t>eg</a:t>
            </a:r>
            <a:r>
              <a:rPr lang="en-US" sz="2400" dirty="0" smtClean="0">
                <a:solidFill>
                  <a:srgbClr val="FF20DE"/>
                </a:solidFill>
              </a:rPr>
              <a:t>. Robert Lang</a:t>
            </a:r>
            <a:endParaRPr lang="en-US" sz="2400" dirty="0">
              <a:solidFill>
                <a:srgbClr val="FF20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536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2346" y="582111"/>
            <a:ext cx="686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4. </a:t>
            </a:r>
            <a:r>
              <a:rPr lang="en-US" sz="2400" dirty="0" err="1" smtClean="0">
                <a:solidFill>
                  <a:srgbClr val="FF0000"/>
                </a:solidFill>
              </a:rPr>
              <a:t>Maths</a:t>
            </a:r>
            <a:r>
              <a:rPr lang="en-US" sz="2400" dirty="0" smtClean="0">
                <a:solidFill>
                  <a:srgbClr val="FF0000"/>
                </a:solidFill>
              </a:rPr>
              <a:t> is important in the design and study of toys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2430" y="5728513"/>
            <a:ext cx="8016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https://</a:t>
            </a:r>
            <a:r>
              <a:rPr lang="en-US" sz="2400" dirty="0" err="1" smtClean="0">
                <a:solidFill>
                  <a:srgbClr val="3366FF"/>
                </a:solidFill>
              </a:rPr>
              <a:t>www.youtube.com</a:t>
            </a:r>
            <a:r>
              <a:rPr lang="en-US" sz="2400" dirty="0" smtClean="0">
                <a:solidFill>
                  <a:srgbClr val="3366FF"/>
                </a:solidFill>
              </a:rPr>
              <a:t>/</a:t>
            </a:r>
            <a:r>
              <a:rPr lang="en-US" sz="2400" dirty="0" err="1" smtClean="0">
                <a:solidFill>
                  <a:srgbClr val="3366FF"/>
                </a:solidFill>
              </a:rPr>
              <a:t>watch?v</a:t>
            </a:r>
            <a:r>
              <a:rPr lang="en-US" sz="2400" dirty="0" smtClean="0">
                <a:solidFill>
                  <a:srgbClr val="3366FF"/>
                </a:solidFill>
              </a:rPr>
              <a:t>=s3YSnNAIHDg</a:t>
            </a:r>
            <a:endParaRPr lang="en-US" sz="2400" dirty="0">
              <a:solidFill>
                <a:srgbClr val="3366FF"/>
              </a:solidFill>
            </a:endParaRPr>
          </a:p>
        </p:txBody>
      </p:sp>
      <p:pic>
        <p:nvPicPr>
          <p:cNvPr id="6" name="Picture 5" descr="woodpeck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57" y="2156457"/>
            <a:ext cx="3351183" cy="2513387"/>
          </a:xfrm>
          <a:prstGeom prst="rect">
            <a:avLst/>
          </a:prstGeom>
        </p:spPr>
      </p:pic>
      <p:pic>
        <p:nvPicPr>
          <p:cNvPr id="7" name="Picture 6" descr="woodpecker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46" y="1524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03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0070" y="1534674"/>
            <a:ext cx="86247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AB1594"/>
                </a:solidFill>
              </a:rPr>
              <a:t>Toy: An object, often a small representation of something familiar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3298" y="489503"/>
            <a:ext cx="7632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5. Toys can be very important in applications of </a:t>
            </a:r>
            <a:r>
              <a:rPr lang="en-US" sz="2400" dirty="0" err="1" smtClean="0">
                <a:solidFill>
                  <a:srgbClr val="3366FF"/>
                </a:solidFill>
              </a:rPr>
              <a:t>maths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726" y="2738570"/>
            <a:ext cx="80295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We use ‘toy models’ to help us to understand much more complex systems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0000FF"/>
                </a:solidFill>
              </a:rPr>
              <a:t>Eg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smtClean="0">
                <a:solidFill>
                  <a:srgbClr val="FF20DE"/>
                </a:solidFill>
              </a:rPr>
              <a:t>Climate models, 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models of the solar system, 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models of human </a:t>
            </a:r>
            <a:r>
              <a:rPr lang="en-US" sz="2400" dirty="0" err="1" smtClean="0">
                <a:solidFill>
                  <a:srgbClr val="0000FF"/>
                </a:solidFill>
              </a:rPr>
              <a:t>behaviour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289" y="3479440"/>
            <a:ext cx="3566991" cy="305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09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2823" y="1600819"/>
            <a:ext cx="735488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Toys in teaching </a:t>
            </a:r>
            <a:r>
              <a:rPr lang="en-US" sz="2400" dirty="0" err="1" smtClean="0">
                <a:solidFill>
                  <a:srgbClr val="0000FF"/>
                </a:solidFill>
              </a:rPr>
              <a:t>maths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Art, </a:t>
            </a:r>
            <a:r>
              <a:rPr lang="en-US" sz="2400" dirty="0" err="1" smtClean="0">
                <a:solidFill>
                  <a:srgbClr val="0000FF"/>
                </a:solidFill>
              </a:rPr>
              <a:t>maths</a:t>
            </a:r>
            <a:r>
              <a:rPr lang="en-US" sz="2400" dirty="0" smtClean="0">
                <a:solidFill>
                  <a:srgbClr val="0000FF"/>
                </a:solidFill>
              </a:rPr>
              <a:t> and toys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Big toys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Chaotic toys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Toy models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FF"/>
              </a:solidFill>
            </a:endParaRPr>
          </a:p>
          <a:p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3136" y="515962"/>
            <a:ext cx="6653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The rest of the talk ….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216" y="5979883"/>
            <a:ext cx="810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20DE"/>
                </a:solidFill>
              </a:rPr>
              <a:t>Show how toys can awaken our mathematical curiosity</a:t>
            </a:r>
            <a:endParaRPr lang="en-US" sz="2800" i="1" dirty="0">
              <a:solidFill>
                <a:srgbClr val="FF20DE"/>
              </a:solidFill>
            </a:endParaRPr>
          </a:p>
        </p:txBody>
      </p:sp>
      <p:pic>
        <p:nvPicPr>
          <p:cNvPr id="7" name="Picture 6" descr="open-uri20150422-20810-m8zzyx_5670999f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349" y="727644"/>
            <a:ext cx="2897759" cy="43466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46857" y="5186084"/>
            <a:ext cx="3677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Made using </a:t>
            </a:r>
            <a:r>
              <a:rPr lang="en-US" sz="2400" dirty="0" err="1" smtClean="0">
                <a:solidFill>
                  <a:srgbClr val="FF0000"/>
                </a:solidFill>
              </a:rPr>
              <a:t>maths</a:t>
            </a:r>
            <a:r>
              <a:rPr lang="en-US" sz="2400" dirty="0" smtClean="0">
                <a:solidFill>
                  <a:srgbClr val="FF0000"/>
                </a:solidFill>
              </a:rPr>
              <a:t>!!!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1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939</Words>
  <Application>Microsoft Macintosh PowerPoint</Application>
  <PresentationFormat>On-screen Show (4:3)</PresentationFormat>
  <Paragraphs>217</Paragraphs>
  <Slides>39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Bath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Prof. Christopher Budd</dc:creator>
  <cp:lastModifiedBy>Prof. Christopher Budd</cp:lastModifiedBy>
  <cp:revision>54</cp:revision>
  <cp:lastPrinted>2017-12-01T13:29:48Z</cp:lastPrinted>
  <dcterms:created xsi:type="dcterms:W3CDTF">2017-11-25T11:56:17Z</dcterms:created>
  <dcterms:modified xsi:type="dcterms:W3CDTF">2017-12-01T13:30:34Z</dcterms:modified>
</cp:coreProperties>
</file>