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mp3" ContentType="audio/unknown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289" r:id="rId20"/>
    <p:sldId id="290" r:id="rId21"/>
    <p:sldId id="291" r:id="rId22"/>
    <p:sldId id="331" r:id="rId23"/>
    <p:sldId id="267" r:id="rId24"/>
    <p:sldId id="304" r:id="rId25"/>
    <p:sldId id="330" r:id="rId26"/>
    <p:sldId id="305" r:id="rId27"/>
    <p:sldId id="303" r:id="rId28"/>
    <p:sldId id="261" r:id="rId29"/>
    <p:sldId id="263" r:id="rId30"/>
    <p:sldId id="308" r:id="rId31"/>
    <p:sldId id="264" r:id="rId32"/>
    <p:sldId id="300" r:id="rId33"/>
    <p:sldId id="273" r:id="rId34"/>
    <p:sldId id="265" r:id="rId35"/>
    <p:sldId id="266" r:id="rId36"/>
    <p:sldId id="334" r:id="rId37"/>
    <p:sldId id="272" r:id="rId38"/>
    <p:sldId id="301" r:id="rId39"/>
    <p:sldId id="336" r:id="rId40"/>
    <p:sldId id="275" r:id="rId41"/>
    <p:sldId id="274" r:id="rId42"/>
    <p:sldId id="278" r:id="rId43"/>
    <p:sldId id="279" r:id="rId44"/>
    <p:sldId id="339" r:id="rId45"/>
    <p:sldId id="280" r:id="rId46"/>
    <p:sldId id="281" r:id="rId47"/>
    <p:sldId id="282" r:id="rId48"/>
    <p:sldId id="332" r:id="rId49"/>
    <p:sldId id="335" r:id="rId50"/>
    <p:sldId id="262" r:id="rId51"/>
    <p:sldId id="309" r:id="rId52"/>
    <p:sldId id="276" r:id="rId53"/>
    <p:sldId id="333" r:id="rId54"/>
    <p:sldId id="338" r:id="rId55"/>
    <p:sldId id="283" r:id="rId56"/>
    <p:sldId id="306" r:id="rId57"/>
    <p:sldId id="299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88B3"/>
    <a:srgbClr val="C03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3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389EC-4429-8043-81BE-BF78FD7722D9}" type="datetimeFigureOut">
              <a:rPr lang="en-US" smtClean="0"/>
              <a:t>05/02/2020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BC676-FECE-B842-83DB-B2F291AC7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7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BC676-FECE-B842-83DB-B2F291AC75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8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9F7B-7392-4D4E-BF62-DC248137BAC5}" type="datetimeFigureOut">
              <a:rPr lang="en-US" smtClean="0"/>
              <a:t>05/02/2020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0B8F-BD07-5644-B225-E1D232192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3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9F7B-7392-4D4E-BF62-DC248137BAC5}" type="datetimeFigureOut">
              <a:rPr lang="en-US" smtClean="0"/>
              <a:t>05/02/2020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0B8F-BD07-5644-B225-E1D232192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6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9F7B-7392-4D4E-BF62-DC248137BAC5}" type="datetimeFigureOut">
              <a:rPr lang="en-US" smtClean="0"/>
              <a:t>05/02/2020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0B8F-BD07-5644-B225-E1D232192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0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9F7B-7392-4D4E-BF62-DC248137BAC5}" type="datetimeFigureOut">
              <a:rPr lang="en-US" smtClean="0"/>
              <a:t>05/02/2020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0B8F-BD07-5644-B225-E1D232192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0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9F7B-7392-4D4E-BF62-DC248137BAC5}" type="datetimeFigureOut">
              <a:rPr lang="en-US" smtClean="0"/>
              <a:t>05/02/2020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0B8F-BD07-5644-B225-E1D232192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9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9F7B-7392-4D4E-BF62-DC248137BAC5}" type="datetimeFigureOut">
              <a:rPr lang="en-US" smtClean="0"/>
              <a:t>05/02/2020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0B8F-BD07-5644-B225-E1D232192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9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9F7B-7392-4D4E-BF62-DC248137BAC5}" type="datetimeFigureOut">
              <a:rPr lang="en-US" smtClean="0"/>
              <a:t>05/02/2020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0B8F-BD07-5644-B225-E1D232192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2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9F7B-7392-4D4E-BF62-DC248137BAC5}" type="datetimeFigureOut">
              <a:rPr lang="en-US" smtClean="0"/>
              <a:t>05/02/2020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0B8F-BD07-5644-B225-E1D232192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7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9F7B-7392-4D4E-BF62-DC248137BAC5}" type="datetimeFigureOut">
              <a:rPr lang="en-US" smtClean="0"/>
              <a:t>05/02/2020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0B8F-BD07-5644-B225-E1D232192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8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9F7B-7392-4D4E-BF62-DC248137BAC5}" type="datetimeFigureOut">
              <a:rPr lang="en-US" smtClean="0"/>
              <a:t>05/02/2020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0B8F-BD07-5644-B225-E1D232192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2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9F7B-7392-4D4E-BF62-DC248137BAC5}" type="datetimeFigureOut">
              <a:rPr lang="en-US" smtClean="0"/>
              <a:t>05/02/2020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0B8F-BD07-5644-B225-E1D232192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2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F9F7B-7392-4D4E-BF62-DC248137BAC5}" type="datetimeFigureOut">
              <a:rPr lang="en-US" smtClean="0"/>
              <a:t>05/02/2020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C0B8F-BD07-5644-B225-E1D232192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8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Relationship Id="rId3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5.jpg"/><Relationship Id="rId6" Type="http://schemas.openxmlformats.org/officeDocument/2006/relationships/image" Target="../media/image43.jpg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https://www.youtube.com/watcj?v=WabT1L-nN-E" TargetMode="External"/><Relationship Id="rId5" Type="http://schemas.openxmlformats.org/officeDocument/2006/relationships/image" Target="../media/image42.jpg"/><Relationship Id="rId6" Type="http://schemas.openxmlformats.org/officeDocument/2006/relationships/image" Target="../media/image47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40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40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Relationship Id="rId3" Type="http://schemas.openxmlformats.org/officeDocument/2006/relationships/image" Target="../media/image6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Relationship Id="rId3" Type="http://schemas.openxmlformats.org/officeDocument/2006/relationships/image" Target="../media/image66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8.jpg"/><Relationship Id="rId5" Type="http://schemas.openxmlformats.org/officeDocument/2006/relationships/image" Target="../media/image43.jpg"/><Relationship Id="rId6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emf"/><Relationship Id="rId3" Type="http://schemas.openxmlformats.org/officeDocument/2006/relationships/image" Target="../media/image71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40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e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lehed-4663096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86"/>
            <a:ext cx="9144000" cy="5190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6891" y="183444"/>
            <a:ext cx="6956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</a:rPr>
              <a:t>Maths</a:t>
            </a:r>
            <a:r>
              <a:rPr lang="en-US" sz="4800" dirty="0" smtClean="0">
                <a:solidFill>
                  <a:srgbClr val="FFFF00"/>
                </a:solidFill>
              </a:rPr>
              <a:t> Saves the Whales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6" name="Picture 5" descr="trig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3702364"/>
            <a:ext cx="2144889" cy="1263333"/>
          </a:xfrm>
          <a:prstGeom prst="rect">
            <a:avLst/>
          </a:prstGeom>
        </p:spPr>
      </p:pic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3619499" y="5427662"/>
            <a:ext cx="5327650" cy="1223962"/>
            <a:chOff x="2714612" y="4857760"/>
            <a:chExt cx="6243651" cy="1357322"/>
          </a:xfrm>
        </p:grpSpPr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2857488" y="4857760"/>
              <a:ext cx="6100775" cy="1320790"/>
              <a:chOff x="2857488" y="4857760"/>
              <a:chExt cx="6100775" cy="1320790"/>
            </a:xfrm>
          </p:grpSpPr>
          <p:pic>
            <p:nvPicPr>
              <p:cNvPr id="10" name="Picture 5" descr="UofBlog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857488" y="4857760"/>
                <a:ext cx="3700463" cy="1301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5" descr="UofBlog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800" y="4876800"/>
                <a:ext cx="3700463" cy="1301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2714612" y="4929939"/>
              <a:ext cx="2498577" cy="12851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26235" y="5676192"/>
            <a:ext cx="29890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Chris Budd OBE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4" name="Picture 13" descr="RI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2" y="5322633"/>
            <a:ext cx="1382889" cy="13951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3176" y="-239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4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80902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12" y="37362"/>
            <a:ext cx="9293412" cy="6820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949" y="866647"/>
            <a:ext cx="8800355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33B6"/>
                </a:solidFill>
              </a:rPr>
              <a:t>  </a:t>
            </a:r>
          </a:p>
          <a:p>
            <a:r>
              <a:rPr lang="en-US" sz="2800" dirty="0" smtClean="0">
                <a:solidFill>
                  <a:srgbClr val="C033B6"/>
                </a:solidFill>
              </a:rPr>
              <a:t>                                              </a:t>
            </a:r>
            <a:r>
              <a:rPr lang="en-US" sz="5400" dirty="0" smtClean="0">
                <a:solidFill>
                  <a:srgbClr val="FF0000"/>
                </a:solidFill>
              </a:rPr>
              <a:t>Mathematical</a:t>
            </a:r>
          </a:p>
          <a:p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                             whale </a:t>
            </a:r>
          </a:p>
          <a:p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                                savers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ythagoras_kna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55" y="0"/>
            <a:ext cx="452735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8782" y="3436440"/>
            <a:ext cx="43798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Pythagoras!</a:t>
            </a:r>
            <a:endParaRPr lang="en-US" sz="4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68782" y="543254"/>
            <a:ext cx="31546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Another whale saver</a:t>
            </a:r>
            <a:endParaRPr lang="en-US" sz="5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9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75897" y="4511171"/>
            <a:ext cx="7576509" cy="2058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rig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1" y="-306587"/>
            <a:ext cx="7562433" cy="4454249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75" y="4919949"/>
            <a:ext cx="5758592" cy="10836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177" y="136763"/>
            <a:ext cx="700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3600" dirty="0" smtClean="0">
                <a:solidFill>
                  <a:srgbClr val="0000FF"/>
                </a:solidFill>
              </a:rPr>
              <a:t>Pythagoras’  Theorem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3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1374588" y="373525"/>
            <a:ext cx="7321177" cy="5483412"/>
          </a:xfrm>
          <a:prstGeom prst="rtTriangle">
            <a:avLst/>
          </a:prstGeom>
          <a:solidFill>
            <a:srgbClr val="C033B6"/>
          </a:solidFill>
          <a:ln>
            <a:solidFill>
              <a:srgbClr val="CD88B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3906" y="538963"/>
            <a:ext cx="907492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00FF"/>
                </a:solidFill>
              </a:rPr>
              <a:t>A  right-angled triangle opined</a:t>
            </a:r>
          </a:p>
          <a:p>
            <a:endParaRPr lang="en-US" sz="4000" i="1" dirty="0" smtClean="0">
              <a:solidFill>
                <a:srgbClr val="0000FF"/>
              </a:solidFill>
            </a:endParaRPr>
          </a:p>
          <a:p>
            <a:r>
              <a:rPr lang="en-US" sz="4000" i="1" dirty="0" smtClean="0">
                <a:solidFill>
                  <a:srgbClr val="0000FF"/>
                </a:solidFill>
              </a:rPr>
              <a:t>My hypotenuse squared is refined</a:t>
            </a:r>
          </a:p>
          <a:p>
            <a:endParaRPr lang="en-US" sz="4000" i="1" dirty="0" smtClean="0">
              <a:solidFill>
                <a:srgbClr val="0000FF"/>
              </a:solidFill>
            </a:endParaRPr>
          </a:p>
          <a:p>
            <a:r>
              <a:rPr lang="en-US" sz="4000" i="1" dirty="0" smtClean="0">
                <a:solidFill>
                  <a:srgbClr val="0000FF"/>
                </a:solidFill>
              </a:rPr>
              <a:t>For if any one cares</a:t>
            </a:r>
          </a:p>
          <a:p>
            <a:endParaRPr lang="en-US" sz="4000" i="1" dirty="0" smtClean="0">
              <a:solidFill>
                <a:srgbClr val="0000FF"/>
              </a:solidFill>
            </a:endParaRPr>
          </a:p>
          <a:p>
            <a:r>
              <a:rPr lang="en-US" sz="4000" i="1" dirty="0" smtClean="0">
                <a:solidFill>
                  <a:srgbClr val="0000FF"/>
                </a:solidFill>
              </a:rPr>
              <a:t>It’s the sum of the squares</a:t>
            </a:r>
          </a:p>
          <a:p>
            <a:endParaRPr lang="en-US" sz="4000" i="1" dirty="0" smtClean="0">
              <a:solidFill>
                <a:srgbClr val="0000FF"/>
              </a:solidFill>
            </a:endParaRPr>
          </a:p>
          <a:p>
            <a:r>
              <a:rPr lang="en-US" sz="4000" i="1" dirty="0" smtClean="0">
                <a:solidFill>
                  <a:srgbClr val="0000FF"/>
                </a:solidFill>
              </a:rPr>
              <a:t>Of my other two sides when combined!</a:t>
            </a:r>
          </a:p>
          <a:p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9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byl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40" y="0"/>
            <a:ext cx="9356975" cy="7111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827" y="104592"/>
            <a:ext cx="8083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I</a:t>
            </a:r>
            <a:r>
              <a:rPr lang="en-US" sz="3600" dirty="0" smtClean="0">
                <a:solidFill>
                  <a:srgbClr val="0000FF"/>
                </a:solidFill>
              </a:rPr>
              <a:t>t was known to the Babylonians and Chinese many years before Pythagoras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823" y="179306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 It is a </a:t>
            </a:r>
            <a:r>
              <a:rPr lang="en-US" sz="4000" b="1" dirty="0" smtClean="0">
                <a:solidFill>
                  <a:srgbClr val="30CAFF"/>
                </a:solidFill>
              </a:rPr>
              <a:t>theorem</a:t>
            </a:r>
            <a:r>
              <a:rPr lang="en-US" sz="4000" dirty="0" smtClean="0">
                <a:solidFill>
                  <a:srgbClr val="FF0000"/>
                </a:solidFill>
              </a:rPr>
              <a:t> so it is </a:t>
            </a:r>
            <a:r>
              <a:rPr lang="en-US" sz="4800" dirty="0" smtClean="0">
                <a:solidFill>
                  <a:srgbClr val="0000FF"/>
                </a:solidFill>
              </a:rPr>
              <a:t>always true</a:t>
            </a:r>
          </a:p>
          <a:p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 smtClean="0">
              <a:solidFill>
                <a:srgbClr val="FF0000"/>
              </a:solidFill>
            </a:endParaRPr>
          </a:p>
          <a:p>
            <a:endParaRPr lang="en-US" sz="4000" dirty="0" smtClean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 smtClean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 smtClean="0">
              <a:solidFill>
                <a:srgbClr val="FF0000"/>
              </a:solidFill>
            </a:endParaRPr>
          </a:p>
          <a:p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</a:rPr>
              <a:t>      For every right  angled triangle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4" descr="260px-Pythagorea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15" y="836712"/>
            <a:ext cx="6160040" cy="497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2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k1pr4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0" y="0"/>
            <a:ext cx="48985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0353" y="1225172"/>
            <a:ext cx="30031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Euclid’s original proof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2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660392739_eab6ed01c5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02" y="0"/>
            <a:ext cx="9144000" cy="6081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6476" y="6033593"/>
            <a:ext cx="92154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   </a:t>
            </a:r>
            <a:r>
              <a:rPr lang="en-US" sz="4400" dirty="0" smtClean="0">
                <a:solidFill>
                  <a:srgbClr val="0000FF"/>
                </a:solidFill>
              </a:rPr>
              <a:t>      Baked by Emiko </a:t>
            </a:r>
            <a:r>
              <a:rPr lang="en-US" sz="4400" dirty="0" err="1" smtClean="0">
                <a:solidFill>
                  <a:srgbClr val="0000FF"/>
                </a:solidFill>
              </a:rPr>
              <a:t>Dupont</a:t>
            </a:r>
            <a:endParaRPr lang="en-US" sz="4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475" y="44825"/>
            <a:ext cx="8815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Proof of Pythagoras’ Theorem by Cake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1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0" y="839740"/>
            <a:ext cx="6394824" cy="5573059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1792941" y="2689412"/>
            <a:ext cx="2017059" cy="3705412"/>
          </a:xfrm>
          <a:prstGeom prst="rt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 flipV="1">
            <a:off x="1792941" y="821790"/>
            <a:ext cx="4108824" cy="1822798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H="1" flipV="1">
            <a:off x="5916705" y="806814"/>
            <a:ext cx="2271060" cy="3795069"/>
          </a:xfrm>
          <a:prstGeom prst="rt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flipH="1">
            <a:off x="3899647" y="4601883"/>
            <a:ext cx="4258236" cy="1778000"/>
          </a:xfrm>
          <a:prstGeom prst="rt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flipH="1" flipV="1">
            <a:off x="1807883" y="2704353"/>
            <a:ext cx="2017058" cy="3690461"/>
          </a:xfrm>
          <a:prstGeom prst="rt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flipH="1">
            <a:off x="3813041" y="839740"/>
            <a:ext cx="4362773" cy="1849671"/>
          </a:xfrm>
          <a:prstGeom prst="rt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flipV="1">
            <a:off x="3839882" y="821754"/>
            <a:ext cx="4362823" cy="1855705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16" y="2885310"/>
            <a:ext cx="634626" cy="775654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32" y="1478802"/>
            <a:ext cx="702134" cy="747433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38" y="4048681"/>
            <a:ext cx="604744" cy="7391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05529" y="6260357"/>
            <a:ext cx="32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317826" y="4022197"/>
            <a:ext cx="32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2445" y="4509805"/>
            <a:ext cx="391086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6116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692588" y="4736355"/>
            <a:ext cx="2794000" cy="91169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15871" y="2136588"/>
            <a:ext cx="5647764" cy="9263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9059" y="403414"/>
            <a:ext cx="776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Proof of Pythagoras’ Theorem by Algebra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0941" y="1299882"/>
            <a:ext cx="68131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 the following results to start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1.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2.     </a:t>
            </a:r>
            <a:r>
              <a:rPr lang="en-US" sz="2400" dirty="0" smtClean="0">
                <a:solidFill>
                  <a:srgbClr val="0000FF"/>
                </a:solidFill>
              </a:rPr>
              <a:t>Area of a right angled triangle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439" y="2339419"/>
            <a:ext cx="4699000" cy="520700"/>
          </a:xfrm>
          <a:prstGeom prst="rect">
            <a:avLst/>
          </a:prstGeom>
        </p:spPr>
      </p:pic>
      <p:sp>
        <p:nvSpPr>
          <p:cNvPr id="9" name="Right Triangle 8"/>
          <p:cNvSpPr/>
          <p:nvPr/>
        </p:nvSpPr>
        <p:spPr>
          <a:xfrm>
            <a:off x="2256115" y="4721410"/>
            <a:ext cx="3705411" cy="1509057"/>
          </a:xfrm>
          <a:prstGeom prst="rtTriangl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91645" y="6200593"/>
            <a:ext cx="71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479177" y="5124825"/>
            <a:ext cx="747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b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630707" y="4736355"/>
            <a:ext cx="38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06344" y="4885765"/>
            <a:ext cx="35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33B6"/>
                </a:solidFill>
              </a:rPr>
              <a:t>Area =   </a:t>
            </a:r>
            <a:r>
              <a:rPr lang="en-US" sz="2800" dirty="0" err="1" smtClean="0">
                <a:solidFill>
                  <a:srgbClr val="C033B6"/>
                </a:solidFill>
              </a:rPr>
              <a:t>ab</a:t>
            </a:r>
            <a:r>
              <a:rPr lang="en-US" sz="2800" dirty="0" smtClean="0">
                <a:solidFill>
                  <a:srgbClr val="C033B6"/>
                </a:solidFill>
              </a:rPr>
              <a:t>/2</a:t>
            </a:r>
            <a:endParaRPr lang="en-US" sz="2800" dirty="0">
              <a:solidFill>
                <a:srgbClr val="C033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ree-belugas-sing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5" y="0"/>
            <a:ext cx="9448805" cy="6917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121634" y="4855831"/>
            <a:ext cx="120276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                         </a:t>
            </a:r>
            <a:r>
              <a:rPr lang="en-US" sz="8800" dirty="0" smtClean="0">
                <a:solidFill>
                  <a:srgbClr val="0000FF"/>
                </a:solidFill>
              </a:rPr>
              <a:t>  </a:t>
            </a:r>
            <a:r>
              <a:rPr lang="en-US" sz="6000" dirty="0" smtClean="0">
                <a:solidFill>
                  <a:srgbClr val="FFFF00"/>
                </a:solidFill>
              </a:rPr>
              <a:t>Who likes whales?</a:t>
            </a:r>
          </a:p>
        </p:txBody>
      </p:sp>
    </p:spTree>
    <p:extLst>
      <p:ext uri="{BB962C8B-B14F-4D97-AF65-F5344CB8AC3E}">
        <p14:creationId xmlns:p14="http://schemas.microsoft.com/office/powerpoint/2010/main" val="74115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4588" y="597654"/>
            <a:ext cx="4303059" cy="37651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644588" y="1882591"/>
            <a:ext cx="1284941" cy="2480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929529" y="3182473"/>
            <a:ext cx="3018118" cy="11803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644588" y="597654"/>
            <a:ext cx="3092824" cy="1284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37412" y="597654"/>
            <a:ext cx="1210235" cy="25848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19030" y="4288125"/>
            <a:ext cx="62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44174" y="2976307"/>
            <a:ext cx="62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801028" y="50861"/>
            <a:ext cx="62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061156" y="1398541"/>
            <a:ext cx="62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13" y="941289"/>
            <a:ext cx="88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125699" y="4291063"/>
            <a:ext cx="88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983467" y="3517121"/>
            <a:ext cx="88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284230" y="98622"/>
            <a:ext cx="88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123762" y="1105656"/>
            <a:ext cx="4332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334879" y="2737215"/>
            <a:ext cx="4332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5892780" y="1544925"/>
            <a:ext cx="4332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5133779" y="3206366"/>
            <a:ext cx="4332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313765" y="5109887"/>
            <a:ext cx="676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Area of big square </a:t>
            </a:r>
            <a:r>
              <a:rPr lang="en-US" sz="2800" dirty="0" smtClean="0"/>
              <a:t>= </a:t>
            </a:r>
            <a:endParaRPr lang="en-US" sz="2800" dirty="0"/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95" y="5133418"/>
            <a:ext cx="4699000" cy="5207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1696" y="5904750"/>
            <a:ext cx="676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Area of big square </a:t>
            </a:r>
            <a:r>
              <a:rPr lang="en-US" sz="2800" dirty="0" smtClean="0"/>
              <a:t>= </a:t>
            </a:r>
            <a:endParaRPr lang="en-US" sz="2800" dirty="0"/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87" y="5910354"/>
            <a:ext cx="50800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17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05647" y="4168588"/>
            <a:ext cx="7380941" cy="2226236"/>
          </a:xfrm>
          <a:prstGeom prst="roundRect">
            <a:avLst/>
          </a:prstGeom>
          <a:solidFill>
            <a:srgbClr val="CD88B3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30" y="1690221"/>
            <a:ext cx="4838700" cy="44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5647" y="627529"/>
            <a:ext cx="3824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Hence: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98" y="4601871"/>
            <a:ext cx="6024604" cy="1133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5647" y="3018118"/>
            <a:ext cx="4362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 Therefore: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7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72308243_150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" y="1509059"/>
            <a:ext cx="9107002" cy="38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3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ythagtheore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83" y="350382"/>
            <a:ext cx="5646941" cy="6201421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70" y="1216631"/>
            <a:ext cx="2413000" cy="444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7863" y="350382"/>
            <a:ext cx="655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              Pythagorean Triple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880" y="4761655"/>
            <a:ext cx="3994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(5,12,13)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(7,24,25),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……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5294" y="493059"/>
            <a:ext cx="522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 Building Pyramids</a:t>
            </a:r>
            <a:endParaRPr lang="en-US" sz="2800" dirty="0">
              <a:solidFill>
                <a:srgbClr val="3366FF"/>
              </a:solidFill>
            </a:endParaRPr>
          </a:p>
        </p:txBody>
      </p:sp>
      <p:pic>
        <p:nvPicPr>
          <p:cNvPr id="5" name="Picture 4" descr="final-feature-with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13" y="3392845"/>
            <a:ext cx="7395882" cy="3870512"/>
          </a:xfrm>
          <a:prstGeom prst="rect">
            <a:avLst/>
          </a:prstGeom>
        </p:spPr>
      </p:pic>
      <p:pic>
        <p:nvPicPr>
          <p:cNvPr id="6" name="Picture 5" descr="egy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06" y="948768"/>
            <a:ext cx="4347882" cy="239133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82706" y="6529294"/>
            <a:ext cx="8725647" cy="493059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1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0" y="1778002"/>
            <a:ext cx="1553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165</a:t>
            </a:r>
            <a:endParaRPr lang="en-US" sz="2800" dirty="0"/>
          </a:p>
        </p:txBody>
      </p:sp>
      <p:pic>
        <p:nvPicPr>
          <p:cNvPr id="2" name="Picture 1" descr="dogleg_left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09" y="1240186"/>
            <a:ext cx="4135924" cy="5767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31" y="194235"/>
            <a:ext cx="9442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Pythagoras’ Theorem saves the whales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3999" y="1778836"/>
            <a:ext cx="821765" cy="49222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529" y="3974353"/>
            <a:ext cx="41387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By finding distances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6" y="3556010"/>
            <a:ext cx="147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275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748119"/>
            <a:ext cx="82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165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2589" y="3212353"/>
            <a:ext cx="552823" cy="762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28151" y="3316943"/>
            <a:ext cx="177799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220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26353" y="1449294"/>
            <a:ext cx="7126941" cy="2017059"/>
          </a:xfrm>
          <a:prstGeom prst="roundRect">
            <a:avLst/>
          </a:prstGeom>
          <a:solidFill>
            <a:srgbClr val="CD88B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98701" y="1837752"/>
            <a:ext cx="6663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Go hear </a:t>
            </a:r>
            <a:r>
              <a:rPr lang="en-US" sz="4800" dirty="0" err="1" smtClean="0">
                <a:solidFill>
                  <a:srgbClr val="FF0000"/>
                </a:solidFill>
              </a:rPr>
              <a:t>maths</a:t>
            </a:r>
            <a:r>
              <a:rPr lang="en-US" sz="4800" dirty="0" smtClean="0">
                <a:solidFill>
                  <a:srgbClr val="FF0000"/>
                </a:solidFill>
              </a:rPr>
              <a:t> poetry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7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8235" y="358588"/>
            <a:ext cx="5812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99" y="608193"/>
            <a:ext cx="4990353" cy="562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7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8667" y="381001"/>
            <a:ext cx="584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                </a:t>
            </a:r>
            <a:r>
              <a:rPr lang="en-US" sz="3200" b="1" dirty="0" smtClean="0">
                <a:solidFill>
                  <a:srgbClr val="FF0000"/>
                </a:solidFill>
              </a:rPr>
              <a:t>Saving the Whales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889" y="1128892"/>
            <a:ext cx="690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    </a:t>
            </a:r>
            <a:r>
              <a:rPr lang="en-US" sz="2400" dirty="0" smtClean="0">
                <a:solidFill>
                  <a:srgbClr val="0000FF"/>
                </a:solidFill>
              </a:rPr>
              <a:t>Whales can come close to ships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" name="Picture 5" descr="moby_dick_p510_illust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39" y="1967078"/>
            <a:ext cx="5348106" cy="45303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50667" y="2483556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33B6"/>
                </a:solidFill>
              </a:rPr>
              <a:t>Moby Dick</a:t>
            </a:r>
            <a:endParaRPr lang="en-US" sz="3200" dirty="0">
              <a:solidFill>
                <a:srgbClr val="C033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3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t_whales_f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" y="0"/>
            <a:ext cx="9141236" cy="5292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565" y="5854301"/>
            <a:ext cx="8116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Modern day encounters with ships are best avoided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0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709852-3x2-940x6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8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05529" y="1210236"/>
            <a:ext cx="4766223" cy="46915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ntainer_ship_Reecon_Whale_on_Black_Sea_near_Constanța_Roman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77" y="3137647"/>
            <a:ext cx="1558662" cy="800113"/>
          </a:xfrm>
          <a:prstGeom prst="rect">
            <a:avLst/>
          </a:prstGeom>
        </p:spPr>
      </p:pic>
      <p:pic>
        <p:nvPicPr>
          <p:cNvPr id="6" name="Picture 5" descr="Whale-breaching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3" y="1658472"/>
            <a:ext cx="2024418" cy="1329763"/>
          </a:xfrm>
          <a:prstGeom prst="rect">
            <a:avLst/>
          </a:prstGeom>
        </p:spPr>
      </p:pic>
      <p:pic>
        <p:nvPicPr>
          <p:cNvPr id="7" name="Picture 6" descr="_100687371_f71541f5-94a0-4268-8a7c-aa6a38b3bc3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10" y="693187"/>
            <a:ext cx="1892195" cy="965285"/>
          </a:xfrm>
          <a:prstGeom prst="rect">
            <a:avLst/>
          </a:prstGeom>
        </p:spPr>
      </p:pic>
      <p:pic>
        <p:nvPicPr>
          <p:cNvPr id="8" name="Picture 7" descr="three-belugas-sing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761" y="5707529"/>
            <a:ext cx="1492049" cy="881532"/>
          </a:xfrm>
          <a:prstGeom prst="rect">
            <a:avLst/>
          </a:prstGeom>
        </p:spPr>
      </p:pic>
      <p:pic>
        <p:nvPicPr>
          <p:cNvPr id="9" name="Picture 8" descr="1315716-72926384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04" y="4362822"/>
            <a:ext cx="1685304" cy="9457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5295" y="2121643"/>
            <a:ext cx="27043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Danger Zone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0434" y="194239"/>
            <a:ext cx="24204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Safe Zone</a:t>
            </a:r>
            <a:endParaRPr lang="en-US" sz="3200" b="1" dirty="0">
              <a:solidFill>
                <a:srgbClr val="008000"/>
              </a:solidFill>
            </a:endParaRPr>
          </a:p>
        </p:txBody>
      </p:sp>
      <p:pic>
        <p:nvPicPr>
          <p:cNvPr id="12" name="Picture 11" descr="whalehed-46630963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7" y="5265721"/>
            <a:ext cx="2241176" cy="12720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6876" y="3842833"/>
            <a:ext cx="24204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Safe Zone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79264" y="3603777"/>
            <a:ext cx="24204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Safe Zone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2244" y="6083983"/>
            <a:ext cx="24204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Safe Zone</a:t>
            </a:r>
            <a:endParaRPr lang="en-US" sz="3200" b="1" dirty="0">
              <a:solidFill>
                <a:srgbClr val="008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885765" y="2706419"/>
            <a:ext cx="2136588" cy="774875"/>
          </a:xfrm>
          <a:prstGeom prst="straightConnector1">
            <a:avLst/>
          </a:prstGeom>
          <a:ln w="76200" cmpd="sng">
            <a:solidFill>
              <a:srgbClr val="C033B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14913" y="2286002"/>
            <a:ext cx="1407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33B6"/>
                </a:solidFill>
              </a:rPr>
              <a:t>400m</a:t>
            </a:r>
            <a:endParaRPr lang="en-US" sz="3600" dirty="0">
              <a:solidFill>
                <a:srgbClr val="C033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2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6034" y="598569"/>
            <a:ext cx="649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          </a:t>
            </a:r>
            <a:r>
              <a:rPr lang="en-US" sz="2800" dirty="0" smtClean="0">
                <a:solidFill>
                  <a:srgbClr val="FF0000"/>
                </a:solidFill>
              </a:rPr>
              <a:t>Want to detect the whales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3264" y="1620517"/>
            <a:ext cx="8321022" cy="627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33B6"/>
                </a:solidFill>
              </a:rPr>
              <a:t>Methods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Radar .. Doesn’t work underwater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Person with binoculars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Bumping into them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GPS for tagged whales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Satellites for whales on</a:t>
            </a:r>
          </a:p>
          <a:p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  the surface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News_recruitment_officer-750x4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377" y="3436470"/>
            <a:ext cx="3929164" cy="260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8" y="1583769"/>
            <a:ext cx="8333467" cy="490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7440" y="523523"/>
            <a:ext cx="8925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Active sonar.   Good for finding fish and boats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sz="2800" dirty="0" smtClean="0">
              <a:solidFill>
                <a:srgbClr val="C033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7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575" y="346927"/>
            <a:ext cx="842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                     But not so good for whales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 descr="3909-3-28-nw0313-whales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3765"/>
            <a:ext cx="9144000" cy="528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7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9914" y="1026279"/>
            <a:ext cx="7605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hlinkClick r:id="rId4"/>
              </a:rPr>
              <a:t>https://</a:t>
            </a:r>
            <a:r>
              <a:rPr lang="en-US" sz="2400" dirty="0" err="1" smtClean="0">
                <a:solidFill>
                  <a:srgbClr val="0000FF"/>
                </a:solidFill>
                <a:hlinkClick r:id="rId4"/>
              </a:rPr>
              <a:t>www.youtube.com</a:t>
            </a:r>
            <a:r>
              <a:rPr lang="en-US" sz="2400" dirty="0" smtClean="0">
                <a:solidFill>
                  <a:srgbClr val="0000FF"/>
                </a:solidFill>
                <a:hlinkClick r:id="rId4"/>
              </a:rPr>
              <a:t>/</a:t>
            </a:r>
            <a:r>
              <a:rPr lang="en-US" sz="2400" dirty="0" err="1" smtClean="0">
                <a:solidFill>
                  <a:srgbClr val="0000FF"/>
                </a:solidFill>
                <a:hlinkClick r:id="rId4"/>
              </a:rPr>
              <a:t>watch?v</a:t>
            </a:r>
            <a:r>
              <a:rPr lang="en-US" sz="2400" dirty="0" smtClean="0">
                <a:solidFill>
                  <a:srgbClr val="0000FF"/>
                </a:solidFill>
                <a:hlinkClick r:id="rId4"/>
              </a:rPr>
              <a:t>=WabT1L-nN-E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" name="Picture 5" descr="_100687371_f71541f5-94a0-4268-8a7c-aa6a38b3bc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8588" cy="686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413" y="379581"/>
            <a:ext cx="812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        </a:t>
            </a:r>
            <a:r>
              <a:rPr lang="en-US" sz="3600" dirty="0" smtClean="0">
                <a:solidFill>
                  <a:srgbClr val="FFFF00"/>
                </a:solidFill>
              </a:rPr>
              <a:t>Answer: Listen to the whales singing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7" name="Orca-SoundBible.com-8414919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6913" y="49649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2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735" y="321191"/>
            <a:ext cx="68173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                   Can hear a whale but where is it?</a:t>
            </a:r>
          </a:p>
          <a:p>
            <a:endParaRPr lang="en-US" dirty="0"/>
          </a:p>
        </p:txBody>
      </p:sp>
      <p:pic>
        <p:nvPicPr>
          <p:cNvPr id="5" name="Picture 4" descr="1957ab0b709787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6" y="1402894"/>
            <a:ext cx="9151175" cy="54849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41196" y="3615767"/>
            <a:ext cx="1897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?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8610" y="5023211"/>
            <a:ext cx="1897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?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3031" y="4025154"/>
            <a:ext cx="1897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?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9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45326"/>
            <a:ext cx="9144000" cy="3600505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45831"/>
            <a:ext cx="9144000" cy="181216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Orca-Whale-Mother-Baby.jpg.638x0_q80_crop-sm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69" y="1484274"/>
            <a:ext cx="2038216" cy="1354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56170" y="5734623"/>
            <a:ext cx="4116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      Sea Bed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504854" y="2649511"/>
            <a:ext cx="1754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Sea </a:t>
            </a:r>
            <a:endParaRPr lang="en-US" sz="4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051074" y="2031348"/>
            <a:ext cx="6069995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79477" y="1941707"/>
            <a:ext cx="948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L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468" y="3490889"/>
            <a:ext cx="1017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Sounds from the whale travel a distance  </a:t>
            </a:r>
            <a:r>
              <a:rPr lang="en-US" sz="3600" dirty="0" smtClean="0">
                <a:solidFill>
                  <a:srgbClr val="FF0000"/>
                </a:solidFill>
              </a:rPr>
              <a:t>L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445326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ontainer_ship_Reecon_Whale_on_Black_Sea_near_Constanța_Roman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3" y="425639"/>
            <a:ext cx="2679615" cy="137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107760" y="1751911"/>
            <a:ext cx="2872876" cy="12662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26243" y="598569"/>
            <a:ext cx="79706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long does the sound take to arrive?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316" y="3679012"/>
            <a:ext cx="633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                      C = Speed of sound in salt water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9606" y="4598765"/>
            <a:ext cx="582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FF0000"/>
                </a:solidFill>
              </a:rPr>
              <a:t>C = 1500 </a:t>
            </a:r>
            <a:r>
              <a:rPr lang="en-US" sz="2800" dirty="0" err="1" smtClean="0">
                <a:solidFill>
                  <a:srgbClr val="FF0000"/>
                </a:solidFill>
              </a:rPr>
              <a:t>metres</a:t>
            </a:r>
            <a:r>
              <a:rPr lang="en-US" sz="2800" dirty="0" smtClean="0">
                <a:solidFill>
                  <a:srgbClr val="FF0000"/>
                </a:solidFill>
              </a:rPr>
              <a:t> per second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0" y="5722906"/>
            <a:ext cx="101312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33B6"/>
                </a:solidFill>
              </a:rPr>
              <a:t>Problem!      When did the whale make the sounds?</a:t>
            </a:r>
            <a:endParaRPr lang="en-US" sz="3200" dirty="0">
              <a:solidFill>
                <a:srgbClr val="C033B6"/>
              </a:solidFill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29" y="1884457"/>
            <a:ext cx="1333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6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p_R800m(zoom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25294" cy="98462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28118" y="2330824"/>
            <a:ext cx="274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Multiple echoes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1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8424862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52706" y="552824"/>
            <a:ext cx="5632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B3BB0"/>
                </a:solidFill>
              </a:rPr>
              <a:t>What we hear .. simplified</a:t>
            </a:r>
            <a:endParaRPr lang="en-US" sz="2800" dirty="0">
              <a:solidFill>
                <a:srgbClr val="CB3BB0"/>
              </a:solidFill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65" y="1598701"/>
            <a:ext cx="1085102" cy="77507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53" y="2624791"/>
            <a:ext cx="330200" cy="3683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47" y="2699497"/>
            <a:ext cx="3302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27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617a6_ccdb788cc67a4ff0a1e41cc7a10230c4~m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1994" y="-194235"/>
            <a:ext cx="14044707" cy="70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4824" y="448235"/>
            <a:ext cx="7156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33B6"/>
                </a:solidFill>
              </a:rPr>
              <a:t>                        We hear an echo at a time t_2</a:t>
            </a:r>
            <a:endParaRPr lang="en-US" sz="2800" dirty="0">
              <a:solidFill>
                <a:srgbClr val="C033B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40739"/>
            <a:ext cx="9144000" cy="2627903"/>
          </a:xfrm>
          <a:prstGeom prst="rect">
            <a:avLst/>
          </a:prstGeom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968642"/>
            <a:ext cx="9144000" cy="972602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Orca-Whale-Mother-Baby.jpg.638x0_q80_crop-sm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869" y="1409569"/>
            <a:ext cx="1528533" cy="1015827"/>
          </a:xfrm>
          <a:prstGeom prst="rect">
            <a:avLst/>
          </a:prstGeom>
        </p:spPr>
      </p:pic>
      <p:pic>
        <p:nvPicPr>
          <p:cNvPr id="8" name="Picture 7" descr="Container_ship_Reecon_Whale_on_Black_Sea_near_Constanța_Roman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3" y="744872"/>
            <a:ext cx="1388297" cy="712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56170" y="4300287"/>
            <a:ext cx="411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Sea Bed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025695" y="3023036"/>
            <a:ext cx="978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Sea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051074" y="1837114"/>
            <a:ext cx="6510836" cy="1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79477" y="1837120"/>
            <a:ext cx="9488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endCxn id="6" idx="0"/>
          </p:cNvCxnSpPr>
          <p:nvPr/>
        </p:nvCxnSpPr>
        <p:spPr>
          <a:xfrm flipH="1">
            <a:off x="4572000" y="1837120"/>
            <a:ext cx="2989910" cy="2131522"/>
          </a:xfrm>
          <a:prstGeom prst="straightConnector1">
            <a:avLst/>
          </a:prstGeom>
          <a:ln w="57150" cmpd="sng">
            <a:solidFill>
              <a:srgbClr val="C033B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0"/>
          </p:cNvCxnSpPr>
          <p:nvPr/>
        </p:nvCxnSpPr>
        <p:spPr>
          <a:xfrm flipH="1" flipV="1">
            <a:off x="1210236" y="1837120"/>
            <a:ext cx="3361764" cy="2131522"/>
          </a:xfrm>
          <a:prstGeom prst="straightConnector1">
            <a:avLst/>
          </a:prstGeom>
          <a:ln w="57150" cmpd="sng">
            <a:solidFill>
              <a:srgbClr val="C033B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3879" y="5677655"/>
            <a:ext cx="8925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33B6"/>
                </a:solidFill>
              </a:rPr>
              <a:t>We can measure the time difference between the first sound and the echo</a:t>
            </a:r>
            <a:endParaRPr lang="en-US" sz="2800" dirty="0">
              <a:solidFill>
                <a:srgbClr val="C033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0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4120" y="388471"/>
            <a:ext cx="675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33B6"/>
                </a:solidFill>
              </a:rPr>
              <a:t>                     Back to Pythagoras!</a:t>
            </a:r>
            <a:endParaRPr lang="en-US" sz="2800" dirty="0">
              <a:solidFill>
                <a:srgbClr val="C033B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824" y="1090712"/>
            <a:ext cx="7859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use Pythagoras’ theorem to work out when the echo will arrive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94120" y="3197411"/>
            <a:ext cx="62752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69999" y="6260353"/>
            <a:ext cx="6559177" cy="0"/>
          </a:xfrm>
          <a:prstGeom prst="line">
            <a:avLst/>
          </a:prstGeom>
          <a:ln w="7620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512235" y="3197411"/>
            <a:ext cx="3257177" cy="306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389529" y="3197411"/>
            <a:ext cx="3242236" cy="306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572001" y="3197411"/>
            <a:ext cx="0" cy="30629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68469" y="2698641"/>
            <a:ext cx="1120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L/2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9518" y="2694448"/>
            <a:ext cx="1807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L/2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4588" y="4108824"/>
            <a:ext cx="657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589057" y="4570489"/>
            <a:ext cx="62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4" name="Picture 13" descr="Orca-Whale-Mother-Baby.jpg.638x0_q80_crop-sm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869" y="2081914"/>
            <a:ext cx="1528533" cy="1015827"/>
          </a:xfrm>
          <a:prstGeom prst="rect">
            <a:avLst/>
          </a:prstGeom>
        </p:spPr>
      </p:pic>
      <p:pic>
        <p:nvPicPr>
          <p:cNvPr id="16" name="Picture 15" descr="Container_ship_Reecon_Whale_on_Black_Sea_near_Constanța_Roman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4" y="2279381"/>
            <a:ext cx="1388297" cy="71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5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24002" y="597677"/>
            <a:ext cx="62752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99881" y="3660619"/>
            <a:ext cx="6559177" cy="0"/>
          </a:xfrm>
          <a:prstGeom prst="line">
            <a:avLst/>
          </a:prstGeom>
          <a:ln w="7620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542117" y="597677"/>
            <a:ext cx="3257177" cy="306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419411" y="597677"/>
            <a:ext cx="3242236" cy="306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601883" y="597677"/>
            <a:ext cx="0" cy="30629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98351" y="98907"/>
            <a:ext cx="1120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L/2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9400" y="94714"/>
            <a:ext cx="1807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L/2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4470" y="1509090"/>
            <a:ext cx="657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618939" y="1970755"/>
            <a:ext cx="62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956" y="4100231"/>
            <a:ext cx="2857500" cy="10033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96" y="5438962"/>
            <a:ext cx="31623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6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58" y="4783402"/>
            <a:ext cx="4102100" cy="10414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18815" y="4497286"/>
            <a:ext cx="5611532" cy="18228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98706" y="522941"/>
            <a:ext cx="5543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Total distance is   </a:t>
            </a:r>
            <a:r>
              <a:rPr lang="en-US" sz="2800" dirty="0" smtClean="0">
                <a:solidFill>
                  <a:srgbClr val="0000FF"/>
                </a:solidFill>
              </a:rPr>
              <a:t>2 S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97" y="1838138"/>
            <a:ext cx="6591300" cy="1104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2709" y="3481292"/>
            <a:ext cx="8875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arrival time for the echo is then given by the formula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599" y="4783402"/>
            <a:ext cx="4058966" cy="126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5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8424862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22" y="1451540"/>
            <a:ext cx="3340100" cy="10414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31" y="689169"/>
            <a:ext cx="1384300" cy="9525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609" y="2727138"/>
            <a:ext cx="342900" cy="3429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943412" y="3287059"/>
            <a:ext cx="1718235" cy="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34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83765" y="1822822"/>
            <a:ext cx="5617882" cy="2136589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2941" y="552824"/>
            <a:ext cx="8875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Time difference between the </a:t>
            </a:r>
            <a:r>
              <a:rPr lang="en-US" sz="2800" dirty="0" smtClean="0">
                <a:solidFill>
                  <a:srgbClr val="3366FF"/>
                </a:solidFill>
              </a:rPr>
              <a:t>first pulse at t_1</a:t>
            </a:r>
          </a:p>
          <a:p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/>
              <a:t>and the </a:t>
            </a:r>
            <a:r>
              <a:rPr lang="en-US" sz="2800" dirty="0" smtClean="0">
                <a:solidFill>
                  <a:srgbClr val="FF0000"/>
                </a:solidFill>
              </a:rPr>
              <a:t>echo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at t_2 </a:t>
            </a:r>
            <a:r>
              <a:rPr lang="en-US" sz="2800" dirty="0" smtClean="0"/>
              <a:t>is given by </a:t>
            </a:r>
            <a:endParaRPr lang="en-US" sz="28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32" y="2422705"/>
            <a:ext cx="4356100" cy="104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941" y="4512235"/>
            <a:ext cx="8232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Challenge:</a:t>
            </a:r>
          </a:p>
          <a:p>
            <a:endParaRPr lang="en-US" sz="2800" dirty="0"/>
          </a:p>
          <a:p>
            <a:r>
              <a:rPr lang="en-US" sz="2800" dirty="0" smtClean="0"/>
              <a:t>If we measure               and we know H can we </a:t>
            </a:r>
            <a:r>
              <a:rPr lang="en-US" sz="2800" dirty="0" smtClean="0">
                <a:solidFill>
                  <a:srgbClr val="FF0000"/>
                </a:solidFill>
              </a:rPr>
              <a:t>find L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21" y="5446432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02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24" y="644726"/>
            <a:ext cx="4356100" cy="1041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58" y="2273304"/>
            <a:ext cx="4356100" cy="104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62914" y="3944466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Square both sides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82" y="4834591"/>
            <a:ext cx="61722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6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42349" y="2644596"/>
            <a:ext cx="5348941" cy="2017059"/>
          </a:xfrm>
          <a:prstGeom prst="roundRect">
            <a:avLst/>
          </a:prstGeom>
          <a:solidFill>
            <a:srgbClr val="CD88B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862" y="666007"/>
            <a:ext cx="3721100" cy="10287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58" y="2973299"/>
            <a:ext cx="3753283" cy="1201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056" y="5543175"/>
            <a:ext cx="86658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Knowing L we know how far away the whale is!!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4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72308243_150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" y="1509059"/>
            <a:ext cx="9107002" cy="38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3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pl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87"/>
            <a:ext cx="9144000" cy="696258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96235" y="791882"/>
            <a:ext cx="4586941" cy="1792942"/>
          </a:xfrm>
          <a:prstGeom prst="roundRect">
            <a:avLst/>
          </a:prstGeom>
          <a:solidFill>
            <a:srgbClr val="CD88B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180353" y="4482353"/>
            <a:ext cx="7082118" cy="14941"/>
          </a:xfrm>
          <a:prstGeom prst="line">
            <a:avLst/>
          </a:prstGeom>
          <a:ln>
            <a:solidFill>
              <a:srgbClr val="C033B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88383" y="1598731"/>
            <a:ext cx="1329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Safety zone </a:t>
            </a:r>
            <a:endParaRPr lang="en-US" sz="3200" dirty="0">
              <a:solidFill>
                <a:srgbClr val="008000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4" y="1126969"/>
            <a:ext cx="3756108" cy="11399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471" y="1270000"/>
            <a:ext cx="642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L</a:t>
            </a:r>
          </a:p>
        </p:txBody>
      </p:sp>
      <p:pic>
        <p:nvPicPr>
          <p:cNvPr id="11" name="Picture 10" descr="Orca-Whale-Mother-Baby.jpg.638x0_q80_crop-smar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51" y="600492"/>
            <a:ext cx="1322178" cy="878689"/>
          </a:xfrm>
          <a:prstGeom prst="rect">
            <a:avLst/>
          </a:prstGeom>
        </p:spPr>
      </p:pic>
      <p:pic>
        <p:nvPicPr>
          <p:cNvPr id="12" name="Picture 11" descr="1315716-72926384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4631761"/>
            <a:ext cx="1565786" cy="8787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28353" y="6320118"/>
            <a:ext cx="268941" cy="34364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96235" y="5316238"/>
            <a:ext cx="2091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Danger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91" y="6313021"/>
            <a:ext cx="342900" cy="342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9059" y="2584824"/>
            <a:ext cx="537882" cy="12849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ca-Whale-Mother-Baby.jpg.638x0_q80_crop-sm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tive-son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940"/>
            <a:ext cx="9144000" cy="4691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883" y="6015915"/>
            <a:ext cx="767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Can find the depth </a:t>
            </a:r>
            <a:r>
              <a:rPr lang="en-US" sz="2800" dirty="0" smtClean="0">
                <a:solidFill>
                  <a:srgbClr val="C033B6"/>
                </a:solidFill>
              </a:rPr>
              <a:t>H</a:t>
            </a:r>
            <a:r>
              <a:rPr lang="en-US" sz="2800" dirty="0" smtClean="0">
                <a:solidFill>
                  <a:srgbClr val="FF0000"/>
                </a:solidFill>
              </a:rPr>
              <a:t> of the sea using </a:t>
            </a:r>
            <a:r>
              <a:rPr lang="en-US" sz="2800" dirty="0" smtClean="0">
                <a:solidFill>
                  <a:srgbClr val="0000FF"/>
                </a:solidFill>
              </a:rPr>
              <a:t>active sonar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08942" y="2898588"/>
            <a:ext cx="0" cy="2166471"/>
          </a:xfrm>
          <a:prstGeom prst="straightConnector1">
            <a:avLst/>
          </a:prstGeom>
          <a:ln w="38100" cmpd="sng">
            <a:solidFill>
              <a:srgbClr val="C033B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41173" y="3272118"/>
            <a:ext cx="388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33B6"/>
                </a:solidFill>
              </a:rPr>
              <a:t>H</a:t>
            </a:r>
            <a:endParaRPr lang="en-US" sz="2800" dirty="0">
              <a:solidFill>
                <a:srgbClr val="C033B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824" y="254000"/>
            <a:ext cx="79483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B3BB0"/>
                </a:solidFill>
              </a:rPr>
              <a:t>                            </a:t>
            </a:r>
            <a:r>
              <a:rPr lang="en-US" sz="3200" dirty="0" smtClean="0">
                <a:solidFill>
                  <a:srgbClr val="CB3BB0"/>
                </a:solidFill>
              </a:rPr>
              <a:t>How to find out H</a:t>
            </a:r>
            <a:endParaRPr lang="en-US" sz="3200" dirty="0">
              <a:solidFill>
                <a:srgbClr val="CB3B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2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7294" y="508017"/>
            <a:ext cx="788894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</a:t>
            </a:r>
            <a:r>
              <a:rPr lang="en-US" sz="4400" dirty="0" smtClean="0">
                <a:solidFill>
                  <a:srgbClr val="FF0000"/>
                </a:solidFill>
              </a:rPr>
              <a:t>As C is large,     D is small</a:t>
            </a:r>
          </a:p>
          <a:p>
            <a:endParaRPr lang="en-US" sz="4400" dirty="0"/>
          </a:p>
          <a:p>
            <a:endParaRPr lang="en-US" sz="4400" dirty="0" smtClean="0"/>
          </a:p>
          <a:p>
            <a:r>
              <a:rPr lang="en-US" sz="4400" dirty="0" smtClean="0">
                <a:solidFill>
                  <a:srgbClr val="0000FF"/>
                </a:solidFill>
              </a:rPr>
              <a:t>     It is usually measured in</a:t>
            </a:r>
          </a:p>
          <a:p>
            <a:r>
              <a:rPr lang="en-US" sz="44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smtClean="0">
                <a:solidFill>
                  <a:srgbClr val="0000FF"/>
                </a:solidFill>
              </a:rPr>
              <a:t>           </a:t>
            </a:r>
            <a:r>
              <a:rPr lang="en-US" sz="4400" dirty="0" err="1" smtClean="0"/>
              <a:t>milli</a:t>
            </a:r>
            <a:r>
              <a:rPr lang="en-US" sz="4400" dirty="0" smtClean="0"/>
              <a:t> seconds  </a:t>
            </a:r>
            <a:r>
              <a:rPr lang="en-US" sz="4400" dirty="0" err="1" smtClean="0"/>
              <a:t>mS</a:t>
            </a:r>
            <a:endParaRPr lang="en-US" sz="4400" dirty="0" smtClean="0"/>
          </a:p>
          <a:p>
            <a:r>
              <a:rPr lang="en-US" sz="4400" dirty="0" smtClean="0"/>
              <a:t>   </a:t>
            </a:r>
          </a:p>
          <a:p>
            <a:r>
              <a:rPr lang="en-US" sz="4400" dirty="0" smtClean="0">
                <a:solidFill>
                  <a:srgbClr val="0000FF"/>
                </a:solidFill>
              </a:rPr>
              <a:t>or thousandths of a second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7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184588" y="2853765"/>
            <a:ext cx="2883647" cy="1763059"/>
          </a:xfrm>
          <a:prstGeom prst="roundRect">
            <a:avLst/>
          </a:prstGeom>
          <a:solidFill>
            <a:srgbClr val="CD88B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16025" y="2853765"/>
            <a:ext cx="2958353" cy="17630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3653" y="702239"/>
            <a:ext cx="8635994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Measure the time difference   </a:t>
            </a:r>
            <a:r>
              <a:rPr lang="en-US" sz="2800" dirty="0" smtClean="0">
                <a:solidFill>
                  <a:srgbClr val="C033B6"/>
                </a:solidFill>
              </a:rPr>
              <a:t>D</a:t>
            </a:r>
            <a:r>
              <a:rPr lang="en-US" sz="2800" dirty="0" smtClean="0"/>
              <a:t>  between the pulses</a:t>
            </a:r>
          </a:p>
          <a:p>
            <a:endParaRPr lang="en-US" sz="2800" dirty="0"/>
          </a:p>
          <a:p>
            <a:r>
              <a:rPr lang="en-US" sz="2800" dirty="0" smtClean="0"/>
              <a:t>Sound travels to the sea bed and back a distance of  2H</a:t>
            </a:r>
            <a:endParaRPr lang="en-US" sz="28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99" y="3244104"/>
            <a:ext cx="1689100" cy="95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7765" y="5169652"/>
            <a:ext cx="7829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33B6"/>
                </a:solidFill>
              </a:rPr>
              <a:t>Example:     D =   33  </a:t>
            </a:r>
            <a:r>
              <a:rPr lang="en-US" sz="2800" dirty="0" err="1" smtClean="0">
                <a:solidFill>
                  <a:srgbClr val="C033B6"/>
                </a:solidFill>
              </a:rPr>
              <a:t>ms</a:t>
            </a:r>
            <a:r>
              <a:rPr lang="en-US" sz="2800" dirty="0" smtClean="0">
                <a:solidFill>
                  <a:srgbClr val="C033B6"/>
                </a:solidFill>
              </a:rPr>
              <a:t> , C = 1500 m/s         H = ????    </a:t>
            </a:r>
            <a:endParaRPr lang="en-US" sz="2800" dirty="0">
              <a:solidFill>
                <a:srgbClr val="C033B6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153647" y="3600825"/>
            <a:ext cx="821765" cy="14941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74" y="3229162"/>
            <a:ext cx="1816100" cy="952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2235" y="6021235"/>
            <a:ext cx="6872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       H = (33/1000) * 1500 /2 = 24.75m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9882" y="597647"/>
            <a:ext cx="687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   Problem with the method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471" y="1016013"/>
            <a:ext cx="102197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/>
              <a:t> </a:t>
            </a:r>
            <a:r>
              <a:rPr lang="en-US" sz="3600" dirty="0" smtClean="0"/>
              <a:t>             </a:t>
            </a:r>
            <a:r>
              <a:rPr lang="en-US" sz="4800" dirty="0" smtClean="0"/>
              <a:t>It uses </a:t>
            </a:r>
            <a:r>
              <a:rPr lang="en-US" sz="4800" dirty="0" smtClean="0">
                <a:solidFill>
                  <a:srgbClr val="0000FF"/>
                </a:solidFill>
              </a:rPr>
              <a:t>active sonar</a:t>
            </a:r>
          </a:p>
          <a:p>
            <a:endParaRPr lang="en-US" sz="4800" dirty="0" smtClean="0">
              <a:solidFill>
                <a:srgbClr val="0000FF"/>
              </a:solidFill>
            </a:endParaRPr>
          </a:p>
          <a:p>
            <a:pPr algn="just"/>
            <a:r>
              <a:rPr lang="en-US" sz="3200" dirty="0">
                <a:solidFill>
                  <a:srgbClr val="FF0000"/>
                </a:solidFill>
              </a:rPr>
              <a:t>By looking at multiple echoes we do not need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just"/>
            <a:r>
              <a:rPr lang="en-US" sz="3200" dirty="0" smtClean="0">
                <a:solidFill>
                  <a:srgbClr val="FF0000"/>
                </a:solidFill>
              </a:rPr>
              <a:t>to </a:t>
            </a:r>
            <a:r>
              <a:rPr lang="en-US" sz="3200" dirty="0">
                <a:solidFill>
                  <a:srgbClr val="FF0000"/>
                </a:solidFill>
              </a:rPr>
              <a:t>know </a:t>
            </a:r>
            <a:r>
              <a:rPr lang="en-US" sz="3200" dirty="0" smtClean="0">
                <a:solidFill>
                  <a:srgbClr val="FF0000"/>
                </a:solidFill>
              </a:rPr>
              <a:t>the  value </a:t>
            </a:r>
            <a:r>
              <a:rPr lang="en-US" sz="3200" dirty="0">
                <a:solidFill>
                  <a:srgbClr val="FF0000"/>
                </a:solidFill>
              </a:rPr>
              <a:t>of </a:t>
            </a:r>
            <a:r>
              <a:rPr lang="en-US" sz="3200" dirty="0" smtClean="0">
                <a:solidFill>
                  <a:srgbClr val="FF0000"/>
                </a:solidFill>
              </a:rPr>
              <a:t>H.</a:t>
            </a:r>
          </a:p>
          <a:p>
            <a:pPr algn="just"/>
            <a:endParaRPr lang="en-US" sz="3200" dirty="0">
              <a:solidFill>
                <a:srgbClr val="FF0000"/>
              </a:solidFill>
            </a:endParaRPr>
          </a:p>
          <a:p>
            <a:pPr algn="just"/>
            <a:r>
              <a:rPr lang="en-US" sz="3200" dirty="0" smtClean="0">
                <a:solidFill>
                  <a:srgbClr val="FF0000"/>
                </a:solidFill>
              </a:rPr>
              <a:t>Avoids sonar  altogether</a:t>
            </a:r>
            <a:r>
              <a:rPr lang="en-US" sz="3200" dirty="0">
                <a:solidFill>
                  <a:srgbClr val="FF0000"/>
                </a:solidFill>
              </a:rPr>
              <a:t>!  </a:t>
            </a:r>
            <a:r>
              <a:rPr lang="en-US" sz="3200" dirty="0">
                <a:solidFill>
                  <a:srgbClr val="C033B6"/>
                </a:solidFill>
              </a:rPr>
              <a:t>See worksheet</a:t>
            </a:r>
            <a:r>
              <a:rPr lang="en-US" sz="4800" dirty="0">
                <a:solidFill>
                  <a:srgbClr val="C033B6"/>
                </a:solidFill>
              </a:rPr>
              <a:t>.</a:t>
            </a:r>
          </a:p>
          <a:p>
            <a:endParaRPr 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4824" y="1021365"/>
            <a:ext cx="7156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33B6"/>
                </a:solidFill>
              </a:rPr>
              <a:t>              </a:t>
            </a:r>
            <a:endParaRPr lang="en-US" sz="2800" dirty="0">
              <a:solidFill>
                <a:srgbClr val="C033B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13869"/>
            <a:ext cx="9144000" cy="2627903"/>
          </a:xfrm>
          <a:prstGeom prst="rect">
            <a:avLst/>
          </a:prstGeom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41772"/>
            <a:ext cx="9144000" cy="972602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Orca-Whale-Mother-Baby.jpg.638x0_q80_crop-sm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869" y="1982699"/>
            <a:ext cx="1528533" cy="1015827"/>
          </a:xfrm>
          <a:prstGeom prst="rect">
            <a:avLst/>
          </a:prstGeom>
        </p:spPr>
      </p:pic>
      <p:pic>
        <p:nvPicPr>
          <p:cNvPr id="8" name="Picture 7" descr="Container_ship_Reecon_Whale_on_Black_Sea_near_Constanța_Roman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3" y="1318002"/>
            <a:ext cx="1388297" cy="712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56170" y="4873417"/>
            <a:ext cx="411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Sea Bed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28735" y="3596166"/>
            <a:ext cx="978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Sea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072887" y="1982699"/>
            <a:ext cx="1527982" cy="2559073"/>
          </a:xfrm>
          <a:prstGeom prst="straightConnector1">
            <a:avLst/>
          </a:prstGeom>
          <a:ln w="57150" cmpd="sng">
            <a:solidFill>
              <a:srgbClr val="C033B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233625" y="2030662"/>
            <a:ext cx="1770156" cy="2511110"/>
          </a:xfrm>
          <a:prstGeom prst="straightConnector1">
            <a:avLst/>
          </a:prstGeom>
          <a:ln w="57150" cmpd="sng">
            <a:solidFill>
              <a:srgbClr val="C033B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003782" y="1913869"/>
            <a:ext cx="1375695" cy="2627903"/>
          </a:xfrm>
          <a:prstGeom prst="straightConnector1">
            <a:avLst/>
          </a:prstGeom>
          <a:ln w="57150" cmpd="sng">
            <a:solidFill>
              <a:srgbClr val="C033B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379477" y="1913869"/>
            <a:ext cx="1693409" cy="2548780"/>
          </a:xfrm>
          <a:prstGeom prst="straightConnector1">
            <a:avLst/>
          </a:prstGeom>
          <a:ln w="57150" cmpd="sng">
            <a:solidFill>
              <a:srgbClr val="C033B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60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2814" y="74714"/>
            <a:ext cx="44674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Happy Whale!!!!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 descr="Whale-breaching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648"/>
            <a:ext cx="9144000" cy="60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9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3647" y="881529"/>
            <a:ext cx="6962588" cy="655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Summer special</a:t>
            </a:r>
            <a:r>
              <a:rPr lang="en-US" sz="2800" smtClean="0">
                <a:solidFill>
                  <a:srgbClr val="FF0000"/>
                </a:solidFill>
              </a:rPr>
              <a:t>, </a:t>
            </a:r>
            <a:r>
              <a:rPr lang="en-US" sz="2800" smtClean="0">
                <a:solidFill>
                  <a:srgbClr val="FF0000"/>
                </a:solidFill>
              </a:rPr>
              <a:t>6</a:t>
            </a:r>
            <a:r>
              <a:rPr lang="en-US" sz="2800" baseline="30000" smtClean="0">
                <a:solidFill>
                  <a:srgbClr val="FF0000"/>
                </a:solidFill>
              </a:rPr>
              <a:t>th</a:t>
            </a:r>
            <a:r>
              <a:rPr lang="en-US" sz="2800" smtClean="0">
                <a:solidFill>
                  <a:srgbClr val="FF0000"/>
                </a:solidFill>
              </a:rPr>
              <a:t> June </a:t>
            </a:r>
            <a:r>
              <a:rPr lang="en-US" sz="2800" dirty="0" smtClean="0">
                <a:solidFill>
                  <a:srgbClr val="FF0000"/>
                </a:solidFill>
              </a:rPr>
              <a:t>2020, University of Bath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Plus.maths.org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Nrich.maths.org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UKMT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We the curious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Royal Institution Christmas Lectures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 descr="Hannah_Code2_reduced.width-1000.format-jpe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16" y="2525058"/>
            <a:ext cx="4149220" cy="31077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195294" y="25549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0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31381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8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524998337_fcd4e4c230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93333" cy="6872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32116"/>
            <a:ext cx="9891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          </a:t>
            </a:r>
            <a:r>
              <a:rPr lang="en-US" sz="6600" dirty="0" smtClean="0">
                <a:solidFill>
                  <a:srgbClr val="FFFF00"/>
                </a:solidFill>
              </a:rPr>
              <a:t>Whales are under</a:t>
            </a:r>
          </a:p>
          <a:p>
            <a:r>
              <a:rPr lang="en-US" sz="6600" dirty="0" smtClean="0">
                <a:solidFill>
                  <a:srgbClr val="FFFF00"/>
                </a:solidFill>
              </a:rPr>
              <a:t>          </a:t>
            </a:r>
            <a:r>
              <a:rPr lang="en-US" sz="6600" dirty="0">
                <a:solidFill>
                  <a:srgbClr val="FFFF00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threat!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ip_geological__exploration_1411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34854" cy="6872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1412" y="717182"/>
            <a:ext cx="8740589" cy="5940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</a:t>
            </a:r>
            <a:r>
              <a:rPr lang="en-US" sz="2400" dirty="0" smtClean="0">
                <a:solidFill>
                  <a:srgbClr val="FFFF00"/>
                </a:solidFill>
              </a:rPr>
              <a:t>Whaling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    </a:t>
            </a:r>
            <a:r>
              <a:rPr lang="en-US" sz="2400" dirty="0" smtClean="0">
                <a:solidFill>
                  <a:srgbClr val="FFFF00"/>
                </a:solidFill>
              </a:rPr>
              <a:t>Fishing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   </a:t>
            </a:r>
            <a:r>
              <a:rPr lang="en-US" sz="3200" dirty="0" smtClean="0">
                <a:solidFill>
                  <a:srgbClr val="FFFF00"/>
                </a:solidFill>
              </a:rPr>
              <a:t> Sonar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    </a:t>
            </a:r>
            <a:r>
              <a:rPr lang="en-US" sz="2400" dirty="0" smtClean="0">
                <a:solidFill>
                  <a:srgbClr val="FFFF00"/>
                </a:solidFill>
              </a:rPr>
              <a:t>Climate change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    </a:t>
            </a:r>
            <a:r>
              <a:rPr lang="en-US" sz="3200" dirty="0" smtClean="0">
                <a:solidFill>
                  <a:srgbClr val="FFFF00"/>
                </a:solidFill>
              </a:rPr>
              <a:t>Ships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    </a:t>
            </a:r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    </a:t>
            </a:r>
            <a:r>
              <a:rPr lang="en-US" sz="2400" dirty="0" smtClean="0">
                <a:solidFill>
                  <a:srgbClr val="FFFF00"/>
                </a:solidFill>
              </a:rPr>
              <a:t>                                             </a:t>
            </a:r>
            <a:r>
              <a:rPr lang="en-US" sz="2800" dirty="0" smtClean="0">
                <a:solidFill>
                  <a:srgbClr val="FFFF00"/>
                </a:solidFill>
              </a:rPr>
              <a:t>Oil </a:t>
            </a:r>
            <a:r>
              <a:rPr lang="en-US" sz="2800" dirty="0">
                <a:solidFill>
                  <a:srgbClr val="FFFF00"/>
                </a:solidFill>
              </a:rPr>
              <a:t>and </a:t>
            </a:r>
            <a:r>
              <a:rPr lang="en-US" sz="2800" dirty="0" smtClean="0">
                <a:solidFill>
                  <a:srgbClr val="FFFF00"/>
                </a:solidFill>
              </a:rPr>
              <a:t>gas prospecting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                                                              Toxins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89498" y="-74701"/>
            <a:ext cx="691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             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Threats to whales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2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1Bt+yQztsL._UX522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70" y="0"/>
            <a:ext cx="6858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4115" y="3421527"/>
            <a:ext cx="2749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C033B6"/>
                </a:solidFill>
              </a:rPr>
              <a:t>Maths</a:t>
            </a:r>
            <a:endParaRPr lang="en-US" sz="6600" dirty="0">
              <a:solidFill>
                <a:srgbClr val="C033B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3532" y="3541063"/>
            <a:ext cx="283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33B6"/>
                </a:solidFill>
              </a:rPr>
              <a:t>S</a:t>
            </a:r>
            <a:endParaRPr lang="en-US" sz="4400" dirty="0">
              <a:solidFill>
                <a:srgbClr val="C033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8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8350" y="239061"/>
            <a:ext cx="6170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3366FF"/>
                </a:solidFill>
              </a:rPr>
              <a:t>Spot the mathematician</a:t>
            </a:r>
            <a:endParaRPr lang="en-US" sz="4400" dirty="0">
              <a:solidFill>
                <a:srgbClr val="3366FF"/>
              </a:solidFill>
            </a:endParaRPr>
          </a:p>
        </p:txBody>
      </p:sp>
      <p:pic>
        <p:nvPicPr>
          <p:cNvPr id="5" name="Picture 4" descr="montysn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9" y="1389537"/>
            <a:ext cx="2547263" cy="1909666"/>
          </a:xfrm>
          <a:prstGeom prst="rect">
            <a:avLst/>
          </a:prstGeom>
        </p:spPr>
      </p:pic>
      <p:pic>
        <p:nvPicPr>
          <p:cNvPr id="6" name="Picture 5" descr="pythagoras_knap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2" y="3717552"/>
            <a:ext cx="1905510" cy="2886452"/>
          </a:xfrm>
          <a:prstGeom prst="rect">
            <a:avLst/>
          </a:prstGeom>
        </p:spPr>
      </p:pic>
      <p:pic>
        <p:nvPicPr>
          <p:cNvPr id="7" name="Picture 6" descr="G0030098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417" y="1389536"/>
            <a:ext cx="3134095" cy="1909667"/>
          </a:xfrm>
          <a:prstGeom prst="rect">
            <a:avLst/>
          </a:prstGeom>
        </p:spPr>
      </p:pic>
      <p:pic>
        <p:nvPicPr>
          <p:cNvPr id="8" name="Picture 7" descr="florencenightingale38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39" y="3765180"/>
            <a:ext cx="2223559" cy="2794000"/>
          </a:xfrm>
          <a:prstGeom prst="rect">
            <a:avLst/>
          </a:prstGeom>
        </p:spPr>
      </p:pic>
      <p:pic>
        <p:nvPicPr>
          <p:cNvPr id="9" name="Picture 8" descr="Ra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22" y="3800394"/>
            <a:ext cx="2310651" cy="2640744"/>
          </a:xfrm>
          <a:prstGeom prst="rect">
            <a:avLst/>
          </a:prstGeom>
        </p:spPr>
      </p:pic>
      <p:pic>
        <p:nvPicPr>
          <p:cNvPr id="10" name="Picture 9" descr="1*NSRT3t36g7-nxGbzFehByA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943" y="1479183"/>
            <a:ext cx="2566826" cy="167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4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6323</TotalTime>
  <Words>691</Words>
  <Application>Microsoft Macintosh PowerPoint</Application>
  <PresentationFormat>On-screen Show (4:3)</PresentationFormat>
  <Paragraphs>214</Paragraphs>
  <Slides>57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Bath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Prof. Christopher Budd</dc:creator>
  <cp:lastModifiedBy>Prof. Christopher Budd</cp:lastModifiedBy>
  <cp:revision>97</cp:revision>
  <dcterms:created xsi:type="dcterms:W3CDTF">2018-11-24T11:16:15Z</dcterms:created>
  <dcterms:modified xsi:type="dcterms:W3CDTF">2020-02-05T17:41:28Z</dcterms:modified>
</cp:coreProperties>
</file>