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63" r:id="rId2"/>
    <p:sldId id="257" r:id="rId3"/>
    <p:sldId id="256" r:id="rId4"/>
    <p:sldId id="314" r:id="rId5"/>
    <p:sldId id="324" r:id="rId6"/>
    <p:sldId id="258" r:id="rId7"/>
    <p:sldId id="326" r:id="rId8"/>
    <p:sldId id="259" r:id="rId9"/>
    <p:sldId id="286" r:id="rId10"/>
    <p:sldId id="285" r:id="rId11"/>
    <p:sldId id="308" r:id="rId12"/>
    <p:sldId id="260" r:id="rId13"/>
    <p:sldId id="309" r:id="rId14"/>
    <p:sldId id="310" r:id="rId15"/>
    <p:sldId id="317" r:id="rId16"/>
    <p:sldId id="288" r:id="rId17"/>
    <p:sldId id="261" r:id="rId18"/>
    <p:sldId id="322" r:id="rId19"/>
    <p:sldId id="262" r:id="rId20"/>
    <p:sldId id="264" r:id="rId21"/>
    <p:sldId id="266" r:id="rId22"/>
    <p:sldId id="325" r:id="rId23"/>
    <p:sldId id="268" r:id="rId24"/>
    <p:sldId id="265" r:id="rId25"/>
    <p:sldId id="319" r:id="rId26"/>
    <p:sldId id="293" r:id="rId27"/>
    <p:sldId id="294" r:id="rId28"/>
    <p:sldId id="295" r:id="rId29"/>
    <p:sldId id="296" r:id="rId30"/>
    <p:sldId id="297" r:id="rId31"/>
    <p:sldId id="276" r:id="rId32"/>
    <p:sldId id="298" r:id="rId33"/>
    <p:sldId id="312" r:id="rId34"/>
    <p:sldId id="290" r:id="rId35"/>
    <p:sldId id="299" r:id="rId36"/>
    <p:sldId id="300" r:id="rId37"/>
    <p:sldId id="315" r:id="rId38"/>
    <p:sldId id="318" r:id="rId39"/>
    <p:sldId id="302" r:id="rId40"/>
    <p:sldId id="273" r:id="rId41"/>
    <p:sldId id="307" r:id="rId42"/>
    <p:sldId id="316" r:id="rId43"/>
    <p:sldId id="274" r:id="rId44"/>
    <p:sldId id="313" r:id="rId45"/>
    <p:sldId id="301" r:id="rId46"/>
    <p:sldId id="306" r:id="rId47"/>
    <p:sldId id="32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22C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57" d="100"/>
          <a:sy n="57" d="100"/>
        </p:scale>
        <p:origin x="-9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15DB3-0D96-B74B-8DF4-3A6B5A385AB8}" type="datetimeFigureOut">
              <a:rPr lang="en-US" smtClean="0"/>
              <a:t>12/09/2020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01A6B3-3202-ED4C-BB94-1A698249C40C}" type="slidenum">
              <a:rPr lang="en-US" smtClean="0"/>
              <a:t>‹#›</a:t>
            </a:fld>
            <a:endParaRPr lang="en-US"/>
          </a:p>
        </p:txBody>
      </p:sp>
    </p:spTree>
    <p:extLst>
      <p:ext uri="{BB962C8B-B14F-4D97-AF65-F5344CB8AC3E}">
        <p14:creationId xmlns:p14="http://schemas.microsoft.com/office/powerpoint/2010/main" val="2368766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12/09/2020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64332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12/09/2020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05183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12/09/2020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199260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12/09/2020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62669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40F9CF4-DE19-1E4E-B600-6E1DA991B9DD}" type="datetimeFigureOut">
              <a:rPr lang="en-US" smtClean="0"/>
              <a:t>12/09/2020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221998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40F9CF4-DE19-1E4E-B600-6E1DA991B9DD}" type="datetimeFigureOut">
              <a:rPr lang="en-US" smtClean="0"/>
              <a:t>12/09/2020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81483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40F9CF4-DE19-1E4E-B600-6E1DA991B9DD}" type="datetimeFigureOut">
              <a:rPr lang="en-US" smtClean="0"/>
              <a:t>12/09/2020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59962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40F9CF4-DE19-1E4E-B600-6E1DA991B9DD}" type="datetimeFigureOut">
              <a:rPr lang="en-US" smtClean="0"/>
              <a:t>12/09/2020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413020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F9CF4-DE19-1E4E-B600-6E1DA991B9DD}" type="datetimeFigureOut">
              <a:rPr lang="en-US" smtClean="0"/>
              <a:t>12/09/2020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168188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40F9CF4-DE19-1E4E-B600-6E1DA991B9DD}" type="datetimeFigureOut">
              <a:rPr lang="en-US" smtClean="0"/>
              <a:t>12/09/2020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65603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40F9CF4-DE19-1E4E-B600-6E1DA991B9DD}" type="datetimeFigureOut">
              <a:rPr lang="en-US" smtClean="0"/>
              <a:t>12/09/2020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23668878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F9CF4-DE19-1E4E-B600-6E1DA991B9DD}" type="datetimeFigureOut">
              <a:rPr lang="en-US" smtClean="0"/>
              <a:t>12/09/2020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CD0DB-A35E-114E-AEA3-D0998794ACBE}" type="slidenum">
              <a:rPr lang="en-US" smtClean="0"/>
              <a:t>‹#›</a:t>
            </a:fld>
            <a:endParaRPr lang="en-US"/>
          </a:p>
        </p:txBody>
      </p:sp>
    </p:spTree>
    <p:extLst>
      <p:ext uri="{BB962C8B-B14F-4D97-AF65-F5344CB8AC3E}">
        <p14:creationId xmlns:p14="http://schemas.microsoft.com/office/powerpoint/2010/main" val="3765125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jpg"/><Relationship Id="rId7"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hyperlink" Target="https://en.wikipedia.org/wiki/Frodo_Baggin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17551" y="339669"/>
            <a:ext cx="6379020" cy="2023249"/>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493721" y="511154"/>
            <a:ext cx="6925096" cy="1569660"/>
          </a:xfrm>
          <a:prstGeom prst="rect">
            <a:avLst/>
          </a:prstGeom>
          <a:noFill/>
        </p:spPr>
        <p:txBody>
          <a:bodyPr wrap="square" rtlCol="0">
            <a:spAutoFit/>
          </a:bodyPr>
          <a:lstStyle/>
          <a:p>
            <a:r>
              <a:rPr lang="en-US" sz="3200" dirty="0" smtClean="0"/>
              <a:t>         </a:t>
            </a:r>
            <a:r>
              <a:rPr lang="en-US" sz="3200" dirty="0" err="1" smtClean="0">
                <a:solidFill>
                  <a:srgbClr val="FF0000"/>
                </a:solidFill>
              </a:rPr>
              <a:t>Maths</a:t>
            </a:r>
            <a:r>
              <a:rPr lang="en-US" sz="3200" dirty="0" smtClean="0">
                <a:solidFill>
                  <a:srgbClr val="FF0000"/>
                </a:solidFill>
              </a:rPr>
              <a:t> Goes to the Movies</a:t>
            </a:r>
          </a:p>
          <a:p>
            <a:endParaRPr lang="en-US" sz="3200" dirty="0"/>
          </a:p>
          <a:p>
            <a:r>
              <a:rPr lang="en-US" sz="3200" dirty="0" smtClean="0"/>
              <a:t>    </a:t>
            </a:r>
            <a:r>
              <a:rPr lang="en-US" sz="3200" dirty="0" smtClean="0">
                <a:solidFill>
                  <a:srgbClr val="0000FF"/>
                </a:solidFill>
              </a:rPr>
              <a:t>Chris Budd, University of Bath</a:t>
            </a:r>
            <a:endParaRPr lang="en-US" sz="3200" dirty="0">
              <a:solidFill>
                <a:srgbClr val="0000FF"/>
              </a:solidFill>
            </a:endParaRPr>
          </a:p>
        </p:txBody>
      </p:sp>
      <p:pic>
        <p:nvPicPr>
          <p:cNvPr id="5" name="Picture 4" descr="Animation-in-Fil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7" y="2578254"/>
            <a:ext cx="6663270" cy="3748089"/>
          </a:xfrm>
          <a:prstGeom prst="rect">
            <a:avLst/>
          </a:prstGeom>
        </p:spPr>
      </p:pic>
    </p:spTree>
    <p:extLst>
      <p:ext uri="{BB962C8B-B14F-4D97-AF65-F5344CB8AC3E}">
        <p14:creationId xmlns:p14="http://schemas.microsoft.com/office/powerpoint/2010/main" val="17905182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zoom.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027466"/>
            <a:ext cx="8229600" cy="4525963"/>
          </a:xfrm>
        </p:spPr>
      </p:pic>
      <p:sp>
        <p:nvSpPr>
          <p:cNvPr id="5" name="TextBox 4"/>
          <p:cNvSpPr txBox="1"/>
          <p:nvPr/>
        </p:nvSpPr>
        <p:spPr>
          <a:xfrm>
            <a:off x="664466" y="200040"/>
            <a:ext cx="8429438" cy="523220"/>
          </a:xfrm>
          <a:prstGeom prst="rect">
            <a:avLst/>
          </a:prstGeom>
          <a:noFill/>
        </p:spPr>
        <p:txBody>
          <a:bodyPr wrap="square" rtlCol="0">
            <a:spAutoFit/>
          </a:bodyPr>
          <a:lstStyle/>
          <a:p>
            <a:r>
              <a:rPr lang="en-US" sz="2800" dirty="0" smtClean="0">
                <a:solidFill>
                  <a:srgbClr val="C22CB8"/>
                </a:solidFill>
              </a:rPr>
              <a:t>Step 1:</a:t>
            </a:r>
            <a:r>
              <a:rPr lang="en-US" sz="2800" dirty="0" smtClean="0">
                <a:solidFill>
                  <a:srgbClr val="3366FF"/>
                </a:solidFill>
              </a:rPr>
              <a:t>      Make a wire frame with </a:t>
            </a:r>
            <a:r>
              <a:rPr lang="en-US" sz="2800" dirty="0" smtClean="0">
                <a:solidFill>
                  <a:srgbClr val="FF0000"/>
                </a:solidFill>
              </a:rPr>
              <a:t>lots of </a:t>
            </a:r>
            <a:r>
              <a:rPr lang="en-US" sz="2800" dirty="0" smtClean="0">
                <a:solidFill>
                  <a:srgbClr val="C22CB8"/>
                </a:solidFill>
              </a:rPr>
              <a:t>triangles</a:t>
            </a:r>
            <a:endParaRPr lang="en-US" sz="2800" dirty="0">
              <a:solidFill>
                <a:srgbClr val="C22CB8"/>
              </a:solidFill>
            </a:endParaRPr>
          </a:p>
        </p:txBody>
      </p:sp>
      <p:sp>
        <p:nvSpPr>
          <p:cNvPr id="6" name="Rectangle 5"/>
          <p:cNvSpPr/>
          <p:nvPr/>
        </p:nvSpPr>
        <p:spPr>
          <a:xfrm>
            <a:off x="457200" y="5890697"/>
            <a:ext cx="8686800" cy="830997"/>
          </a:xfrm>
          <a:prstGeom prst="rect">
            <a:avLst/>
          </a:prstGeom>
        </p:spPr>
        <p:txBody>
          <a:bodyPr wrap="square">
            <a:spAutoFit/>
          </a:bodyPr>
          <a:lstStyle/>
          <a:p>
            <a:r>
              <a:rPr lang="en-US" sz="2400" dirty="0">
                <a:solidFill>
                  <a:srgbClr val="FF0000"/>
                </a:solidFill>
              </a:rPr>
              <a:t>A</a:t>
            </a:r>
            <a:r>
              <a:rPr lang="en-US" sz="2400" dirty="0" smtClean="0">
                <a:solidFill>
                  <a:srgbClr val="FF0000"/>
                </a:solidFill>
              </a:rPr>
              <a:t> 3D scan can produce a model with as many as </a:t>
            </a:r>
            <a:r>
              <a:rPr lang="en-US" sz="2400" dirty="0" smtClean="0">
                <a:solidFill>
                  <a:srgbClr val="C22CB8"/>
                </a:solidFill>
              </a:rPr>
              <a:t>six million triangles </a:t>
            </a:r>
            <a:r>
              <a:rPr lang="en-US" sz="2400" dirty="0" smtClean="0">
                <a:solidFill>
                  <a:srgbClr val="FF0000"/>
                </a:solidFill>
              </a:rPr>
              <a:t>making up the surface</a:t>
            </a:r>
            <a:r>
              <a:rPr lang="en-US" sz="2400" dirty="0" smtClean="0"/>
              <a:t>.  Store the coordinates of the triangles.</a:t>
            </a:r>
            <a:endParaRPr lang="en-US" sz="2400" dirty="0"/>
          </a:p>
        </p:txBody>
      </p:sp>
    </p:spTree>
    <p:extLst>
      <p:ext uri="{BB962C8B-B14F-4D97-AF65-F5344CB8AC3E}">
        <p14:creationId xmlns:p14="http://schemas.microsoft.com/office/powerpoint/2010/main" val="30010792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at,800x800,070,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186" y="579638"/>
            <a:ext cx="7191415" cy="6130681"/>
          </a:xfrm>
          <a:prstGeom prst="rect">
            <a:avLst/>
          </a:prstGeom>
        </p:spPr>
      </p:pic>
      <p:sp>
        <p:nvSpPr>
          <p:cNvPr id="2" name="TextBox 1"/>
          <p:cNvSpPr txBox="1"/>
          <p:nvPr/>
        </p:nvSpPr>
        <p:spPr>
          <a:xfrm>
            <a:off x="561117" y="579638"/>
            <a:ext cx="4725200" cy="461665"/>
          </a:xfrm>
          <a:prstGeom prst="rect">
            <a:avLst/>
          </a:prstGeom>
          <a:noFill/>
        </p:spPr>
        <p:txBody>
          <a:bodyPr wrap="square" rtlCol="0">
            <a:spAutoFit/>
          </a:bodyPr>
          <a:lstStyle/>
          <a:p>
            <a:r>
              <a:rPr lang="en-US" sz="2400" dirty="0" smtClean="0">
                <a:solidFill>
                  <a:srgbClr val="FF0000"/>
                </a:solidFill>
              </a:rPr>
              <a:t>Do you </a:t>
            </a:r>
            <a:r>
              <a:rPr lang="en-US" sz="2400" dirty="0" err="1" smtClean="0">
                <a:solidFill>
                  <a:srgbClr val="FF0000"/>
                </a:solidFill>
              </a:rPr>
              <a:t>recognise</a:t>
            </a:r>
            <a:r>
              <a:rPr lang="en-US" sz="2400" dirty="0" smtClean="0">
                <a:solidFill>
                  <a:srgbClr val="FF0000"/>
                </a:solidFill>
              </a:rPr>
              <a:t> this?</a:t>
            </a:r>
            <a:endParaRPr lang="en-US" sz="2400" dirty="0">
              <a:solidFill>
                <a:srgbClr val="FF0000"/>
              </a:solidFill>
            </a:endParaRPr>
          </a:p>
        </p:txBody>
      </p:sp>
    </p:spTree>
    <p:extLst>
      <p:ext uri="{BB962C8B-B14F-4D97-AF65-F5344CB8AC3E}">
        <p14:creationId xmlns:p14="http://schemas.microsoft.com/office/powerpoint/2010/main" val="39953478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129" y="604729"/>
            <a:ext cx="7953276" cy="1261884"/>
          </a:xfrm>
          <a:prstGeom prst="rect">
            <a:avLst/>
          </a:prstGeom>
          <a:noFill/>
        </p:spPr>
        <p:txBody>
          <a:bodyPr wrap="square" rtlCol="0">
            <a:spAutoFit/>
          </a:bodyPr>
          <a:lstStyle/>
          <a:p>
            <a:r>
              <a:rPr lang="en-US" sz="2800" dirty="0" smtClean="0">
                <a:solidFill>
                  <a:srgbClr val="FF0000"/>
                </a:solidFill>
              </a:rPr>
              <a:t>Step 2:  Rendering</a:t>
            </a:r>
          </a:p>
          <a:p>
            <a:endParaRPr lang="en-US" sz="2400" dirty="0" smtClean="0"/>
          </a:p>
          <a:p>
            <a:r>
              <a:rPr lang="en-US" sz="2400" dirty="0">
                <a:solidFill>
                  <a:srgbClr val="3366FF"/>
                </a:solidFill>
              </a:rPr>
              <a:t>M</a:t>
            </a:r>
            <a:r>
              <a:rPr lang="en-US" sz="2400" dirty="0" smtClean="0">
                <a:solidFill>
                  <a:srgbClr val="3366FF"/>
                </a:solidFill>
              </a:rPr>
              <a:t>ake everything nice and smooth and add skin effects</a:t>
            </a:r>
            <a:endParaRPr lang="en-US" sz="2400" dirty="0">
              <a:solidFill>
                <a:srgbClr val="3366FF"/>
              </a:solidFill>
            </a:endParaRPr>
          </a:p>
        </p:txBody>
      </p:sp>
      <p:pic>
        <p:nvPicPr>
          <p:cNvPr id="7" name="Picture 6" descr="chunk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24" y="2377868"/>
            <a:ext cx="8548023" cy="3440811"/>
          </a:xfrm>
          <a:prstGeom prst="rect">
            <a:avLst/>
          </a:prstGeom>
        </p:spPr>
      </p:pic>
    </p:spTree>
    <p:extLst>
      <p:ext uri="{BB962C8B-B14F-4D97-AF65-F5344CB8AC3E}">
        <p14:creationId xmlns:p14="http://schemas.microsoft.com/office/powerpoint/2010/main" val="30566231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3128" y="55851"/>
            <a:ext cx="8750872" cy="7294304"/>
          </a:xfrm>
          <a:prstGeom prst="rect">
            <a:avLst/>
          </a:prstGeom>
        </p:spPr>
        <p:txBody>
          <a:bodyPr wrap="square">
            <a:spAutoFit/>
          </a:bodyPr>
          <a:lstStyle/>
          <a:p>
            <a:endParaRPr lang="en-US" sz="2400" dirty="0" smtClean="0"/>
          </a:p>
          <a:p>
            <a:r>
              <a:rPr lang="en-US" sz="3600" dirty="0" smtClean="0">
                <a:solidFill>
                  <a:srgbClr val="C22CB8"/>
                </a:solidFill>
              </a:rPr>
              <a:t>Successively subdivide each polygonal face into smaller faces</a:t>
            </a:r>
            <a:endParaRPr lang="en-US" sz="3600" dirty="0" smtClean="0"/>
          </a:p>
          <a:p>
            <a:endParaRPr lang="en-US" sz="3600" dirty="0" smtClean="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endParaRPr lang="en-US" sz="2400" dirty="0" smtClean="0"/>
          </a:p>
          <a:p>
            <a:r>
              <a:rPr lang="en-US" sz="2400" dirty="0" smtClean="0">
                <a:solidFill>
                  <a:srgbClr val="FF0000"/>
                </a:solidFill>
              </a:rPr>
              <a:t>.</a:t>
            </a:r>
            <a:endParaRPr lang="en-US" sz="2400" dirty="0">
              <a:solidFill>
                <a:srgbClr val="FF0000"/>
              </a:solidFill>
            </a:endParaRPr>
          </a:p>
        </p:txBody>
      </p:sp>
      <p:pic>
        <p:nvPicPr>
          <p:cNvPr id="3" name="Picture 2" descr="subdivis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 y="2286968"/>
            <a:ext cx="7327751" cy="3461151"/>
          </a:xfrm>
          <a:prstGeom prst="rect">
            <a:avLst/>
          </a:prstGeom>
        </p:spPr>
      </p:pic>
    </p:spTree>
    <p:extLst>
      <p:ext uri="{BB962C8B-B14F-4D97-AF65-F5344CB8AC3E}">
        <p14:creationId xmlns:p14="http://schemas.microsoft.com/office/powerpoint/2010/main" val="38943339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ri_ch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45" y="1038742"/>
            <a:ext cx="7067729" cy="4240638"/>
          </a:xfrm>
          <a:prstGeom prst="rect">
            <a:avLst/>
          </a:prstGeom>
        </p:spPr>
      </p:pic>
      <p:sp>
        <p:nvSpPr>
          <p:cNvPr id="5" name="TextBox 4"/>
          <p:cNvSpPr txBox="1"/>
          <p:nvPr/>
        </p:nvSpPr>
        <p:spPr>
          <a:xfrm>
            <a:off x="1294115" y="5530768"/>
            <a:ext cx="7855645" cy="1200328"/>
          </a:xfrm>
          <a:prstGeom prst="rect">
            <a:avLst/>
          </a:prstGeom>
          <a:noFill/>
        </p:spPr>
        <p:txBody>
          <a:bodyPr wrap="square" rtlCol="0">
            <a:spAutoFit/>
          </a:bodyPr>
          <a:lstStyle/>
          <a:p>
            <a:r>
              <a:rPr lang="en-US" sz="2400" dirty="0" smtClean="0">
                <a:solidFill>
                  <a:srgbClr val="C22CB8"/>
                </a:solidFill>
              </a:rPr>
              <a:t>Subdivision invented by</a:t>
            </a:r>
          </a:p>
          <a:p>
            <a:endParaRPr lang="en-US" sz="2400" dirty="0" smtClean="0">
              <a:solidFill>
                <a:srgbClr val="C22CB8"/>
              </a:solidFill>
            </a:endParaRPr>
          </a:p>
          <a:p>
            <a:r>
              <a:rPr lang="en-US" sz="2400" dirty="0" smtClean="0">
                <a:solidFill>
                  <a:srgbClr val="FF0000"/>
                </a:solidFill>
              </a:rPr>
              <a:t>Edwin </a:t>
            </a:r>
            <a:r>
              <a:rPr lang="en-US" sz="2400" dirty="0" err="1" smtClean="0">
                <a:solidFill>
                  <a:srgbClr val="FF0000"/>
                </a:solidFill>
              </a:rPr>
              <a:t>Catmull</a:t>
            </a:r>
            <a:r>
              <a:rPr lang="en-US" sz="2400" dirty="0" smtClean="0">
                <a:solidFill>
                  <a:srgbClr val="FF0000"/>
                </a:solidFill>
              </a:rPr>
              <a:t>,  Jim Clark, Tony </a:t>
            </a:r>
            <a:r>
              <a:rPr lang="en-US" sz="2400" dirty="0" err="1" smtClean="0">
                <a:solidFill>
                  <a:srgbClr val="FF0000"/>
                </a:solidFill>
              </a:rPr>
              <a:t>DeRose</a:t>
            </a:r>
            <a:r>
              <a:rPr lang="en-US" sz="2400" dirty="0" smtClean="0">
                <a:solidFill>
                  <a:srgbClr val="FF0000"/>
                </a:solidFill>
              </a:rPr>
              <a:t>  and Jos </a:t>
            </a:r>
            <a:r>
              <a:rPr lang="en-US" sz="2400" dirty="0" err="1" smtClean="0">
                <a:solidFill>
                  <a:srgbClr val="FF0000"/>
                </a:solidFill>
              </a:rPr>
              <a:t>Stam</a:t>
            </a:r>
            <a:endParaRPr lang="en-US" sz="2400" dirty="0">
              <a:solidFill>
                <a:srgbClr val="FF0000"/>
              </a:solidFill>
            </a:endParaRPr>
          </a:p>
        </p:txBody>
      </p:sp>
      <p:sp>
        <p:nvSpPr>
          <p:cNvPr id="2" name="TextBox 1"/>
          <p:cNvSpPr txBox="1"/>
          <p:nvPr/>
        </p:nvSpPr>
        <p:spPr>
          <a:xfrm>
            <a:off x="1004105" y="251060"/>
            <a:ext cx="7575086" cy="461665"/>
          </a:xfrm>
          <a:prstGeom prst="rect">
            <a:avLst/>
          </a:prstGeom>
          <a:noFill/>
        </p:spPr>
        <p:txBody>
          <a:bodyPr wrap="square" rtlCol="0">
            <a:spAutoFit/>
          </a:bodyPr>
          <a:lstStyle/>
          <a:p>
            <a:r>
              <a:rPr lang="en-US" sz="2400" dirty="0" smtClean="0">
                <a:solidFill>
                  <a:srgbClr val="3366FF"/>
                </a:solidFill>
              </a:rPr>
              <a:t>Geri’s game .. The first film to use subdivision</a:t>
            </a:r>
            <a:endParaRPr lang="en-US" sz="2400" dirty="0">
              <a:solidFill>
                <a:srgbClr val="3366FF"/>
              </a:solidFill>
            </a:endParaRPr>
          </a:p>
        </p:txBody>
      </p:sp>
    </p:spTree>
    <p:extLst>
      <p:ext uri="{BB962C8B-B14F-4D97-AF65-F5344CB8AC3E}">
        <p14:creationId xmlns:p14="http://schemas.microsoft.com/office/powerpoint/2010/main" val="38996214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ation-in-Fil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7" y="2366541"/>
            <a:ext cx="6663270" cy="3748089"/>
          </a:xfrm>
          <a:prstGeom prst="rect">
            <a:avLst/>
          </a:prstGeom>
        </p:spPr>
      </p:pic>
      <p:sp>
        <p:nvSpPr>
          <p:cNvPr id="5" name="TextBox 4"/>
          <p:cNvSpPr txBox="1"/>
          <p:nvPr/>
        </p:nvSpPr>
        <p:spPr>
          <a:xfrm>
            <a:off x="2944702" y="725874"/>
            <a:ext cx="8013758" cy="461665"/>
          </a:xfrm>
          <a:prstGeom prst="rect">
            <a:avLst/>
          </a:prstGeom>
          <a:noFill/>
        </p:spPr>
        <p:txBody>
          <a:bodyPr wrap="square" rtlCol="0">
            <a:spAutoFit/>
          </a:bodyPr>
          <a:lstStyle/>
          <a:p>
            <a:r>
              <a:rPr lang="en-US" sz="2400" dirty="0" smtClean="0">
                <a:solidFill>
                  <a:srgbClr val="FF0000"/>
                </a:solidFill>
              </a:rPr>
              <a:t>What .. No hair!!!!</a:t>
            </a:r>
            <a:endParaRPr lang="en-US" sz="2400" dirty="0">
              <a:solidFill>
                <a:srgbClr val="FF0000"/>
              </a:solidFill>
            </a:endParaRPr>
          </a:p>
        </p:txBody>
      </p:sp>
    </p:spTree>
    <p:extLst>
      <p:ext uri="{BB962C8B-B14F-4D97-AF65-F5344CB8AC3E}">
        <p14:creationId xmlns:p14="http://schemas.microsoft.com/office/powerpoint/2010/main" val="20852487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ve_meri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999748"/>
            <a:ext cx="7112000" cy="4432300"/>
          </a:xfrm>
          <a:prstGeom prst="rect">
            <a:avLst/>
          </a:prstGeom>
        </p:spPr>
      </p:pic>
      <p:sp>
        <p:nvSpPr>
          <p:cNvPr id="5" name="Rectangle 4"/>
          <p:cNvSpPr/>
          <p:nvPr/>
        </p:nvSpPr>
        <p:spPr>
          <a:xfrm>
            <a:off x="915005" y="5610805"/>
            <a:ext cx="7953277" cy="1200328"/>
          </a:xfrm>
          <a:prstGeom prst="rect">
            <a:avLst/>
          </a:prstGeom>
        </p:spPr>
        <p:txBody>
          <a:bodyPr wrap="square">
            <a:spAutoFit/>
          </a:bodyPr>
          <a:lstStyle/>
          <a:p>
            <a:r>
              <a:rPr lang="en-US" sz="2400" dirty="0" smtClean="0">
                <a:solidFill>
                  <a:srgbClr val="FF0000"/>
                </a:solidFill>
              </a:rPr>
              <a:t>Merida's hair is made of 100,000 individual elements.</a:t>
            </a:r>
          </a:p>
          <a:p>
            <a:endParaRPr lang="en-US" sz="2400" dirty="0" smtClean="0">
              <a:solidFill>
                <a:srgbClr val="FF0000"/>
              </a:solidFill>
            </a:endParaRPr>
          </a:p>
          <a:p>
            <a:r>
              <a:rPr lang="en-US" sz="2400" dirty="0" smtClean="0">
                <a:solidFill>
                  <a:srgbClr val="C22CB8"/>
                </a:solidFill>
              </a:rPr>
              <a:t>Each hair satisfies a (differential) equation</a:t>
            </a:r>
            <a:endParaRPr lang="en-US" sz="2400" dirty="0">
              <a:solidFill>
                <a:srgbClr val="C22CB8"/>
              </a:solidFill>
            </a:endParaRPr>
          </a:p>
        </p:txBody>
      </p:sp>
      <p:sp>
        <p:nvSpPr>
          <p:cNvPr id="7" name="TextBox 6"/>
          <p:cNvSpPr txBox="1"/>
          <p:nvPr/>
        </p:nvSpPr>
        <p:spPr>
          <a:xfrm>
            <a:off x="1016000" y="265830"/>
            <a:ext cx="7533658" cy="523220"/>
          </a:xfrm>
          <a:prstGeom prst="rect">
            <a:avLst/>
          </a:prstGeom>
          <a:noFill/>
        </p:spPr>
        <p:txBody>
          <a:bodyPr wrap="square" rtlCol="0">
            <a:spAutoFit/>
          </a:bodyPr>
          <a:lstStyle/>
          <a:p>
            <a:r>
              <a:rPr lang="en-US" sz="2800" dirty="0" smtClean="0">
                <a:solidFill>
                  <a:srgbClr val="C22CB8"/>
                </a:solidFill>
              </a:rPr>
              <a:t>Step 3:  Add fur and hair and water</a:t>
            </a:r>
            <a:endParaRPr lang="en-US" sz="2800" dirty="0">
              <a:solidFill>
                <a:srgbClr val="C22CB8"/>
              </a:solidFill>
            </a:endParaRPr>
          </a:p>
        </p:txBody>
      </p:sp>
    </p:spTree>
    <p:extLst>
      <p:ext uri="{BB962C8B-B14F-4D97-AF65-F5344CB8AC3E}">
        <p14:creationId xmlns:p14="http://schemas.microsoft.com/office/powerpoint/2010/main" val="35849111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213" y="359626"/>
            <a:ext cx="6501728" cy="523220"/>
          </a:xfrm>
          <a:prstGeom prst="rect">
            <a:avLst/>
          </a:prstGeom>
          <a:noFill/>
        </p:spPr>
        <p:txBody>
          <a:bodyPr wrap="square" rtlCol="0">
            <a:spAutoFit/>
          </a:bodyPr>
          <a:lstStyle/>
          <a:p>
            <a:r>
              <a:rPr lang="en-US" sz="2800" dirty="0" smtClean="0">
                <a:solidFill>
                  <a:srgbClr val="FF0000"/>
                </a:solidFill>
              </a:rPr>
              <a:t>Step 4:  Add Lighting effects</a:t>
            </a:r>
            <a:endParaRPr lang="en-US" sz="2800" dirty="0">
              <a:solidFill>
                <a:srgbClr val="FF0000"/>
              </a:solidFill>
            </a:endParaRPr>
          </a:p>
        </p:txBody>
      </p:sp>
      <p:pic>
        <p:nvPicPr>
          <p:cNvPr id="6" name="Picture 5" descr="rayfac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669" y="1210923"/>
            <a:ext cx="5711346" cy="4049864"/>
          </a:xfrm>
          <a:prstGeom prst="rect">
            <a:avLst/>
          </a:prstGeom>
        </p:spPr>
      </p:pic>
      <p:sp>
        <p:nvSpPr>
          <p:cNvPr id="7" name="TextBox 6"/>
          <p:cNvSpPr txBox="1"/>
          <p:nvPr/>
        </p:nvSpPr>
        <p:spPr>
          <a:xfrm>
            <a:off x="945027" y="5552861"/>
            <a:ext cx="9096010" cy="1200328"/>
          </a:xfrm>
          <a:prstGeom prst="rect">
            <a:avLst/>
          </a:prstGeom>
          <a:noFill/>
        </p:spPr>
        <p:txBody>
          <a:bodyPr wrap="square" rtlCol="0">
            <a:spAutoFit/>
          </a:bodyPr>
          <a:lstStyle/>
          <a:p>
            <a:r>
              <a:rPr lang="en-US" sz="2400" dirty="0" smtClean="0">
                <a:solidFill>
                  <a:srgbClr val="C22CB8"/>
                </a:solidFill>
              </a:rPr>
              <a:t>Trace millions of rays </a:t>
            </a:r>
            <a:r>
              <a:rPr lang="en-US" sz="2400" dirty="0" smtClean="0"/>
              <a:t>from a </a:t>
            </a:r>
            <a:r>
              <a:rPr lang="en-US" sz="2400" dirty="0" smtClean="0">
                <a:solidFill>
                  <a:srgbClr val="C22CB8"/>
                </a:solidFill>
              </a:rPr>
              <a:t>light source</a:t>
            </a:r>
            <a:r>
              <a:rPr lang="en-US" sz="2400" dirty="0"/>
              <a:t> </a:t>
            </a:r>
            <a:r>
              <a:rPr lang="en-US" sz="2400" dirty="0" smtClean="0"/>
              <a:t> </a:t>
            </a:r>
            <a:r>
              <a:rPr lang="en-US" sz="2400" dirty="0" smtClean="0">
                <a:solidFill>
                  <a:srgbClr val="3366FF"/>
                </a:solidFill>
              </a:rPr>
              <a:t>using vectors </a:t>
            </a:r>
          </a:p>
          <a:p>
            <a:endParaRPr lang="en-US" sz="2400" dirty="0" smtClean="0"/>
          </a:p>
          <a:p>
            <a:r>
              <a:rPr lang="en-US" sz="2400" dirty="0" smtClean="0"/>
              <a:t>Find which rays </a:t>
            </a:r>
            <a:r>
              <a:rPr lang="en-US" sz="2400" dirty="0" smtClean="0">
                <a:solidFill>
                  <a:srgbClr val="C22CB8"/>
                </a:solidFill>
              </a:rPr>
              <a:t>reflect from the image into your eye     </a:t>
            </a:r>
            <a:endParaRPr lang="en-US" sz="2400" dirty="0">
              <a:solidFill>
                <a:srgbClr val="C22CB8"/>
              </a:solidFill>
            </a:endParaRPr>
          </a:p>
        </p:txBody>
      </p:sp>
    </p:spTree>
    <p:extLst>
      <p:ext uri="{BB962C8B-B14F-4D97-AF65-F5344CB8AC3E}">
        <p14:creationId xmlns:p14="http://schemas.microsoft.com/office/powerpoint/2010/main" val="15760951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ytracing_refle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171" y="1191673"/>
            <a:ext cx="5288234" cy="3966176"/>
          </a:xfrm>
          <a:prstGeom prst="rect">
            <a:avLst/>
          </a:prstGeom>
        </p:spPr>
      </p:pic>
      <p:sp>
        <p:nvSpPr>
          <p:cNvPr id="5" name="TextBox 4"/>
          <p:cNvSpPr txBox="1"/>
          <p:nvPr/>
        </p:nvSpPr>
        <p:spPr>
          <a:xfrm>
            <a:off x="627107" y="5660446"/>
            <a:ext cx="7556636" cy="1107996"/>
          </a:xfrm>
          <a:prstGeom prst="rect">
            <a:avLst/>
          </a:prstGeom>
          <a:noFill/>
        </p:spPr>
        <p:txBody>
          <a:bodyPr wrap="square" rtlCol="0">
            <a:spAutoFit/>
          </a:bodyPr>
          <a:lstStyle/>
          <a:p>
            <a:r>
              <a:rPr lang="en-US" sz="2400" dirty="0" smtClean="0">
                <a:solidFill>
                  <a:srgbClr val="0000FF"/>
                </a:solidFill>
              </a:rPr>
              <a:t>Time:  3 hours per frame,  24 frames per second in a movie</a:t>
            </a:r>
          </a:p>
          <a:p>
            <a:endParaRPr lang="en-US" dirty="0"/>
          </a:p>
          <a:p>
            <a:r>
              <a:rPr lang="en-US" sz="2400" dirty="0" smtClean="0"/>
              <a:t>         2 Hour movie needs   </a:t>
            </a:r>
            <a:r>
              <a:rPr lang="en-US" sz="2400" dirty="0" smtClean="0">
                <a:solidFill>
                  <a:srgbClr val="FF0000"/>
                </a:solidFill>
              </a:rPr>
              <a:t>518 400 hours to render!</a:t>
            </a:r>
            <a:endParaRPr lang="en-US" sz="2400" dirty="0">
              <a:solidFill>
                <a:srgbClr val="FF0000"/>
              </a:solidFill>
            </a:endParaRPr>
          </a:p>
        </p:txBody>
      </p:sp>
      <p:sp>
        <p:nvSpPr>
          <p:cNvPr id="6" name="TextBox 5"/>
          <p:cNvSpPr txBox="1"/>
          <p:nvPr/>
        </p:nvSpPr>
        <p:spPr>
          <a:xfrm>
            <a:off x="972015" y="329278"/>
            <a:ext cx="7776124" cy="461665"/>
          </a:xfrm>
          <a:prstGeom prst="rect">
            <a:avLst/>
          </a:prstGeom>
          <a:noFill/>
        </p:spPr>
        <p:txBody>
          <a:bodyPr wrap="square" rtlCol="0">
            <a:spAutoFit/>
          </a:bodyPr>
          <a:lstStyle/>
          <a:p>
            <a:r>
              <a:rPr lang="en-US" sz="2400" dirty="0" smtClean="0"/>
              <a:t>                    Effective but slow and expensive!</a:t>
            </a:r>
            <a:endParaRPr lang="en-US" sz="2400" dirty="0"/>
          </a:p>
        </p:txBody>
      </p:sp>
    </p:spTree>
    <p:extLst>
      <p:ext uri="{BB962C8B-B14F-4D97-AF65-F5344CB8AC3E}">
        <p14:creationId xmlns:p14="http://schemas.microsoft.com/office/powerpoint/2010/main" val="30111893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79" y="362843"/>
            <a:ext cx="7469427" cy="1938992"/>
          </a:xfrm>
          <a:prstGeom prst="rect">
            <a:avLst/>
          </a:prstGeom>
          <a:noFill/>
        </p:spPr>
        <p:txBody>
          <a:bodyPr wrap="square" rtlCol="0">
            <a:spAutoFit/>
          </a:bodyPr>
          <a:lstStyle/>
          <a:p>
            <a:r>
              <a:rPr lang="en-US" sz="2800" dirty="0" smtClean="0">
                <a:solidFill>
                  <a:srgbClr val="FF0000"/>
                </a:solidFill>
              </a:rPr>
              <a:t>A sense of proportion: </a:t>
            </a:r>
            <a:r>
              <a:rPr lang="en-US" sz="2800" dirty="0" smtClean="0">
                <a:solidFill>
                  <a:srgbClr val="0000FF"/>
                </a:solidFill>
              </a:rPr>
              <a:t>effects with real actors</a:t>
            </a:r>
          </a:p>
          <a:p>
            <a:endParaRPr lang="en-US" sz="2800" dirty="0" smtClean="0"/>
          </a:p>
          <a:p>
            <a:r>
              <a:rPr lang="en-US" sz="2400" dirty="0" smtClean="0">
                <a:solidFill>
                  <a:srgbClr val="C22CB8"/>
                </a:solidFill>
              </a:rPr>
              <a:t>How to make </a:t>
            </a:r>
            <a:r>
              <a:rPr lang="en-US" sz="2400" dirty="0" smtClean="0">
                <a:solidFill>
                  <a:srgbClr val="FF0000"/>
                </a:solidFill>
              </a:rPr>
              <a:t>small things look </a:t>
            </a:r>
            <a:r>
              <a:rPr lang="en-US" sz="4000" dirty="0" smtClean="0">
                <a:solidFill>
                  <a:srgbClr val="FF0000"/>
                </a:solidFill>
              </a:rPr>
              <a:t>big</a:t>
            </a:r>
            <a:r>
              <a:rPr lang="en-US" sz="2400" dirty="0" smtClean="0">
                <a:solidFill>
                  <a:srgbClr val="FF0000"/>
                </a:solidFill>
              </a:rPr>
              <a:t> </a:t>
            </a:r>
            <a:r>
              <a:rPr lang="en-US" sz="2400" dirty="0" smtClean="0">
                <a:solidFill>
                  <a:srgbClr val="C22CB8"/>
                </a:solidFill>
              </a:rPr>
              <a:t>… ..</a:t>
            </a:r>
          </a:p>
          <a:p>
            <a:r>
              <a:rPr lang="en-US" sz="2400" dirty="0" smtClean="0">
                <a:solidFill>
                  <a:srgbClr val="C22CB8"/>
                </a:solidFill>
              </a:rPr>
              <a:t> And </a:t>
            </a:r>
            <a:r>
              <a:rPr lang="en-US" sz="2400" dirty="0" smtClean="0">
                <a:solidFill>
                  <a:srgbClr val="3366FF"/>
                </a:solidFill>
              </a:rPr>
              <a:t>big things look </a:t>
            </a:r>
            <a:r>
              <a:rPr lang="en-US" sz="1600" dirty="0" smtClean="0">
                <a:solidFill>
                  <a:srgbClr val="3366FF"/>
                </a:solidFill>
              </a:rPr>
              <a:t>small</a:t>
            </a:r>
            <a:endParaRPr lang="en-US" sz="1600" dirty="0">
              <a:solidFill>
                <a:srgbClr val="3366FF"/>
              </a:solidFill>
            </a:endParaRPr>
          </a:p>
        </p:txBody>
      </p:sp>
      <p:pic>
        <p:nvPicPr>
          <p:cNvPr id="5" name="Picture 4" descr="1_0_46_51_thumb[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59" y="2872459"/>
            <a:ext cx="6673463" cy="2932279"/>
          </a:xfrm>
          <a:prstGeom prst="rect">
            <a:avLst/>
          </a:prstGeom>
        </p:spPr>
      </p:pic>
      <p:sp>
        <p:nvSpPr>
          <p:cNvPr id="6" name="TextBox 5"/>
          <p:cNvSpPr txBox="1"/>
          <p:nvPr/>
        </p:nvSpPr>
        <p:spPr>
          <a:xfrm>
            <a:off x="952579" y="6183350"/>
            <a:ext cx="7968397" cy="461665"/>
          </a:xfrm>
          <a:prstGeom prst="rect">
            <a:avLst/>
          </a:prstGeom>
          <a:noFill/>
        </p:spPr>
        <p:txBody>
          <a:bodyPr wrap="square" rtlCol="0">
            <a:spAutoFit/>
          </a:bodyPr>
          <a:lstStyle/>
          <a:p>
            <a:r>
              <a:rPr lang="en-US" sz="2400" dirty="0" smtClean="0">
                <a:solidFill>
                  <a:srgbClr val="3366FF"/>
                </a:solidFill>
              </a:rPr>
              <a:t>                                        How big is this?</a:t>
            </a:r>
            <a:endParaRPr lang="en-US" sz="2400" dirty="0">
              <a:solidFill>
                <a:srgbClr val="3366FF"/>
              </a:solidFill>
            </a:endParaRPr>
          </a:p>
        </p:txBody>
      </p:sp>
    </p:spTree>
    <p:extLst>
      <p:ext uri="{BB962C8B-B14F-4D97-AF65-F5344CB8AC3E}">
        <p14:creationId xmlns:p14="http://schemas.microsoft.com/office/powerpoint/2010/main" val="3321989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9143" y="1280095"/>
            <a:ext cx="7091419" cy="461665"/>
          </a:xfrm>
          <a:prstGeom prst="rect">
            <a:avLst/>
          </a:prstGeom>
          <a:noFill/>
        </p:spPr>
        <p:txBody>
          <a:bodyPr wrap="square" rtlCol="0">
            <a:spAutoFit/>
          </a:bodyPr>
          <a:lstStyle/>
          <a:p>
            <a:r>
              <a:rPr lang="en-US" sz="2400" dirty="0" smtClean="0">
                <a:solidFill>
                  <a:srgbClr val="FF0000"/>
                </a:solidFill>
              </a:rPr>
              <a:t>         </a:t>
            </a:r>
            <a:r>
              <a:rPr lang="en-US" sz="2400" smtClean="0">
                <a:solidFill>
                  <a:srgbClr val="FF0000"/>
                </a:solidFill>
              </a:rPr>
              <a:t>        </a:t>
            </a:r>
            <a:r>
              <a:rPr lang="en-US" sz="2400" dirty="0" smtClean="0">
                <a:solidFill>
                  <a:srgbClr val="FF0000"/>
                </a:solidFill>
              </a:rPr>
              <a:t>Some  mathematicians are heroes</a:t>
            </a:r>
            <a:endParaRPr lang="en-US" sz="2400" dirty="0">
              <a:solidFill>
                <a:srgbClr val="FF0000"/>
              </a:solidFill>
            </a:endParaRPr>
          </a:p>
        </p:txBody>
      </p:sp>
      <p:pic>
        <p:nvPicPr>
          <p:cNvPr id="5" name="Picture 4" descr="The-Imitation-Game-2014-Free-Movie-Downloa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2" y="2088933"/>
            <a:ext cx="2966280" cy="4229915"/>
          </a:xfrm>
          <a:prstGeom prst="rect">
            <a:avLst/>
          </a:prstGeom>
        </p:spPr>
      </p:pic>
      <p:sp>
        <p:nvSpPr>
          <p:cNvPr id="6" name="TextBox 5"/>
          <p:cNvSpPr txBox="1"/>
          <p:nvPr/>
        </p:nvSpPr>
        <p:spPr>
          <a:xfrm>
            <a:off x="1073541" y="514019"/>
            <a:ext cx="7303104" cy="461665"/>
          </a:xfrm>
          <a:prstGeom prst="rect">
            <a:avLst/>
          </a:prstGeom>
          <a:noFill/>
        </p:spPr>
        <p:txBody>
          <a:bodyPr wrap="square" rtlCol="0">
            <a:spAutoFit/>
          </a:bodyPr>
          <a:lstStyle/>
          <a:p>
            <a:r>
              <a:rPr lang="en-US" sz="2400" dirty="0" smtClean="0">
                <a:solidFill>
                  <a:srgbClr val="0000FF"/>
                </a:solidFill>
              </a:rPr>
              <a:t>          See </a:t>
            </a:r>
            <a:r>
              <a:rPr lang="en-US" sz="2400" dirty="0" err="1" smtClean="0">
                <a:solidFill>
                  <a:srgbClr val="0000FF"/>
                </a:solidFill>
              </a:rPr>
              <a:t>maths</a:t>
            </a:r>
            <a:r>
              <a:rPr lang="en-US" sz="2400" dirty="0" smtClean="0">
                <a:solidFill>
                  <a:srgbClr val="0000FF"/>
                </a:solidFill>
              </a:rPr>
              <a:t> in the movies in different ways    </a:t>
            </a:r>
            <a:endParaRPr lang="en-US" sz="2400" dirty="0">
              <a:solidFill>
                <a:srgbClr val="0000FF"/>
              </a:solidFill>
            </a:endParaRPr>
          </a:p>
        </p:txBody>
      </p:sp>
      <p:pic>
        <p:nvPicPr>
          <p:cNvPr id="2" name="Picture 1" descr="moviepo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19" y="2089733"/>
            <a:ext cx="2981387" cy="4295762"/>
          </a:xfrm>
          <a:prstGeom prst="rect">
            <a:avLst/>
          </a:prstGeom>
        </p:spPr>
      </p:pic>
    </p:spTree>
    <p:extLst>
      <p:ext uri="{BB962C8B-B14F-4D97-AF65-F5344CB8AC3E}">
        <p14:creationId xmlns:p14="http://schemas.microsoft.com/office/powerpoint/2010/main" val="28979652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07640" y="5109810"/>
            <a:ext cx="5330616" cy="1550665"/>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ngularsize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6" y="2292284"/>
            <a:ext cx="7327900" cy="2692400"/>
          </a:xfrm>
          <a:prstGeom prst="rect">
            <a:avLst/>
          </a:prstGeom>
        </p:spPr>
      </p:pic>
      <p:pic>
        <p:nvPicPr>
          <p:cNvPr id="5" name="Picture 4" descr="1_0_46_51_thumb[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384" y="3665811"/>
            <a:ext cx="927498" cy="407537"/>
          </a:xfrm>
          <a:prstGeom prst="rect">
            <a:avLst/>
          </a:prstGeom>
        </p:spPr>
      </p:pic>
      <p:pic>
        <p:nvPicPr>
          <p:cNvPr id="7" name="Picture 6" descr="1_0_46_51_thumb[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702" y="2974356"/>
            <a:ext cx="3503276" cy="1539318"/>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155" y="5333088"/>
            <a:ext cx="4673600" cy="1104900"/>
          </a:xfrm>
          <a:prstGeom prst="rect">
            <a:avLst/>
          </a:prstGeom>
        </p:spPr>
      </p:pic>
      <p:sp>
        <p:nvSpPr>
          <p:cNvPr id="11" name="TextBox 10"/>
          <p:cNvSpPr txBox="1"/>
          <p:nvPr/>
        </p:nvSpPr>
        <p:spPr>
          <a:xfrm>
            <a:off x="864577" y="332601"/>
            <a:ext cx="4336419" cy="523220"/>
          </a:xfrm>
          <a:prstGeom prst="rect">
            <a:avLst/>
          </a:prstGeom>
          <a:noFill/>
        </p:spPr>
        <p:txBody>
          <a:bodyPr wrap="square" rtlCol="0">
            <a:spAutoFit/>
          </a:bodyPr>
          <a:lstStyle/>
          <a:p>
            <a:r>
              <a:rPr lang="en-US" sz="2800" dirty="0" smtClean="0">
                <a:solidFill>
                  <a:srgbClr val="FF0000"/>
                </a:solidFill>
              </a:rPr>
              <a:t>            Forced Perspective</a:t>
            </a:r>
            <a:endParaRPr lang="en-US" sz="2800" dirty="0">
              <a:solidFill>
                <a:srgbClr val="FF0000"/>
              </a:solidFill>
            </a:endParaRPr>
          </a:p>
        </p:txBody>
      </p:sp>
      <p:sp>
        <p:nvSpPr>
          <p:cNvPr id="12" name="TextBox 11"/>
          <p:cNvSpPr txBox="1"/>
          <p:nvPr/>
        </p:nvSpPr>
        <p:spPr>
          <a:xfrm>
            <a:off x="166323" y="5509683"/>
            <a:ext cx="2948459" cy="830997"/>
          </a:xfrm>
          <a:prstGeom prst="rect">
            <a:avLst/>
          </a:prstGeom>
          <a:noFill/>
        </p:spPr>
        <p:txBody>
          <a:bodyPr wrap="square" rtlCol="0">
            <a:spAutoFit/>
          </a:bodyPr>
          <a:lstStyle/>
          <a:p>
            <a:r>
              <a:rPr lang="en-US" sz="2400" dirty="0" smtClean="0">
                <a:solidFill>
                  <a:srgbClr val="3366FF"/>
                </a:solidFill>
              </a:rPr>
              <a:t>Angle at the camera is how big things appear</a:t>
            </a:r>
          </a:p>
        </p:txBody>
      </p:sp>
      <p:cxnSp>
        <p:nvCxnSpPr>
          <p:cNvPr id="4" name="Straight Arrow Connector 3"/>
          <p:cNvCxnSpPr/>
          <p:nvPr/>
        </p:nvCxnSpPr>
        <p:spPr>
          <a:xfrm flipV="1">
            <a:off x="5242019" y="3116098"/>
            <a:ext cx="14766" cy="139757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17172" y="3455735"/>
            <a:ext cx="339624" cy="461665"/>
          </a:xfrm>
          <a:prstGeom prst="rect">
            <a:avLst/>
          </a:prstGeom>
          <a:noFill/>
        </p:spPr>
        <p:txBody>
          <a:bodyPr wrap="square" rtlCol="0">
            <a:spAutoFit/>
          </a:bodyPr>
          <a:lstStyle/>
          <a:p>
            <a:r>
              <a:rPr lang="en-US" sz="2400" dirty="0" smtClean="0"/>
              <a:t>L</a:t>
            </a:r>
            <a:endParaRPr lang="en-US" sz="2400" dirty="0"/>
          </a:p>
        </p:txBody>
      </p:sp>
      <p:sp>
        <p:nvSpPr>
          <p:cNvPr id="13" name="TextBox 12"/>
          <p:cNvSpPr txBox="1"/>
          <p:nvPr/>
        </p:nvSpPr>
        <p:spPr>
          <a:xfrm>
            <a:off x="347767" y="1255300"/>
            <a:ext cx="7988541" cy="830997"/>
          </a:xfrm>
          <a:prstGeom prst="rect">
            <a:avLst/>
          </a:prstGeom>
          <a:noFill/>
        </p:spPr>
        <p:txBody>
          <a:bodyPr wrap="square" rtlCol="0">
            <a:spAutoFit/>
          </a:bodyPr>
          <a:lstStyle/>
          <a:p>
            <a:r>
              <a:rPr lang="en-US" sz="2400" dirty="0" smtClean="0">
                <a:solidFill>
                  <a:srgbClr val="C22CB8"/>
                </a:solidFill>
              </a:rPr>
              <a:t>Small bridge </a:t>
            </a:r>
            <a:r>
              <a:rPr lang="en-US" sz="2400" dirty="0" smtClean="0"/>
              <a:t>close to the camera appears to be the same size as a </a:t>
            </a:r>
            <a:r>
              <a:rPr lang="en-US" sz="2400" dirty="0" smtClean="0">
                <a:solidFill>
                  <a:srgbClr val="C22CB8"/>
                </a:solidFill>
              </a:rPr>
              <a:t>large bridge </a:t>
            </a:r>
            <a:r>
              <a:rPr lang="en-US" sz="2400" dirty="0" smtClean="0"/>
              <a:t>further away</a:t>
            </a:r>
            <a:endParaRPr lang="en-US" sz="2400" dirty="0"/>
          </a:p>
        </p:txBody>
      </p:sp>
    </p:spTree>
    <p:extLst>
      <p:ext uri="{BB962C8B-B14F-4D97-AF65-F5344CB8AC3E}">
        <p14:creationId xmlns:p14="http://schemas.microsoft.com/office/powerpoint/2010/main" val="36101917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objects_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6" y="1328287"/>
            <a:ext cx="6454515" cy="3911827"/>
          </a:xfrm>
          <a:prstGeom prst="rect">
            <a:avLst/>
          </a:prstGeom>
        </p:spPr>
      </p:pic>
      <p:sp>
        <p:nvSpPr>
          <p:cNvPr id="4" name="TextBox 3"/>
          <p:cNvSpPr txBox="1"/>
          <p:nvPr/>
        </p:nvSpPr>
        <p:spPr>
          <a:xfrm>
            <a:off x="191961" y="131803"/>
            <a:ext cx="8416767" cy="892552"/>
          </a:xfrm>
          <a:prstGeom prst="rect">
            <a:avLst/>
          </a:prstGeom>
          <a:noFill/>
        </p:spPr>
        <p:txBody>
          <a:bodyPr wrap="square" rtlCol="0">
            <a:spAutoFit/>
          </a:bodyPr>
          <a:lstStyle/>
          <a:p>
            <a:r>
              <a:rPr lang="en-US" sz="2800" dirty="0" smtClean="0">
                <a:solidFill>
                  <a:srgbClr val="C22CB8"/>
                </a:solidFill>
              </a:rPr>
              <a:t>Trick:  </a:t>
            </a:r>
            <a:r>
              <a:rPr lang="en-US" sz="2400" dirty="0" smtClean="0"/>
              <a:t>To make a </a:t>
            </a:r>
            <a:r>
              <a:rPr lang="en-US" sz="2400" dirty="0" smtClean="0">
                <a:solidFill>
                  <a:srgbClr val="FF0000"/>
                </a:solidFill>
              </a:rPr>
              <a:t>large</a:t>
            </a:r>
            <a:r>
              <a:rPr lang="en-US" sz="2400" dirty="0" smtClean="0"/>
              <a:t> object appear </a:t>
            </a:r>
            <a:r>
              <a:rPr lang="en-US" sz="2400" dirty="0" smtClean="0">
                <a:solidFill>
                  <a:schemeClr val="accent6">
                    <a:lumMod val="75000"/>
                  </a:schemeClr>
                </a:solidFill>
              </a:rPr>
              <a:t>small</a:t>
            </a:r>
            <a:r>
              <a:rPr lang="en-US" sz="2400" dirty="0" smtClean="0"/>
              <a:t>, move it </a:t>
            </a:r>
            <a:r>
              <a:rPr lang="en-US" sz="2400" dirty="0" smtClean="0">
                <a:solidFill>
                  <a:srgbClr val="FF0000"/>
                </a:solidFill>
              </a:rPr>
              <a:t>further away</a:t>
            </a:r>
          </a:p>
          <a:p>
            <a:r>
              <a:rPr lang="en-US" sz="2400" dirty="0">
                <a:solidFill>
                  <a:srgbClr val="C22CB8"/>
                </a:solidFill>
              </a:rPr>
              <a:t> </a:t>
            </a:r>
            <a:r>
              <a:rPr lang="en-US" sz="2400" dirty="0" smtClean="0">
                <a:solidFill>
                  <a:srgbClr val="C22CB8"/>
                </a:solidFill>
              </a:rPr>
              <a:t>             </a:t>
            </a:r>
            <a:r>
              <a:rPr lang="en-US" sz="2400" dirty="0" smtClean="0"/>
              <a:t>To make a </a:t>
            </a:r>
            <a:r>
              <a:rPr lang="en-US" sz="2400" dirty="0" smtClean="0">
                <a:solidFill>
                  <a:srgbClr val="C22CB8"/>
                </a:solidFill>
              </a:rPr>
              <a:t>small object </a:t>
            </a:r>
            <a:r>
              <a:rPr lang="en-US" sz="2400" dirty="0" smtClean="0">
                <a:solidFill>
                  <a:srgbClr val="000000"/>
                </a:solidFill>
              </a:rPr>
              <a:t>appear</a:t>
            </a:r>
            <a:r>
              <a:rPr lang="en-US" sz="2400" dirty="0" smtClean="0">
                <a:solidFill>
                  <a:srgbClr val="C22CB8"/>
                </a:solidFill>
              </a:rPr>
              <a:t> large</a:t>
            </a:r>
            <a:r>
              <a:rPr lang="en-US" sz="2400" dirty="0" smtClean="0">
                <a:solidFill>
                  <a:srgbClr val="000000"/>
                </a:solidFill>
              </a:rPr>
              <a:t>, move it </a:t>
            </a:r>
            <a:r>
              <a:rPr lang="en-US" sz="2400" dirty="0" smtClean="0">
                <a:solidFill>
                  <a:srgbClr val="C22CB8"/>
                </a:solidFill>
              </a:rPr>
              <a:t>closer </a:t>
            </a:r>
            <a:endParaRPr lang="en-US" sz="2400" dirty="0">
              <a:solidFill>
                <a:srgbClr val="C22CB8"/>
              </a:solidFill>
            </a:endParaRPr>
          </a:p>
        </p:txBody>
      </p:sp>
      <p:sp>
        <p:nvSpPr>
          <p:cNvPr id="10" name="TextBox 9"/>
          <p:cNvSpPr txBox="1"/>
          <p:nvPr/>
        </p:nvSpPr>
        <p:spPr>
          <a:xfrm>
            <a:off x="7500167" y="1238665"/>
            <a:ext cx="1527150" cy="369332"/>
          </a:xfrm>
          <a:prstGeom prst="rect">
            <a:avLst/>
          </a:prstGeom>
          <a:noFill/>
        </p:spPr>
        <p:txBody>
          <a:bodyPr wrap="square" rtlCol="0">
            <a:spAutoFit/>
          </a:bodyPr>
          <a:lstStyle/>
          <a:p>
            <a:r>
              <a:rPr lang="en-US" dirty="0" smtClean="0">
                <a:solidFill>
                  <a:srgbClr val="0000FF"/>
                </a:solidFill>
              </a:rPr>
              <a:t>Gandalf</a:t>
            </a:r>
            <a:endParaRPr lang="en-US" dirty="0">
              <a:solidFill>
                <a:srgbClr val="0000FF"/>
              </a:solidFill>
            </a:endParaRPr>
          </a:p>
        </p:txBody>
      </p:sp>
      <p:sp>
        <p:nvSpPr>
          <p:cNvPr id="11" name="TextBox 10"/>
          <p:cNvSpPr txBox="1"/>
          <p:nvPr/>
        </p:nvSpPr>
        <p:spPr>
          <a:xfrm>
            <a:off x="7808128" y="4980487"/>
            <a:ext cx="1162448" cy="377956"/>
          </a:xfrm>
          <a:prstGeom prst="rect">
            <a:avLst/>
          </a:prstGeom>
          <a:noFill/>
        </p:spPr>
        <p:txBody>
          <a:bodyPr wrap="square" rtlCol="0">
            <a:spAutoFit/>
          </a:bodyPr>
          <a:lstStyle/>
          <a:p>
            <a:r>
              <a:rPr lang="en-US" dirty="0" smtClean="0">
                <a:solidFill>
                  <a:srgbClr val="FF0000"/>
                </a:solidFill>
              </a:rPr>
              <a:t>Actor</a:t>
            </a:r>
            <a:endParaRPr lang="en-US" dirty="0">
              <a:solidFill>
                <a:srgbClr val="FF0000"/>
              </a:solidFill>
            </a:endParaRPr>
          </a:p>
        </p:txBody>
      </p:sp>
      <p:sp>
        <p:nvSpPr>
          <p:cNvPr id="12" name="TextBox 11"/>
          <p:cNvSpPr txBox="1"/>
          <p:nvPr/>
        </p:nvSpPr>
        <p:spPr>
          <a:xfrm>
            <a:off x="3082571" y="5165321"/>
            <a:ext cx="2071480" cy="369332"/>
          </a:xfrm>
          <a:prstGeom prst="rect">
            <a:avLst/>
          </a:prstGeom>
          <a:noFill/>
        </p:spPr>
        <p:txBody>
          <a:bodyPr wrap="square" rtlCol="0">
            <a:spAutoFit/>
          </a:bodyPr>
          <a:lstStyle/>
          <a:p>
            <a:r>
              <a:rPr lang="en-US" dirty="0" smtClean="0">
                <a:solidFill>
                  <a:srgbClr val="0000FF"/>
                </a:solidFill>
              </a:rPr>
              <a:t>Hobbit</a:t>
            </a:r>
            <a:endParaRPr lang="en-US" dirty="0">
              <a:solidFill>
                <a:srgbClr val="0000FF"/>
              </a:solidFill>
            </a:endParaRPr>
          </a:p>
        </p:txBody>
      </p:sp>
      <p:cxnSp>
        <p:nvCxnSpPr>
          <p:cNvPr id="14" name="Straight Arrow Connector 13"/>
          <p:cNvCxnSpPr/>
          <p:nvPr/>
        </p:nvCxnSpPr>
        <p:spPr>
          <a:xfrm flipV="1">
            <a:off x="3799866" y="3887305"/>
            <a:ext cx="887870" cy="4837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189834" y="2000357"/>
            <a:ext cx="438489" cy="144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768338" y="3831035"/>
            <a:ext cx="695532" cy="755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798" y="2658932"/>
            <a:ext cx="355600" cy="406400"/>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125" y="3828536"/>
            <a:ext cx="368300" cy="4064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337" y="6176668"/>
            <a:ext cx="1384300" cy="406400"/>
          </a:xfrm>
          <a:prstGeom prst="rect">
            <a:avLst/>
          </a:prstGeom>
        </p:spPr>
      </p:pic>
      <p:sp>
        <p:nvSpPr>
          <p:cNvPr id="8" name="TextBox 7"/>
          <p:cNvSpPr txBox="1"/>
          <p:nvPr/>
        </p:nvSpPr>
        <p:spPr>
          <a:xfrm>
            <a:off x="738303" y="6191445"/>
            <a:ext cx="8652620" cy="461665"/>
          </a:xfrm>
          <a:prstGeom prst="rect">
            <a:avLst/>
          </a:prstGeom>
          <a:noFill/>
        </p:spPr>
        <p:txBody>
          <a:bodyPr wrap="square" rtlCol="0">
            <a:spAutoFit/>
          </a:bodyPr>
          <a:lstStyle/>
          <a:p>
            <a:r>
              <a:rPr lang="en-US" sz="2400" dirty="0" smtClean="0"/>
              <a:t>Make                           to make </a:t>
            </a:r>
            <a:r>
              <a:rPr lang="en-US" sz="2400" dirty="0" smtClean="0">
                <a:solidFill>
                  <a:srgbClr val="FF0000"/>
                </a:solidFill>
              </a:rPr>
              <a:t>Hobbit</a:t>
            </a:r>
            <a:r>
              <a:rPr lang="en-US" sz="2400" dirty="0" smtClean="0"/>
              <a:t> appear smaller than </a:t>
            </a:r>
            <a:r>
              <a:rPr lang="en-US" sz="2400" dirty="0" smtClean="0">
                <a:solidFill>
                  <a:srgbClr val="0000FF"/>
                </a:solidFill>
              </a:rPr>
              <a:t>Gandalf</a:t>
            </a:r>
            <a:r>
              <a:rPr lang="en-US" dirty="0" smtClean="0">
                <a:solidFill>
                  <a:srgbClr val="0000FF"/>
                </a:solidFill>
              </a:rPr>
              <a:t> </a:t>
            </a:r>
            <a:endParaRPr lang="en-US" dirty="0">
              <a:solidFill>
                <a:srgbClr val="0000FF"/>
              </a:solidFill>
            </a:endParaRPr>
          </a:p>
        </p:txBody>
      </p:sp>
      <p:pic>
        <p:nvPicPr>
          <p:cNvPr id="15" name="Picture 14" descr="Ian-mckellen-gandalf-the-grey-the-hobbit-pic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989" y="1153777"/>
            <a:ext cx="1647298" cy="1955342"/>
          </a:xfrm>
          <a:prstGeom prst="rect">
            <a:avLst/>
          </a:prstGeom>
        </p:spPr>
      </p:pic>
      <p:pic>
        <p:nvPicPr>
          <p:cNvPr id="17" name="Picture 16" descr="2015030712frodo_newest_3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743" y="3309320"/>
            <a:ext cx="1218872" cy="1564219"/>
          </a:xfrm>
          <a:prstGeom prst="rect">
            <a:avLst/>
          </a:prstGeom>
        </p:spPr>
      </p:pic>
      <p:pic>
        <p:nvPicPr>
          <p:cNvPr id="19" name="Picture 18" descr="2015030712frodo_newest_3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283" y="4159459"/>
            <a:ext cx="640657" cy="822176"/>
          </a:xfrm>
          <a:prstGeom prst="rect">
            <a:avLst/>
          </a:prstGeom>
        </p:spPr>
      </p:pic>
      <p:pic>
        <p:nvPicPr>
          <p:cNvPr id="20" name="Picture 19" descr="Ian-mckellen-gandalf-the-grey-the-hobbit-pic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571" y="1852677"/>
            <a:ext cx="1186893" cy="1408842"/>
          </a:xfrm>
          <a:prstGeom prst="rect">
            <a:avLst/>
          </a:prstGeom>
        </p:spPr>
      </p:pic>
      <p:sp>
        <p:nvSpPr>
          <p:cNvPr id="21" name="TextBox 20"/>
          <p:cNvSpPr txBox="1"/>
          <p:nvPr/>
        </p:nvSpPr>
        <p:spPr>
          <a:xfrm>
            <a:off x="3398230" y="1432407"/>
            <a:ext cx="1162448" cy="377956"/>
          </a:xfrm>
          <a:prstGeom prst="rect">
            <a:avLst/>
          </a:prstGeom>
          <a:noFill/>
        </p:spPr>
        <p:txBody>
          <a:bodyPr wrap="square" rtlCol="0">
            <a:spAutoFit/>
          </a:bodyPr>
          <a:lstStyle/>
          <a:p>
            <a:r>
              <a:rPr lang="en-US" dirty="0" smtClean="0">
                <a:solidFill>
                  <a:srgbClr val="FF0000"/>
                </a:solidFill>
              </a:rPr>
              <a:t>Actor</a:t>
            </a:r>
            <a:endParaRPr lang="en-US" dirty="0">
              <a:solidFill>
                <a:srgbClr val="FF0000"/>
              </a:solidFill>
            </a:endParaRPr>
          </a:p>
        </p:txBody>
      </p:sp>
    </p:spTree>
    <p:extLst>
      <p:ext uri="{BB962C8B-B14F-4D97-AF65-F5344CB8AC3E}">
        <p14:creationId xmlns:p14="http://schemas.microsoft.com/office/powerpoint/2010/main" val="38024237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0965" y="1652201"/>
            <a:ext cx="9039878" cy="1529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93" y="2031807"/>
            <a:ext cx="8693372" cy="783442"/>
          </a:xfrm>
          <a:prstGeom prst="rect">
            <a:avLst/>
          </a:prstGeom>
        </p:spPr>
      </p:pic>
      <p:pic>
        <p:nvPicPr>
          <p:cNvPr id="6" name="Picture 5" descr="2015030712frodo_newest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932" y="3618224"/>
            <a:ext cx="2247042" cy="2883703"/>
          </a:xfrm>
          <a:prstGeom prst="rect">
            <a:avLst/>
          </a:prstGeom>
        </p:spPr>
      </p:pic>
      <p:sp>
        <p:nvSpPr>
          <p:cNvPr id="7" name="TextBox 6"/>
          <p:cNvSpPr txBox="1"/>
          <p:nvPr/>
        </p:nvSpPr>
        <p:spPr>
          <a:xfrm>
            <a:off x="805669" y="395982"/>
            <a:ext cx="7182742" cy="523220"/>
          </a:xfrm>
          <a:prstGeom prst="rect">
            <a:avLst/>
          </a:prstGeom>
          <a:noFill/>
        </p:spPr>
        <p:txBody>
          <a:bodyPr wrap="square" rtlCol="0">
            <a:spAutoFit/>
          </a:bodyPr>
          <a:lstStyle/>
          <a:p>
            <a:r>
              <a:rPr lang="en-US" sz="2800" smtClean="0">
                <a:solidFill>
                  <a:srgbClr val="FF0000"/>
                </a:solidFill>
              </a:rPr>
              <a:t>                           The </a:t>
            </a:r>
            <a:r>
              <a:rPr lang="en-US" sz="2800" dirty="0" smtClean="0">
                <a:solidFill>
                  <a:srgbClr val="FF0000"/>
                </a:solidFill>
              </a:rPr>
              <a:t>Director’s Formula</a:t>
            </a:r>
            <a:endParaRPr lang="en-US" sz="2800" dirty="0">
              <a:solidFill>
                <a:srgbClr val="FF0000"/>
              </a:solidFill>
            </a:endParaRPr>
          </a:p>
        </p:txBody>
      </p:sp>
    </p:spTree>
    <p:extLst>
      <p:ext uri="{BB962C8B-B14F-4D97-AF65-F5344CB8AC3E}">
        <p14:creationId xmlns:p14="http://schemas.microsoft.com/office/powerpoint/2010/main" val="11221239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18893" y="633906"/>
            <a:ext cx="6819255" cy="1663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72500" y="814973"/>
            <a:ext cx="7545031" cy="1200328"/>
          </a:xfrm>
          <a:prstGeom prst="rect">
            <a:avLst/>
          </a:prstGeom>
          <a:noFill/>
        </p:spPr>
        <p:txBody>
          <a:bodyPr wrap="square" rtlCol="0">
            <a:spAutoFit/>
          </a:bodyPr>
          <a:lstStyle/>
          <a:p>
            <a:r>
              <a:rPr lang="en-US" sz="2400" dirty="0" smtClean="0">
                <a:solidFill>
                  <a:srgbClr val="FF0000"/>
                </a:solidFill>
              </a:rPr>
              <a:t>Which looks bigger</a:t>
            </a:r>
          </a:p>
          <a:p>
            <a:endParaRPr lang="en-US" sz="2400" dirty="0">
              <a:solidFill>
                <a:srgbClr val="FF0000"/>
              </a:solidFill>
            </a:endParaRPr>
          </a:p>
          <a:p>
            <a:r>
              <a:rPr lang="en-US" sz="2400" dirty="0" smtClean="0">
                <a:solidFill>
                  <a:srgbClr val="FF0000"/>
                </a:solidFill>
              </a:rPr>
              <a:t>An ant 10cm away or an elephant 500m away?</a:t>
            </a:r>
            <a:endParaRPr lang="en-US" sz="2400" dirty="0">
              <a:solidFill>
                <a:srgbClr val="FF0000"/>
              </a:solidFill>
            </a:endParaRPr>
          </a:p>
        </p:txBody>
      </p:sp>
      <p:pic>
        <p:nvPicPr>
          <p:cNvPr id="6" name="Picture 5" descr="article-1308415-0B041A0D000005DC-419_468x2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026" y="2769485"/>
            <a:ext cx="6387152" cy="3903260"/>
          </a:xfrm>
          <a:prstGeom prst="rect">
            <a:avLst/>
          </a:prstGeom>
        </p:spPr>
      </p:pic>
    </p:spTree>
    <p:extLst>
      <p:ext uri="{BB962C8B-B14F-4D97-AF65-F5344CB8AC3E}">
        <p14:creationId xmlns:p14="http://schemas.microsoft.com/office/powerpoint/2010/main" val="29910335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trca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19" y="1950242"/>
            <a:ext cx="7529613" cy="3183542"/>
          </a:xfrm>
          <a:prstGeom prst="rect">
            <a:avLst/>
          </a:prstGeom>
        </p:spPr>
      </p:pic>
      <p:sp>
        <p:nvSpPr>
          <p:cNvPr id="5" name="TextBox 4"/>
          <p:cNvSpPr txBox="1"/>
          <p:nvPr/>
        </p:nvSpPr>
        <p:spPr>
          <a:xfrm>
            <a:off x="1602752" y="5941446"/>
            <a:ext cx="6927080" cy="461665"/>
          </a:xfrm>
          <a:prstGeom prst="rect">
            <a:avLst/>
          </a:prstGeom>
          <a:noFill/>
        </p:spPr>
        <p:txBody>
          <a:bodyPr wrap="square" rtlCol="0">
            <a:spAutoFit/>
          </a:bodyPr>
          <a:lstStyle/>
          <a:p>
            <a:r>
              <a:rPr lang="en-US" sz="2400" dirty="0" smtClean="0">
                <a:solidFill>
                  <a:srgbClr val="C22CB8"/>
                </a:solidFill>
              </a:rPr>
              <a:t>        How do they make Frodo look so small?</a:t>
            </a:r>
            <a:endParaRPr lang="en-US" sz="2400" dirty="0">
              <a:solidFill>
                <a:srgbClr val="C22CB8"/>
              </a:solidFill>
            </a:endParaRPr>
          </a:p>
        </p:txBody>
      </p:sp>
      <p:sp>
        <p:nvSpPr>
          <p:cNvPr id="7" name="TextBox 6"/>
          <p:cNvSpPr txBox="1"/>
          <p:nvPr/>
        </p:nvSpPr>
        <p:spPr>
          <a:xfrm>
            <a:off x="892098" y="468667"/>
            <a:ext cx="7454306" cy="1200328"/>
          </a:xfrm>
          <a:prstGeom prst="rect">
            <a:avLst/>
          </a:prstGeom>
          <a:noFill/>
        </p:spPr>
        <p:txBody>
          <a:bodyPr wrap="square" rtlCol="0">
            <a:spAutoFit/>
          </a:bodyPr>
          <a:lstStyle/>
          <a:p>
            <a:r>
              <a:rPr lang="en-US" sz="2400" dirty="0" smtClean="0">
                <a:solidFill>
                  <a:srgbClr val="FF0000"/>
                </a:solidFill>
              </a:rPr>
              <a:t>Different scales</a:t>
            </a:r>
          </a:p>
          <a:p>
            <a:endParaRPr lang="en-US" sz="2400" dirty="0"/>
          </a:p>
          <a:p>
            <a:r>
              <a:rPr lang="en-US" sz="2400" dirty="0" smtClean="0"/>
              <a:t>                        </a:t>
            </a:r>
            <a:r>
              <a:rPr lang="en-US" sz="2400" dirty="0" smtClean="0">
                <a:solidFill>
                  <a:srgbClr val="0000FF"/>
                </a:solidFill>
              </a:rPr>
              <a:t>Hobbits  &lt; </a:t>
            </a:r>
            <a:r>
              <a:rPr lang="en-US" sz="2400" dirty="0">
                <a:solidFill>
                  <a:srgbClr val="0000FF"/>
                </a:solidFill>
              </a:rPr>
              <a:t>D</a:t>
            </a:r>
            <a:r>
              <a:rPr lang="en-US" sz="2400" dirty="0" smtClean="0">
                <a:solidFill>
                  <a:srgbClr val="0000FF"/>
                </a:solidFill>
              </a:rPr>
              <a:t>warves &lt; Men &lt; Elves</a:t>
            </a:r>
            <a:endParaRPr lang="en-US" sz="2400" dirty="0">
              <a:solidFill>
                <a:srgbClr val="0000FF"/>
              </a:solidFill>
            </a:endParaRPr>
          </a:p>
        </p:txBody>
      </p:sp>
    </p:spTree>
    <p:extLst>
      <p:ext uri="{BB962C8B-B14F-4D97-AF65-F5344CB8AC3E}">
        <p14:creationId xmlns:p14="http://schemas.microsoft.com/office/powerpoint/2010/main" val="9719051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678" y="560847"/>
            <a:ext cx="2820517" cy="5693867"/>
          </a:xfrm>
          <a:prstGeom prst="rect">
            <a:avLst/>
          </a:prstGeom>
          <a:noFill/>
        </p:spPr>
        <p:txBody>
          <a:bodyPr wrap="square" rtlCol="0">
            <a:spAutoFit/>
          </a:bodyPr>
          <a:lstStyle/>
          <a:p>
            <a:r>
              <a:rPr lang="en-US" sz="2800" dirty="0" smtClean="0">
                <a:solidFill>
                  <a:srgbClr val="FF0000"/>
                </a:solidFill>
              </a:rPr>
              <a:t>Two scales </a:t>
            </a:r>
            <a:r>
              <a:rPr lang="en-US" sz="2800" dirty="0" smtClean="0">
                <a:solidFill>
                  <a:srgbClr val="0000FF"/>
                </a:solidFill>
              </a:rPr>
              <a:t>were used for many of the props:</a:t>
            </a:r>
          </a:p>
          <a:p>
            <a:endParaRPr lang="en-US" sz="2800" dirty="0">
              <a:solidFill>
                <a:srgbClr val="0000FF"/>
              </a:solidFill>
            </a:endParaRPr>
          </a:p>
          <a:p>
            <a:endParaRPr lang="en-US" sz="2800" dirty="0" smtClean="0">
              <a:solidFill>
                <a:srgbClr val="0000FF"/>
              </a:solidFill>
            </a:endParaRPr>
          </a:p>
          <a:p>
            <a:r>
              <a:rPr lang="en-US" sz="2800" dirty="0" smtClean="0">
                <a:solidFill>
                  <a:srgbClr val="FF0000"/>
                </a:solidFill>
              </a:rPr>
              <a:t>Large </a:t>
            </a:r>
            <a:r>
              <a:rPr lang="en-US" sz="2800" dirty="0" smtClean="0">
                <a:solidFill>
                  <a:srgbClr val="0000FF"/>
                </a:solidFill>
              </a:rPr>
              <a:t>Bag End for shots with </a:t>
            </a:r>
            <a:r>
              <a:rPr lang="en-US" sz="2800" dirty="0" smtClean="0">
                <a:solidFill>
                  <a:srgbClr val="FF0000"/>
                </a:solidFill>
              </a:rPr>
              <a:t>Hobbits</a:t>
            </a:r>
          </a:p>
          <a:p>
            <a:endParaRPr lang="en-US" sz="2800" dirty="0">
              <a:solidFill>
                <a:srgbClr val="0000FF"/>
              </a:solidFill>
            </a:endParaRPr>
          </a:p>
          <a:p>
            <a:endParaRPr lang="en-US" sz="2800" dirty="0" smtClean="0">
              <a:solidFill>
                <a:srgbClr val="0000FF"/>
              </a:solidFill>
            </a:endParaRPr>
          </a:p>
          <a:p>
            <a:r>
              <a:rPr lang="en-US" sz="2800" dirty="0" smtClean="0">
                <a:solidFill>
                  <a:srgbClr val="C22CB8"/>
                </a:solidFill>
              </a:rPr>
              <a:t>Small</a:t>
            </a:r>
            <a:r>
              <a:rPr lang="en-US" sz="2800" dirty="0" smtClean="0">
                <a:solidFill>
                  <a:srgbClr val="0000FF"/>
                </a:solidFill>
              </a:rPr>
              <a:t> Bag End for shots with </a:t>
            </a:r>
            <a:r>
              <a:rPr lang="en-US" sz="2800" dirty="0" smtClean="0">
                <a:solidFill>
                  <a:srgbClr val="C22CB8"/>
                </a:solidFill>
              </a:rPr>
              <a:t>Gandalf</a:t>
            </a:r>
            <a:endParaRPr lang="en-US" sz="2800" dirty="0">
              <a:solidFill>
                <a:srgbClr val="C22CB8"/>
              </a:solidFill>
            </a:endParaRPr>
          </a:p>
        </p:txBody>
      </p:sp>
      <p:pic>
        <p:nvPicPr>
          <p:cNvPr id="2" name="Picture 1" descr="DSC098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332" y="560847"/>
            <a:ext cx="3870942" cy="2903206"/>
          </a:xfrm>
          <a:prstGeom prst="rect">
            <a:avLst/>
          </a:prstGeom>
        </p:spPr>
      </p:pic>
      <p:pic>
        <p:nvPicPr>
          <p:cNvPr id="3" name="Picture 2" descr="DSC098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843" y="3723572"/>
            <a:ext cx="4047276" cy="3035457"/>
          </a:xfrm>
          <a:prstGeom prst="rect">
            <a:avLst/>
          </a:prstGeom>
        </p:spPr>
      </p:pic>
    </p:spTree>
    <p:extLst>
      <p:ext uri="{BB962C8B-B14F-4D97-AF65-F5344CB8AC3E}">
        <p14:creationId xmlns:p14="http://schemas.microsoft.com/office/powerpoint/2010/main" val="20067195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233" y="650083"/>
            <a:ext cx="6093480" cy="584776"/>
          </a:xfrm>
          <a:prstGeom prst="rect">
            <a:avLst/>
          </a:prstGeom>
          <a:noFill/>
        </p:spPr>
        <p:txBody>
          <a:bodyPr wrap="square" rtlCol="0">
            <a:spAutoFit/>
          </a:bodyPr>
          <a:lstStyle/>
          <a:p>
            <a:r>
              <a:rPr lang="en-US" sz="2400" dirty="0" smtClean="0">
                <a:solidFill>
                  <a:srgbClr val="FF0000"/>
                </a:solidFill>
              </a:rPr>
              <a:t>                    </a:t>
            </a:r>
            <a:r>
              <a:rPr lang="en-US" sz="3200" dirty="0" smtClean="0">
                <a:solidFill>
                  <a:srgbClr val="FF0000"/>
                </a:solidFill>
              </a:rPr>
              <a:t>Animation</a:t>
            </a:r>
            <a:endParaRPr lang="en-US" sz="3200" dirty="0">
              <a:solidFill>
                <a:srgbClr val="FF0000"/>
              </a:solidFill>
            </a:endParaRPr>
          </a:p>
        </p:txBody>
      </p:sp>
      <p:sp>
        <p:nvSpPr>
          <p:cNvPr id="5" name="TextBox 4"/>
          <p:cNvSpPr txBox="1"/>
          <p:nvPr/>
        </p:nvSpPr>
        <p:spPr>
          <a:xfrm>
            <a:off x="221495" y="1768831"/>
            <a:ext cx="7928346" cy="830997"/>
          </a:xfrm>
          <a:prstGeom prst="rect">
            <a:avLst/>
          </a:prstGeom>
          <a:noFill/>
        </p:spPr>
        <p:txBody>
          <a:bodyPr wrap="square" rtlCol="0">
            <a:spAutoFit/>
          </a:bodyPr>
          <a:lstStyle/>
          <a:p>
            <a:r>
              <a:rPr lang="en-US" sz="2400" dirty="0" smtClean="0"/>
              <a:t>The whole point of movies is that the </a:t>
            </a:r>
            <a:r>
              <a:rPr lang="en-US" sz="2400" dirty="0" smtClean="0">
                <a:solidFill>
                  <a:srgbClr val="3366FF"/>
                </a:solidFill>
              </a:rPr>
              <a:t>characters MOVE and change</a:t>
            </a:r>
          </a:p>
        </p:txBody>
      </p:sp>
      <p:pic>
        <p:nvPicPr>
          <p:cNvPr id="2" name="Picture 1"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360" y="2864022"/>
            <a:ext cx="2234046" cy="3427811"/>
          </a:xfrm>
          <a:prstGeom prst="rect">
            <a:avLst/>
          </a:prstGeom>
        </p:spPr>
      </p:pic>
      <p:pic>
        <p:nvPicPr>
          <p:cNvPr id="3" name="Picture 2" descr="1456859_1424036649186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150" y="2939356"/>
            <a:ext cx="3134652" cy="3175256"/>
          </a:xfrm>
          <a:prstGeom prst="rect">
            <a:avLst/>
          </a:prstGeom>
        </p:spPr>
      </p:pic>
    </p:spTree>
    <p:extLst>
      <p:ext uri="{BB962C8B-B14F-4D97-AF65-F5344CB8AC3E}">
        <p14:creationId xmlns:p14="http://schemas.microsoft.com/office/powerpoint/2010/main" val="6279069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0741" y="590729"/>
            <a:ext cx="7471722" cy="1631216"/>
          </a:xfrm>
          <a:prstGeom prst="rect">
            <a:avLst/>
          </a:prstGeom>
          <a:noFill/>
        </p:spPr>
        <p:txBody>
          <a:bodyPr wrap="square" rtlCol="0">
            <a:spAutoFit/>
          </a:bodyPr>
          <a:lstStyle/>
          <a:p>
            <a:r>
              <a:rPr lang="en-US" sz="2800" dirty="0" smtClean="0"/>
              <a:t>Three types of motion:</a:t>
            </a:r>
          </a:p>
          <a:p>
            <a:endParaRPr lang="en-US" sz="2400" dirty="0"/>
          </a:p>
          <a:p>
            <a:endParaRPr lang="en-US" sz="2400" dirty="0" smtClean="0">
              <a:solidFill>
                <a:srgbClr val="3366FF"/>
              </a:solidFill>
            </a:endParaRPr>
          </a:p>
          <a:p>
            <a:r>
              <a:rPr lang="en-US" sz="2400" dirty="0" smtClean="0">
                <a:solidFill>
                  <a:srgbClr val="3366FF"/>
                </a:solidFill>
              </a:rPr>
              <a:t>Translation</a:t>
            </a:r>
            <a:endParaRPr lang="en-US" sz="2400" dirty="0">
              <a:solidFill>
                <a:srgbClr val="3366FF"/>
              </a:solidFill>
            </a:endParaRPr>
          </a:p>
        </p:txBody>
      </p:sp>
      <p:pic>
        <p:nvPicPr>
          <p:cNvPr id="5" name="Picture 4"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400" y="2909340"/>
            <a:ext cx="2234046" cy="3352392"/>
          </a:xfrm>
          <a:prstGeom prst="rect">
            <a:avLst/>
          </a:prstGeom>
        </p:spPr>
      </p:pic>
      <p:pic>
        <p:nvPicPr>
          <p:cNvPr id="6" name="Picture 5"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940" y="2986886"/>
            <a:ext cx="2234046" cy="3427811"/>
          </a:xfrm>
          <a:prstGeom prst="rect">
            <a:avLst/>
          </a:prstGeom>
        </p:spPr>
      </p:pic>
    </p:spTree>
    <p:extLst>
      <p:ext uri="{BB962C8B-B14F-4D97-AF65-F5344CB8AC3E}">
        <p14:creationId xmlns:p14="http://schemas.microsoft.com/office/powerpoint/2010/main" val="32957361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4572" y="561193"/>
            <a:ext cx="7412658" cy="461665"/>
          </a:xfrm>
          <a:prstGeom prst="rect">
            <a:avLst/>
          </a:prstGeom>
          <a:noFill/>
        </p:spPr>
        <p:txBody>
          <a:bodyPr wrap="square" rtlCol="0">
            <a:spAutoFit/>
          </a:bodyPr>
          <a:lstStyle/>
          <a:p>
            <a:r>
              <a:rPr lang="en-US" sz="2400" dirty="0" smtClean="0">
                <a:solidFill>
                  <a:srgbClr val="3366FF"/>
                </a:solidFill>
              </a:rPr>
              <a:t>Enlargement (or coming closer)</a:t>
            </a:r>
            <a:endParaRPr lang="en-US" sz="2400" dirty="0">
              <a:solidFill>
                <a:srgbClr val="3366FF"/>
              </a:solidFill>
            </a:endParaRPr>
          </a:p>
        </p:txBody>
      </p:sp>
      <p:pic>
        <p:nvPicPr>
          <p:cNvPr id="5" name="Picture 4"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464" y="2834486"/>
            <a:ext cx="2234046" cy="3427811"/>
          </a:xfrm>
          <a:prstGeom prst="rect">
            <a:avLst/>
          </a:prstGeom>
        </p:spPr>
      </p:pic>
      <p:pic>
        <p:nvPicPr>
          <p:cNvPr id="6" name="Picture 5"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772" y="1109302"/>
            <a:ext cx="3425794" cy="5256371"/>
          </a:xfrm>
          <a:prstGeom prst="rect">
            <a:avLst/>
          </a:prstGeom>
        </p:spPr>
      </p:pic>
    </p:spTree>
    <p:extLst>
      <p:ext uri="{BB962C8B-B14F-4D97-AF65-F5344CB8AC3E}">
        <p14:creationId xmlns:p14="http://schemas.microsoft.com/office/powerpoint/2010/main" val="39297921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754" y="568640"/>
            <a:ext cx="7737514" cy="461665"/>
          </a:xfrm>
          <a:prstGeom prst="rect">
            <a:avLst/>
          </a:prstGeom>
          <a:noFill/>
        </p:spPr>
        <p:txBody>
          <a:bodyPr wrap="square" rtlCol="0">
            <a:spAutoFit/>
          </a:bodyPr>
          <a:lstStyle/>
          <a:p>
            <a:r>
              <a:rPr lang="en-US" sz="2400" dirty="0" smtClean="0">
                <a:solidFill>
                  <a:srgbClr val="3366FF"/>
                </a:solidFill>
              </a:rPr>
              <a:t>Rotation</a:t>
            </a:r>
            <a:endParaRPr lang="en-US" sz="2400" dirty="0">
              <a:solidFill>
                <a:srgbClr val="3366FF"/>
              </a:solidFill>
            </a:endParaRPr>
          </a:p>
        </p:txBody>
      </p:sp>
      <p:pic>
        <p:nvPicPr>
          <p:cNvPr id="5" name="Picture 4"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82" y="1726886"/>
            <a:ext cx="2234046" cy="3427811"/>
          </a:xfrm>
          <a:prstGeom prst="rect">
            <a:avLst/>
          </a:prstGeom>
        </p:spPr>
      </p:pic>
      <p:pic>
        <p:nvPicPr>
          <p:cNvPr id="6" name="Picture 5"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046" y="520630"/>
            <a:ext cx="2234046" cy="3427811"/>
          </a:xfrm>
          <a:prstGeom prst="rect">
            <a:avLst/>
          </a:prstGeom>
          <a:scene3d>
            <a:camera prst="perspectiveFront">
              <a:rot lat="0" lon="2700000" rev="0"/>
            </a:camera>
            <a:lightRig rig="threePt" dir="t"/>
          </a:scene3d>
        </p:spPr>
      </p:pic>
      <p:pic>
        <p:nvPicPr>
          <p:cNvPr id="7" name="Picture 6"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986876" y="3410438"/>
            <a:ext cx="2234046" cy="3427811"/>
          </a:xfrm>
          <a:prstGeom prst="rect">
            <a:avLst/>
          </a:prstGeom>
        </p:spPr>
      </p:pic>
    </p:spTree>
    <p:extLst>
      <p:ext uri="{BB962C8B-B14F-4D97-AF65-F5344CB8AC3E}">
        <p14:creationId xmlns:p14="http://schemas.microsoft.com/office/powerpoint/2010/main" val="2648626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6496" y="838959"/>
            <a:ext cx="7106540" cy="5262979"/>
          </a:xfrm>
          <a:prstGeom prst="rect">
            <a:avLst/>
          </a:prstGeom>
          <a:noFill/>
        </p:spPr>
        <p:txBody>
          <a:bodyPr wrap="square" rtlCol="0">
            <a:spAutoFit/>
          </a:bodyPr>
          <a:lstStyle/>
          <a:p>
            <a:r>
              <a:rPr lang="en-US" sz="2400" dirty="0" smtClean="0">
                <a:solidFill>
                  <a:schemeClr val="accent4"/>
                </a:solidFill>
              </a:rPr>
              <a:t>                        Some mathematicians are evil</a:t>
            </a:r>
            <a:endParaRPr lang="en-US" sz="2400" dirty="0">
              <a:solidFill>
                <a:schemeClr val="accent4"/>
              </a:solidFill>
            </a:endParaRPr>
          </a:p>
          <a:p>
            <a:endParaRPr lang="en-US" sz="2400" dirty="0" smtClean="0">
              <a:solidFill>
                <a:schemeClr val="accent4"/>
              </a:solidFill>
            </a:endParaRPr>
          </a:p>
          <a:p>
            <a:r>
              <a:rPr lang="en-US" sz="2400" dirty="0" smtClean="0">
                <a:solidFill>
                  <a:srgbClr val="D545B8"/>
                </a:solidFill>
              </a:rPr>
              <a:t>                                              Moriarty</a:t>
            </a:r>
            <a:endParaRPr lang="en-US" sz="2400" dirty="0">
              <a:solidFill>
                <a:srgbClr val="D545B8"/>
              </a:solidFill>
            </a:endParaRPr>
          </a:p>
          <a:p>
            <a:endParaRPr lang="en-US" sz="2400" dirty="0" smtClean="0"/>
          </a:p>
          <a:p>
            <a:endParaRPr lang="en-US" sz="2400" dirty="0">
              <a:solidFill>
                <a:srgbClr val="FF0000"/>
              </a:solidFill>
            </a:endParaRPr>
          </a:p>
          <a:p>
            <a:endParaRPr lang="en-US" sz="2400" dirty="0" smtClean="0">
              <a:solidFill>
                <a:srgbClr val="FF0000"/>
              </a:solidFill>
            </a:endParaRPr>
          </a:p>
          <a:p>
            <a:endParaRPr lang="en-US" sz="2400" dirty="0">
              <a:solidFill>
                <a:srgbClr val="FF0000"/>
              </a:solidFill>
            </a:endParaRPr>
          </a:p>
          <a:p>
            <a:endParaRPr lang="en-US" sz="2400" dirty="0" smtClean="0">
              <a:solidFill>
                <a:srgbClr val="FF0000"/>
              </a:solidFill>
            </a:endParaRPr>
          </a:p>
          <a:p>
            <a:endParaRPr lang="en-US" sz="2400" dirty="0">
              <a:solidFill>
                <a:srgbClr val="FF0000"/>
              </a:solidFill>
            </a:endParaRPr>
          </a:p>
          <a:p>
            <a:endParaRPr lang="en-US" sz="2400" dirty="0" smtClean="0">
              <a:solidFill>
                <a:srgbClr val="FF0000"/>
              </a:solidFill>
            </a:endParaRPr>
          </a:p>
          <a:p>
            <a:r>
              <a:rPr lang="en-US" sz="2400" dirty="0">
                <a:solidFill>
                  <a:srgbClr val="FF0000"/>
                </a:solidFill>
              </a:rPr>
              <a:t> </a:t>
            </a:r>
            <a:r>
              <a:rPr lang="en-US" sz="2400" dirty="0" smtClean="0">
                <a:solidFill>
                  <a:srgbClr val="FF0000"/>
                </a:solidFill>
              </a:rPr>
              <a:t>                                         </a:t>
            </a:r>
          </a:p>
          <a:p>
            <a:endParaRPr lang="en-US" sz="2400" dirty="0">
              <a:solidFill>
                <a:srgbClr val="FF0000"/>
              </a:solidFill>
            </a:endParaRPr>
          </a:p>
          <a:p>
            <a:endParaRPr lang="en-US" sz="2400" dirty="0" smtClean="0">
              <a:solidFill>
                <a:srgbClr val="FF0000"/>
              </a:solidFill>
            </a:endParaRPr>
          </a:p>
          <a:p>
            <a:r>
              <a:rPr lang="en-US" sz="2400" dirty="0">
                <a:solidFill>
                  <a:srgbClr val="FF0000"/>
                </a:solidFill>
              </a:rPr>
              <a:t> </a:t>
            </a:r>
            <a:r>
              <a:rPr lang="en-US" sz="2400" dirty="0" smtClean="0">
                <a:solidFill>
                  <a:srgbClr val="FF0000"/>
                </a:solidFill>
              </a:rPr>
              <a:t>                         </a:t>
            </a:r>
            <a:endParaRPr lang="en-US" sz="2400" dirty="0">
              <a:solidFill>
                <a:srgbClr val="FF0000"/>
              </a:solidFill>
            </a:endParaRPr>
          </a:p>
        </p:txBody>
      </p:sp>
      <p:pic>
        <p:nvPicPr>
          <p:cNvPr id="2" name="Picture 1" descr="rexfeatures_1519759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908" y="2266995"/>
            <a:ext cx="5278223" cy="4046638"/>
          </a:xfrm>
          <a:prstGeom prst="rect">
            <a:avLst/>
          </a:prstGeom>
        </p:spPr>
      </p:pic>
    </p:spTree>
    <p:extLst>
      <p:ext uri="{BB962C8B-B14F-4D97-AF65-F5344CB8AC3E}">
        <p14:creationId xmlns:p14="http://schemas.microsoft.com/office/powerpoint/2010/main" val="32012046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016" y="627278"/>
            <a:ext cx="7803288" cy="4154983"/>
          </a:xfrm>
          <a:prstGeom prst="rect">
            <a:avLst/>
          </a:prstGeom>
          <a:noFill/>
        </p:spPr>
        <p:txBody>
          <a:bodyPr wrap="square" rtlCol="0">
            <a:spAutoFit/>
          </a:bodyPr>
          <a:lstStyle/>
          <a:p>
            <a:r>
              <a:rPr lang="en-US" sz="2400" dirty="0" smtClean="0">
                <a:solidFill>
                  <a:srgbClr val="3366FF"/>
                </a:solidFill>
              </a:rPr>
              <a:t>All done using </a:t>
            </a:r>
            <a:r>
              <a:rPr lang="en-US" sz="2400" dirty="0" err="1" smtClean="0">
                <a:solidFill>
                  <a:srgbClr val="3366FF"/>
                </a:solidFill>
              </a:rPr>
              <a:t>maths</a:t>
            </a:r>
            <a:r>
              <a:rPr lang="en-US" sz="2400" dirty="0" smtClean="0">
                <a:solidFill>
                  <a:srgbClr val="3366FF"/>
                </a:solidFill>
              </a:rPr>
              <a:t>:</a:t>
            </a:r>
          </a:p>
          <a:p>
            <a:endParaRPr lang="en-US" sz="2400" dirty="0"/>
          </a:p>
          <a:p>
            <a:endParaRPr lang="en-US" sz="2400" dirty="0" smtClean="0"/>
          </a:p>
          <a:p>
            <a:endParaRPr lang="en-US" sz="2400" dirty="0"/>
          </a:p>
          <a:p>
            <a:r>
              <a:rPr lang="en-US" sz="2400" dirty="0" smtClean="0">
                <a:solidFill>
                  <a:srgbClr val="FF0000"/>
                </a:solidFill>
              </a:rPr>
              <a:t>Translation:              </a:t>
            </a:r>
            <a:r>
              <a:rPr lang="en-US" sz="2400" dirty="0" smtClean="0"/>
              <a:t>ADDITION</a:t>
            </a:r>
          </a:p>
          <a:p>
            <a:endParaRPr lang="en-US" sz="2400" dirty="0"/>
          </a:p>
          <a:p>
            <a:endParaRPr lang="en-US" sz="2400" dirty="0" smtClean="0"/>
          </a:p>
          <a:p>
            <a:r>
              <a:rPr lang="en-US" sz="2400" dirty="0" smtClean="0">
                <a:solidFill>
                  <a:srgbClr val="FF0000"/>
                </a:solidFill>
              </a:rPr>
              <a:t>Enlargement:</a:t>
            </a:r>
            <a:r>
              <a:rPr lang="en-US" sz="2400" dirty="0" smtClean="0"/>
              <a:t>          MULTIPLICATION</a:t>
            </a:r>
          </a:p>
          <a:p>
            <a:endParaRPr lang="en-US" sz="2400" dirty="0"/>
          </a:p>
          <a:p>
            <a:endParaRPr lang="en-US" sz="2400" dirty="0" smtClean="0"/>
          </a:p>
          <a:p>
            <a:r>
              <a:rPr lang="en-US" sz="2400" dirty="0" smtClean="0">
                <a:solidFill>
                  <a:srgbClr val="FF0000"/>
                </a:solidFill>
              </a:rPr>
              <a:t>Rotation:</a:t>
            </a:r>
            <a:r>
              <a:rPr lang="en-US" sz="2400" dirty="0" smtClean="0"/>
              <a:t>                  TRIGONOMETRY</a:t>
            </a:r>
            <a:endParaRPr lang="en-US" sz="2400" dirty="0"/>
          </a:p>
        </p:txBody>
      </p:sp>
      <p:sp>
        <p:nvSpPr>
          <p:cNvPr id="5" name="TextBox 4"/>
          <p:cNvSpPr txBox="1"/>
          <p:nvPr/>
        </p:nvSpPr>
        <p:spPr>
          <a:xfrm>
            <a:off x="780335" y="5523116"/>
            <a:ext cx="8017484" cy="461665"/>
          </a:xfrm>
          <a:prstGeom prst="rect">
            <a:avLst/>
          </a:prstGeom>
          <a:noFill/>
        </p:spPr>
        <p:txBody>
          <a:bodyPr wrap="square" rtlCol="0">
            <a:spAutoFit/>
          </a:bodyPr>
          <a:lstStyle/>
          <a:p>
            <a:r>
              <a:rPr lang="en-US" sz="2400" dirty="0" smtClean="0"/>
              <a:t>                       Need to use </a:t>
            </a:r>
            <a:r>
              <a:rPr lang="en-US" sz="2400" dirty="0" smtClean="0">
                <a:solidFill>
                  <a:srgbClr val="FF0000"/>
                </a:solidFill>
              </a:rPr>
              <a:t>COORDINATES </a:t>
            </a:r>
            <a:endParaRPr lang="en-US" sz="2400" dirty="0">
              <a:solidFill>
                <a:srgbClr val="FF0000"/>
              </a:solidFill>
            </a:endParaRPr>
          </a:p>
        </p:txBody>
      </p:sp>
    </p:spTree>
    <p:extLst>
      <p:ext uri="{BB962C8B-B14F-4D97-AF65-F5344CB8AC3E}">
        <p14:creationId xmlns:p14="http://schemas.microsoft.com/office/powerpoint/2010/main" val="8928485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6020" y="1108230"/>
            <a:ext cx="2616397" cy="4893647"/>
          </a:xfrm>
          <a:prstGeom prst="rect">
            <a:avLst/>
          </a:prstGeom>
          <a:noFill/>
        </p:spPr>
        <p:txBody>
          <a:bodyPr wrap="square" rtlCol="0">
            <a:spAutoFit/>
          </a:bodyPr>
          <a:lstStyle/>
          <a:p>
            <a:r>
              <a:rPr lang="en-US" sz="2400" dirty="0" smtClean="0"/>
              <a:t>Represent a body by a </a:t>
            </a:r>
            <a:r>
              <a:rPr lang="en-US" sz="2400" dirty="0" smtClean="0">
                <a:solidFill>
                  <a:srgbClr val="FF0000"/>
                </a:solidFill>
              </a:rPr>
              <a:t>skeleton of points</a:t>
            </a:r>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Then move the points around </a:t>
            </a:r>
            <a:r>
              <a:rPr lang="en-US" sz="2400" dirty="0" smtClean="0">
                <a:solidFill>
                  <a:srgbClr val="C22CB8"/>
                </a:solidFill>
              </a:rPr>
              <a:t>using mathematical formulae</a:t>
            </a:r>
            <a:endParaRPr lang="en-US" sz="2400" dirty="0">
              <a:solidFill>
                <a:srgbClr val="C22CB8"/>
              </a:solidFill>
            </a:endParaRPr>
          </a:p>
        </p:txBody>
      </p:sp>
      <p:pic>
        <p:nvPicPr>
          <p:cNvPr id="5" name="Picture 4" descr="do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74" y="226788"/>
            <a:ext cx="4398208" cy="3126688"/>
          </a:xfrm>
          <a:prstGeom prst="rect">
            <a:avLst/>
          </a:prstGeom>
        </p:spPr>
      </p:pic>
      <p:pic>
        <p:nvPicPr>
          <p:cNvPr id="7" name="Picture 6" descr="skele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182" y="3519641"/>
            <a:ext cx="4361884" cy="3223067"/>
          </a:xfrm>
          <a:prstGeom prst="rect">
            <a:avLst/>
          </a:prstGeom>
        </p:spPr>
      </p:pic>
    </p:spTree>
    <p:extLst>
      <p:ext uri="{BB962C8B-B14F-4D97-AF65-F5344CB8AC3E}">
        <p14:creationId xmlns:p14="http://schemas.microsoft.com/office/powerpoint/2010/main" val="2971559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esian-coordinate-system.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613" y="1626235"/>
            <a:ext cx="5027258" cy="5027258"/>
          </a:xfrm>
          <a:prstGeom prst="rect">
            <a:avLst/>
          </a:prstGeom>
        </p:spPr>
      </p:pic>
      <p:sp>
        <p:nvSpPr>
          <p:cNvPr id="5" name="TextBox 4"/>
          <p:cNvSpPr txBox="1"/>
          <p:nvPr/>
        </p:nvSpPr>
        <p:spPr>
          <a:xfrm>
            <a:off x="1453554" y="180377"/>
            <a:ext cx="7690446" cy="1200328"/>
          </a:xfrm>
          <a:prstGeom prst="rect">
            <a:avLst/>
          </a:prstGeom>
          <a:noFill/>
        </p:spPr>
        <p:txBody>
          <a:bodyPr wrap="square" rtlCol="0">
            <a:spAutoFit/>
          </a:bodyPr>
          <a:lstStyle/>
          <a:p>
            <a:r>
              <a:rPr lang="en-US" sz="2400" dirty="0" smtClean="0">
                <a:solidFill>
                  <a:srgbClr val="FF0000"/>
                </a:solidFill>
              </a:rPr>
              <a:t>Points on the plane are given by </a:t>
            </a:r>
            <a:r>
              <a:rPr lang="en-US" sz="2400" dirty="0" smtClean="0">
                <a:solidFill>
                  <a:srgbClr val="0000FF"/>
                </a:solidFill>
              </a:rPr>
              <a:t>two numbers</a:t>
            </a:r>
            <a:r>
              <a:rPr lang="en-US" sz="2400" dirty="0" smtClean="0">
                <a:solidFill>
                  <a:srgbClr val="FF0000"/>
                </a:solidFill>
              </a:rPr>
              <a:t>: </a:t>
            </a:r>
            <a:r>
              <a:rPr lang="en-US" sz="2400" dirty="0" smtClean="0">
                <a:solidFill>
                  <a:srgbClr val="C22CB8"/>
                </a:solidFill>
              </a:rPr>
              <a:t>(</a:t>
            </a:r>
            <a:r>
              <a:rPr lang="en-US" sz="2400" dirty="0" err="1">
                <a:solidFill>
                  <a:srgbClr val="C22CB8"/>
                </a:solidFill>
              </a:rPr>
              <a:t>x</a:t>
            </a:r>
            <a:r>
              <a:rPr lang="en-US" sz="2400" dirty="0" err="1" smtClean="0">
                <a:solidFill>
                  <a:srgbClr val="C22CB8"/>
                </a:solidFill>
              </a:rPr>
              <a:t>,</a:t>
            </a:r>
            <a:r>
              <a:rPr lang="en-US" sz="2400" dirty="0" err="1">
                <a:solidFill>
                  <a:srgbClr val="C22CB8"/>
                </a:solidFill>
              </a:rPr>
              <a:t>y</a:t>
            </a:r>
            <a:r>
              <a:rPr lang="en-US" sz="2400" dirty="0" smtClean="0">
                <a:solidFill>
                  <a:srgbClr val="C22CB8"/>
                </a:solidFill>
              </a:rPr>
              <a:t>)</a:t>
            </a:r>
          </a:p>
          <a:p>
            <a:endParaRPr lang="en-US" sz="2400" dirty="0" smtClean="0">
              <a:solidFill>
                <a:srgbClr val="FF0000"/>
              </a:solidFill>
            </a:endParaRPr>
          </a:p>
          <a:p>
            <a:r>
              <a:rPr lang="en-US" sz="2400" dirty="0" smtClean="0">
                <a:solidFill>
                  <a:srgbClr val="FF0000"/>
                </a:solidFill>
              </a:rPr>
              <a:t>       x =  </a:t>
            </a:r>
            <a:r>
              <a:rPr lang="en-US" sz="2400" dirty="0" smtClean="0">
                <a:solidFill>
                  <a:srgbClr val="0000FF"/>
                </a:solidFill>
              </a:rPr>
              <a:t>x-coordinate    </a:t>
            </a:r>
            <a:r>
              <a:rPr lang="en-US" sz="2400" dirty="0" smtClean="0"/>
              <a:t>an</a:t>
            </a:r>
            <a:r>
              <a:rPr lang="en-US" sz="2400" dirty="0" smtClean="0">
                <a:solidFill>
                  <a:srgbClr val="000000"/>
                </a:solidFill>
              </a:rPr>
              <a:t>d</a:t>
            </a:r>
            <a:r>
              <a:rPr lang="en-US" sz="2400" dirty="0" smtClean="0">
                <a:solidFill>
                  <a:srgbClr val="0000FF"/>
                </a:solidFill>
              </a:rPr>
              <a:t>    </a:t>
            </a:r>
            <a:r>
              <a:rPr lang="en-US" sz="2400" dirty="0" smtClean="0">
                <a:solidFill>
                  <a:srgbClr val="FF0000"/>
                </a:solidFill>
              </a:rPr>
              <a:t>y =</a:t>
            </a:r>
            <a:r>
              <a:rPr lang="en-US" sz="2400" dirty="0" smtClean="0">
                <a:solidFill>
                  <a:srgbClr val="0000FF"/>
                </a:solidFill>
              </a:rPr>
              <a:t>  y-coordinate</a:t>
            </a:r>
            <a:endParaRPr lang="en-US" sz="2400" dirty="0">
              <a:solidFill>
                <a:srgbClr val="0000FF"/>
              </a:solidFill>
            </a:endParaRPr>
          </a:p>
        </p:txBody>
      </p:sp>
    </p:spTree>
    <p:extLst>
      <p:ext uri="{BB962C8B-B14F-4D97-AF65-F5344CB8AC3E}">
        <p14:creationId xmlns:p14="http://schemas.microsoft.com/office/powerpoint/2010/main" val="15309922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l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862" y="608160"/>
            <a:ext cx="8302469" cy="3541053"/>
          </a:xfrm>
          <a:prstGeom prst="rect">
            <a:avLst/>
          </a:prstGeom>
        </p:spPr>
      </p:pic>
      <p:sp>
        <p:nvSpPr>
          <p:cNvPr id="4" name="TextBox 3"/>
          <p:cNvSpPr txBox="1"/>
          <p:nvPr/>
        </p:nvSpPr>
        <p:spPr>
          <a:xfrm>
            <a:off x="1193444" y="535482"/>
            <a:ext cx="7344271" cy="6186308"/>
          </a:xfrm>
          <a:prstGeom prst="rect">
            <a:avLst/>
          </a:prstGeom>
          <a:noFill/>
        </p:spPr>
        <p:txBody>
          <a:bodyPr wrap="square" rtlCol="0">
            <a:spAutoFit/>
          </a:bodyPr>
          <a:lstStyle/>
          <a:p>
            <a:r>
              <a:rPr lang="en-US" sz="4400" dirty="0" smtClean="0">
                <a:solidFill>
                  <a:srgbClr val="FF0000"/>
                </a:solidFill>
              </a:rPr>
              <a:t>HUGE IDEA</a:t>
            </a:r>
            <a:endParaRPr lang="en-US" sz="4400" dirty="0">
              <a:solidFill>
                <a:srgbClr val="FF0000"/>
              </a:solidFill>
            </a:endParaRPr>
          </a:p>
          <a:p>
            <a:endParaRPr lang="en-US" sz="4400" dirty="0" smtClean="0">
              <a:solidFill>
                <a:srgbClr val="FF0000"/>
              </a:solidFill>
            </a:endParaRPr>
          </a:p>
          <a:p>
            <a:endParaRPr lang="en-US" sz="4400" dirty="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a:solidFill>
                <a:srgbClr val="FF0000"/>
              </a:solidFill>
            </a:endParaRPr>
          </a:p>
          <a:p>
            <a:r>
              <a:rPr lang="en-US" sz="4400" dirty="0" smtClean="0">
                <a:solidFill>
                  <a:srgbClr val="0000FF"/>
                </a:solidFill>
              </a:rPr>
              <a:t>By changing the x and y coordinates we can change the pictures</a:t>
            </a:r>
            <a:endParaRPr lang="en-US" sz="4400" dirty="0">
              <a:solidFill>
                <a:srgbClr val="0000FF"/>
              </a:solidFill>
            </a:endParaRPr>
          </a:p>
        </p:txBody>
      </p:sp>
    </p:spTree>
    <p:extLst>
      <p:ext uri="{BB962C8B-B14F-4D97-AF65-F5344CB8AC3E}">
        <p14:creationId xmlns:p14="http://schemas.microsoft.com/office/powerpoint/2010/main" val="16839965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carc-march2010-char.arm.bi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51" y="2237440"/>
            <a:ext cx="3810000" cy="3454400"/>
          </a:xfrm>
          <a:prstGeom prst="rect">
            <a:avLst/>
          </a:prstGeom>
        </p:spPr>
      </p:pic>
      <p:pic>
        <p:nvPicPr>
          <p:cNvPr id="5" name="Picture 4" descr="fcarc-march2010-char.arm.be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849" y="2264570"/>
            <a:ext cx="3810000" cy="3441700"/>
          </a:xfrm>
          <a:prstGeom prst="rect">
            <a:avLst/>
          </a:prstGeom>
        </p:spPr>
      </p:pic>
      <p:sp>
        <p:nvSpPr>
          <p:cNvPr id="2" name="TextBox 1"/>
          <p:cNvSpPr txBox="1"/>
          <p:nvPr/>
        </p:nvSpPr>
        <p:spPr>
          <a:xfrm>
            <a:off x="562819" y="317467"/>
            <a:ext cx="7749580" cy="1200328"/>
          </a:xfrm>
          <a:prstGeom prst="rect">
            <a:avLst/>
          </a:prstGeom>
          <a:noFill/>
        </p:spPr>
        <p:txBody>
          <a:bodyPr wrap="square" rtlCol="0">
            <a:spAutoFit/>
          </a:bodyPr>
          <a:lstStyle/>
          <a:p>
            <a:r>
              <a:rPr lang="en-US" sz="2400" dirty="0" smtClean="0">
                <a:solidFill>
                  <a:srgbClr val="FF0000"/>
                </a:solidFill>
              </a:rPr>
              <a:t>Old coordinates       </a:t>
            </a:r>
            <a:r>
              <a:rPr lang="en-US" sz="2400" dirty="0" smtClean="0"/>
              <a:t>x      and       y</a:t>
            </a:r>
          </a:p>
          <a:p>
            <a:endParaRPr lang="en-US" sz="2400" dirty="0"/>
          </a:p>
          <a:p>
            <a:r>
              <a:rPr lang="en-US" sz="2400" dirty="0" smtClean="0">
                <a:solidFill>
                  <a:srgbClr val="3366FF"/>
                </a:solidFill>
              </a:rPr>
              <a:t>New  coordinates    </a:t>
            </a:r>
            <a:r>
              <a:rPr lang="en-US" sz="2400" dirty="0" smtClean="0"/>
              <a:t>X      and      Y</a:t>
            </a:r>
            <a:endParaRPr lang="en-US" sz="2400" dirty="0"/>
          </a:p>
        </p:txBody>
      </p:sp>
      <p:sp>
        <p:nvSpPr>
          <p:cNvPr id="3" name="TextBox 2"/>
          <p:cNvSpPr txBox="1"/>
          <p:nvPr/>
        </p:nvSpPr>
        <p:spPr>
          <a:xfrm>
            <a:off x="3693116" y="4430034"/>
            <a:ext cx="810063" cy="523220"/>
          </a:xfrm>
          <a:prstGeom prst="rect">
            <a:avLst/>
          </a:prstGeom>
          <a:noFill/>
        </p:spPr>
        <p:txBody>
          <a:bodyPr wrap="none" rtlCol="0">
            <a:spAutoFit/>
          </a:bodyPr>
          <a:lstStyle/>
          <a:p>
            <a:r>
              <a:rPr lang="en-US" sz="2800" dirty="0" smtClean="0">
                <a:solidFill>
                  <a:srgbClr val="FF0000"/>
                </a:solidFill>
              </a:rPr>
              <a:t>(</a:t>
            </a:r>
            <a:r>
              <a:rPr lang="en-US" sz="2800" dirty="0" err="1" smtClean="0">
                <a:solidFill>
                  <a:srgbClr val="FF0000"/>
                </a:solidFill>
              </a:rPr>
              <a:t>x,y</a:t>
            </a:r>
            <a:r>
              <a:rPr lang="en-US" sz="2800" dirty="0" smtClean="0">
                <a:solidFill>
                  <a:srgbClr val="FF0000"/>
                </a:solidFill>
              </a:rPr>
              <a:t>)</a:t>
            </a:r>
            <a:endParaRPr lang="en-US" sz="2800" dirty="0">
              <a:solidFill>
                <a:srgbClr val="FF0000"/>
              </a:solidFill>
            </a:endParaRPr>
          </a:p>
        </p:txBody>
      </p:sp>
      <p:sp>
        <p:nvSpPr>
          <p:cNvPr id="7" name="TextBox 6"/>
          <p:cNvSpPr txBox="1"/>
          <p:nvPr/>
        </p:nvSpPr>
        <p:spPr>
          <a:xfrm>
            <a:off x="8001644" y="4899894"/>
            <a:ext cx="853369" cy="523220"/>
          </a:xfrm>
          <a:prstGeom prst="rect">
            <a:avLst/>
          </a:prstGeom>
          <a:noFill/>
        </p:spPr>
        <p:txBody>
          <a:bodyPr wrap="none" rtlCol="0">
            <a:spAutoFit/>
          </a:bodyPr>
          <a:lstStyle/>
          <a:p>
            <a:r>
              <a:rPr lang="en-US" sz="2800" dirty="0" smtClean="0">
                <a:solidFill>
                  <a:srgbClr val="3366FF"/>
                </a:solidFill>
              </a:rPr>
              <a:t>(X,</a:t>
            </a:r>
            <a:r>
              <a:rPr lang="en-US" sz="2800" dirty="0">
                <a:solidFill>
                  <a:srgbClr val="3366FF"/>
                </a:solidFill>
              </a:rPr>
              <a:t>Y</a:t>
            </a:r>
            <a:r>
              <a:rPr lang="en-US" sz="2800" dirty="0" smtClean="0">
                <a:solidFill>
                  <a:srgbClr val="3366FF"/>
                </a:solidFill>
              </a:rPr>
              <a:t>)</a:t>
            </a:r>
            <a:endParaRPr lang="en-US" sz="2800" dirty="0">
              <a:solidFill>
                <a:srgbClr val="3366FF"/>
              </a:solidFill>
            </a:endParaRPr>
          </a:p>
        </p:txBody>
      </p:sp>
    </p:spTree>
    <p:extLst>
      <p:ext uri="{BB962C8B-B14F-4D97-AF65-F5344CB8AC3E}">
        <p14:creationId xmlns:p14="http://schemas.microsoft.com/office/powerpoint/2010/main" val="21708751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66720" y="1010121"/>
            <a:ext cx="5036506" cy="10299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QTP_2d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268" y="2040067"/>
            <a:ext cx="5122084" cy="4719535"/>
          </a:xfrm>
          <a:prstGeom prst="rect">
            <a:avLst/>
          </a:prstGeom>
        </p:spPr>
      </p:pic>
      <p:sp>
        <p:nvSpPr>
          <p:cNvPr id="5" name="TextBox 4"/>
          <p:cNvSpPr txBox="1"/>
          <p:nvPr/>
        </p:nvSpPr>
        <p:spPr>
          <a:xfrm>
            <a:off x="469846" y="342323"/>
            <a:ext cx="8283866" cy="523220"/>
          </a:xfrm>
          <a:prstGeom prst="rect">
            <a:avLst/>
          </a:prstGeom>
          <a:noFill/>
        </p:spPr>
        <p:txBody>
          <a:bodyPr wrap="square" rtlCol="0">
            <a:spAutoFit/>
          </a:bodyPr>
          <a:lstStyle/>
          <a:p>
            <a:r>
              <a:rPr lang="en-US" sz="2800" dirty="0" smtClean="0">
                <a:solidFill>
                  <a:srgbClr val="FF0000"/>
                </a:solidFill>
              </a:rPr>
              <a:t>Translation:        </a:t>
            </a:r>
            <a:r>
              <a:rPr lang="en-US" sz="2800" dirty="0" smtClean="0">
                <a:solidFill>
                  <a:srgbClr val="0000FF"/>
                </a:solidFill>
              </a:rPr>
              <a:t>Add  numbers to each coordinate</a:t>
            </a:r>
            <a:endParaRPr lang="en-US" sz="2800" dirty="0">
              <a:solidFill>
                <a:srgbClr val="0000FF"/>
              </a:solidFill>
            </a:endParaRPr>
          </a:p>
        </p:txBody>
      </p:sp>
      <p:sp>
        <p:nvSpPr>
          <p:cNvPr id="6" name="TextBox 5"/>
          <p:cNvSpPr txBox="1"/>
          <p:nvPr/>
        </p:nvSpPr>
        <p:spPr>
          <a:xfrm>
            <a:off x="6718644" y="3121629"/>
            <a:ext cx="2111573" cy="1569660"/>
          </a:xfrm>
          <a:prstGeom prst="rect">
            <a:avLst/>
          </a:prstGeom>
          <a:noFill/>
        </p:spPr>
        <p:txBody>
          <a:bodyPr wrap="square" rtlCol="0">
            <a:spAutoFit/>
          </a:bodyPr>
          <a:lstStyle/>
          <a:p>
            <a:r>
              <a:rPr lang="en-US" sz="2400" dirty="0" smtClean="0">
                <a:solidFill>
                  <a:srgbClr val="FF0000"/>
                </a:solidFill>
              </a:rPr>
              <a:t>Add 4 to x</a:t>
            </a:r>
          </a:p>
          <a:p>
            <a:endParaRPr lang="en-US" sz="2400" dirty="0">
              <a:solidFill>
                <a:srgbClr val="FF0000"/>
              </a:solidFill>
            </a:endParaRPr>
          </a:p>
          <a:p>
            <a:endParaRPr lang="en-US" sz="2400" dirty="0" smtClean="0">
              <a:solidFill>
                <a:srgbClr val="FF0000"/>
              </a:solidFill>
            </a:endParaRPr>
          </a:p>
          <a:p>
            <a:r>
              <a:rPr lang="en-US" sz="2400" dirty="0" smtClean="0">
                <a:solidFill>
                  <a:srgbClr val="FF0000"/>
                </a:solidFill>
              </a:rPr>
              <a:t>Add 2 to y</a:t>
            </a:r>
            <a:endParaRPr lang="en-US" sz="2400" dirty="0">
              <a:solidFill>
                <a:srgbClr val="FF0000"/>
              </a:solidFill>
            </a:endParaRPr>
          </a:p>
        </p:txBody>
      </p:sp>
      <p:sp>
        <p:nvSpPr>
          <p:cNvPr id="2" name="TextBox 1"/>
          <p:cNvSpPr txBox="1"/>
          <p:nvPr/>
        </p:nvSpPr>
        <p:spPr>
          <a:xfrm>
            <a:off x="2715384" y="1244428"/>
            <a:ext cx="8781171" cy="523220"/>
          </a:xfrm>
          <a:prstGeom prst="rect">
            <a:avLst/>
          </a:prstGeom>
          <a:noFill/>
        </p:spPr>
        <p:txBody>
          <a:bodyPr wrap="square" rtlCol="0">
            <a:spAutoFit/>
          </a:bodyPr>
          <a:lstStyle/>
          <a:p>
            <a:r>
              <a:rPr lang="en-US" sz="2800" dirty="0" smtClean="0"/>
              <a:t>X  = x + a                       Y = y + b</a:t>
            </a:r>
            <a:endParaRPr lang="en-US" sz="2800" dirty="0"/>
          </a:p>
        </p:txBody>
      </p:sp>
    </p:spTree>
    <p:extLst>
      <p:ext uri="{BB962C8B-B14F-4D97-AF65-F5344CB8AC3E}">
        <p14:creationId xmlns:p14="http://schemas.microsoft.com/office/powerpoint/2010/main" val="39629534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175317ae64d829ec0a7ba920a49f8d-201502261424996517643710-20150226142499857410049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456" y="1744070"/>
            <a:ext cx="5148671" cy="5084312"/>
          </a:xfrm>
          <a:prstGeom prst="rect">
            <a:avLst/>
          </a:prstGeom>
        </p:spPr>
      </p:pic>
      <p:sp>
        <p:nvSpPr>
          <p:cNvPr id="3" name="Rounded Rectangle 2"/>
          <p:cNvSpPr/>
          <p:nvPr/>
        </p:nvSpPr>
        <p:spPr>
          <a:xfrm>
            <a:off x="2020374" y="880249"/>
            <a:ext cx="5070105" cy="90910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46351" y="107098"/>
            <a:ext cx="8802294" cy="523220"/>
          </a:xfrm>
          <a:prstGeom prst="rect">
            <a:avLst/>
          </a:prstGeom>
          <a:noFill/>
        </p:spPr>
        <p:txBody>
          <a:bodyPr wrap="square" rtlCol="0">
            <a:spAutoFit/>
          </a:bodyPr>
          <a:lstStyle/>
          <a:p>
            <a:r>
              <a:rPr lang="en-US" sz="2800" dirty="0" smtClean="0">
                <a:solidFill>
                  <a:srgbClr val="FF0000"/>
                </a:solidFill>
              </a:rPr>
              <a:t>Enlargement:</a:t>
            </a:r>
            <a:r>
              <a:rPr lang="en-US" sz="2400" dirty="0" smtClean="0">
                <a:solidFill>
                  <a:srgbClr val="FF0000"/>
                </a:solidFill>
              </a:rPr>
              <a:t>  </a:t>
            </a:r>
            <a:r>
              <a:rPr lang="en-US" sz="2400" dirty="0" smtClean="0">
                <a:solidFill>
                  <a:srgbClr val="C22CB8"/>
                </a:solidFill>
              </a:rPr>
              <a:t>Multiply</a:t>
            </a:r>
            <a:r>
              <a:rPr lang="en-US" sz="2400" dirty="0" smtClean="0">
                <a:solidFill>
                  <a:srgbClr val="FF0000"/>
                </a:solidFill>
              </a:rPr>
              <a:t> </a:t>
            </a:r>
            <a:r>
              <a:rPr lang="en-US" sz="2400" dirty="0" smtClean="0">
                <a:solidFill>
                  <a:srgbClr val="0000FF"/>
                </a:solidFill>
              </a:rPr>
              <a:t>each coordinate by numbers</a:t>
            </a:r>
            <a:endParaRPr lang="en-US" sz="2400" dirty="0">
              <a:solidFill>
                <a:srgbClr val="0000FF"/>
              </a:solidFill>
            </a:endParaRPr>
          </a:p>
        </p:txBody>
      </p:sp>
      <p:sp>
        <p:nvSpPr>
          <p:cNvPr id="6" name="TextBox 5"/>
          <p:cNvSpPr txBox="1"/>
          <p:nvPr/>
        </p:nvSpPr>
        <p:spPr>
          <a:xfrm>
            <a:off x="7205930" y="3160174"/>
            <a:ext cx="1476625" cy="1938992"/>
          </a:xfrm>
          <a:prstGeom prst="rect">
            <a:avLst/>
          </a:prstGeom>
          <a:noFill/>
        </p:spPr>
        <p:txBody>
          <a:bodyPr wrap="square" rtlCol="0">
            <a:spAutoFit/>
          </a:bodyPr>
          <a:lstStyle/>
          <a:p>
            <a:r>
              <a:rPr lang="en-US" sz="2400" dirty="0" smtClean="0">
                <a:solidFill>
                  <a:srgbClr val="C22CB8"/>
                </a:solidFill>
              </a:rPr>
              <a:t>Multiply</a:t>
            </a:r>
          </a:p>
          <a:p>
            <a:endParaRPr lang="en-US" sz="2400" dirty="0">
              <a:solidFill>
                <a:srgbClr val="C22CB8"/>
              </a:solidFill>
            </a:endParaRPr>
          </a:p>
          <a:p>
            <a:r>
              <a:rPr lang="en-US" sz="2400" dirty="0" smtClean="0">
                <a:solidFill>
                  <a:srgbClr val="C22CB8"/>
                </a:solidFill>
              </a:rPr>
              <a:t> </a:t>
            </a:r>
            <a:r>
              <a:rPr lang="en-US" sz="2400" dirty="0">
                <a:solidFill>
                  <a:srgbClr val="0000FF"/>
                </a:solidFill>
              </a:rPr>
              <a:t>x</a:t>
            </a:r>
            <a:r>
              <a:rPr lang="en-US" sz="2400" dirty="0" smtClean="0">
                <a:solidFill>
                  <a:srgbClr val="0000FF"/>
                </a:solidFill>
              </a:rPr>
              <a:t> </a:t>
            </a:r>
            <a:r>
              <a:rPr lang="en-US" sz="2400" dirty="0" smtClean="0"/>
              <a:t>and</a:t>
            </a:r>
            <a:r>
              <a:rPr lang="en-US" sz="2400" dirty="0" smtClean="0">
                <a:solidFill>
                  <a:srgbClr val="0000FF"/>
                </a:solidFill>
              </a:rPr>
              <a:t> y </a:t>
            </a:r>
          </a:p>
          <a:p>
            <a:endParaRPr lang="en-US" sz="2400" dirty="0">
              <a:solidFill>
                <a:srgbClr val="C22CB8"/>
              </a:solidFill>
            </a:endParaRPr>
          </a:p>
          <a:p>
            <a:r>
              <a:rPr lang="en-US" sz="2400" dirty="0" smtClean="0">
                <a:solidFill>
                  <a:srgbClr val="C22CB8"/>
                </a:solidFill>
              </a:rPr>
              <a:t>by 3</a:t>
            </a:r>
            <a:endParaRPr lang="en-US" sz="2400" dirty="0">
              <a:solidFill>
                <a:srgbClr val="C22CB8"/>
              </a:solidFill>
            </a:endParaRPr>
          </a:p>
        </p:txBody>
      </p:sp>
      <p:sp>
        <p:nvSpPr>
          <p:cNvPr id="2" name="TextBox 1"/>
          <p:cNvSpPr txBox="1"/>
          <p:nvPr/>
        </p:nvSpPr>
        <p:spPr>
          <a:xfrm>
            <a:off x="2684184" y="1053414"/>
            <a:ext cx="6152449" cy="523220"/>
          </a:xfrm>
          <a:prstGeom prst="rect">
            <a:avLst/>
          </a:prstGeom>
          <a:noFill/>
        </p:spPr>
        <p:txBody>
          <a:bodyPr wrap="square" rtlCol="0">
            <a:spAutoFit/>
          </a:bodyPr>
          <a:lstStyle/>
          <a:p>
            <a:r>
              <a:rPr lang="en-US" sz="2800" dirty="0" smtClean="0"/>
              <a:t>X = a x                      Y = b y</a:t>
            </a:r>
            <a:endParaRPr lang="en-US" sz="2800" dirty="0"/>
          </a:p>
        </p:txBody>
      </p:sp>
    </p:spTree>
    <p:extLst>
      <p:ext uri="{BB962C8B-B14F-4D97-AF65-F5344CB8AC3E}">
        <p14:creationId xmlns:p14="http://schemas.microsoft.com/office/powerpoint/2010/main" val="7308436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1325" y="216466"/>
            <a:ext cx="8370124" cy="461665"/>
          </a:xfrm>
          <a:prstGeom prst="rect">
            <a:avLst/>
          </a:prstGeom>
          <a:noFill/>
        </p:spPr>
        <p:txBody>
          <a:bodyPr wrap="square" rtlCol="0">
            <a:spAutoFit/>
          </a:bodyPr>
          <a:lstStyle/>
          <a:p>
            <a:r>
              <a:rPr lang="en-US" sz="2400" dirty="0" smtClean="0"/>
              <a:t>                                 </a:t>
            </a:r>
            <a:r>
              <a:rPr lang="en-US" sz="2400" dirty="0" smtClean="0">
                <a:solidFill>
                  <a:srgbClr val="FF0000"/>
                </a:solidFill>
              </a:rPr>
              <a:t>Rotations</a:t>
            </a:r>
            <a:endParaRPr lang="en-US" sz="2400" dirty="0">
              <a:solidFill>
                <a:srgbClr val="FF0000"/>
              </a:solidFill>
            </a:endParaRPr>
          </a:p>
        </p:txBody>
      </p:sp>
      <p:cxnSp>
        <p:nvCxnSpPr>
          <p:cNvPr id="6" name="Straight Arrow Connector 5"/>
          <p:cNvCxnSpPr/>
          <p:nvPr/>
        </p:nvCxnSpPr>
        <p:spPr>
          <a:xfrm flipV="1">
            <a:off x="3362481" y="4042991"/>
            <a:ext cx="3160443" cy="50506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362481" y="1604271"/>
            <a:ext cx="1111206" cy="294378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893" y="3770522"/>
            <a:ext cx="203200" cy="342900"/>
          </a:xfrm>
          <a:prstGeom prst="rect">
            <a:avLst/>
          </a:prstGeom>
        </p:spPr>
      </p:pic>
      <p:sp>
        <p:nvSpPr>
          <p:cNvPr id="12" name="TextBox 11"/>
          <p:cNvSpPr txBox="1"/>
          <p:nvPr/>
        </p:nvSpPr>
        <p:spPr>
          <a:xfrm>
            <a:off x="2987260" y="4418183"/>
            <a:ext cx="865875" cy="461665"/>
          </a:xfrm>
          <a:prstGeom prst="rect">
            <a:avLst/>
          </a:prstGeom>
          <a:noFill/>
        </p:spPr>
        <p:txBody>
          <a:bodyPr wrap="square" rtlCol="0">
            <a:spAutoFit/>
          </a:bodyPr>
          <a:lstStyle/>
          <a:p>
            <a:r>
              <a:rPr lang="en-US" sz="2400" dirty="0" smtClean="0"/>
              <a:t>O</a:t>
            </a:r>
            <a:endParaRPr lang="en-US" sz="2400" dirty="0"/>
          </a:p>
        </p:txBody>
      </p:sp>
      <p:sp>
        <p:nvSpPr>
          <p:cNvPr id="15" name="TextBox 14"/>
          <p:cNvSpPr txBox="1"/>
          <p:nvPr/>
        </p:nvSpPr>
        <p:spPr>
          <a:xfrm>
            <a:off x="6681668" y="3770522"/>
            <a:ext cx="1342106" cy="461665"/>
          </a:xfrm>
          <a:prstGeom prst="rect">
            <a:avLst/>
          </a:prstGeom>
          <a:noFill/>
        </p:spPr>
        <p:txBody>
          <a:bodyPr wrap="square" rtlCol="0">
            <a:spAutoFit/>
          </a:bodyPr>
          <a:lstStyle/>
          <a:p>
            <a:r>
              <a:rPr lang="en-US" sz="2400" dirty="0">
                <a:solidFill>
                  <a:srgbClr val="0000FF"/>
                </a:solidFill>
              </a:rPr>
              <a:t>A = (</a:t>
            </a:r>
            <a:r>
              <a:rPr lang="en-US" sz="2400" dirty="0" err="1">
                <a:solidFill>
                  <a:srgbClr val="0000FF"/>
                </a:solidFill>
              </a:rPr>
              <a:t>x,y</a:t>
            </a:r>
            <a:r>
              <a:rPr lang="en-US" sz="2400" dirty="0">
                <a:solidFill>
                  <a:srgbClr val="0000FF"/>
                </a:solidFill>
              </a:rPr>
              <a:t>)</a:t>
            </a:r>
          </a:p>
        </p:txBody>
      </p:sp>
      <p:sp>
        <p:nvSpPr>
          <p:cNvPr id="16" name="TextBox 15"/>
          <p:cNvSpPr txBox="1"/>
          <p:nvPr/>
        </p:nvSpPr>
        <p:spPr>
          <a:xfrm>
            <a:off x="4791177" y="1532125"/>
            <a:ext cx="1305165" cy="461665"/>
          </a:xfrm>
          <a:prstGeom prst="rect">
            <a:avLst/>
          </a:prstGeom>
          <a:noFill/>
        </p:spPr>
        <p:txBody>
          <a:bodyPr wrap="none" rtlCol="0">
            <a:spAutoFit/>
          </a:bodyPr>
          <a:lstStyle/>
          <a:p>
            <a:r>
              <a:rPr lang="en-US" sz="2400" dirty="0" smtClean="0">
                <a:solidFill>
                  <a:srgbClr val="FF0000"/>
                </a:solidFill>
              </a:rPr>
              <a:t>A’ = (X,Y)</a:t>
            </a:r>
            <a:endParaRPr lang="en-US" sz="2400" dirty="0">
              <a:solidFill>
                <a:srgbClr val="FF0000"/>
              </a:solidFill>
            </a:endParaRPr>
          </a:p>
        </p:txBody>
      </p:sp>
      <p:pic>
        <p:nvPicPr>
          <p:cNvPr id="17" name="Picture 1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547" y="5675327"/>
            <a:ext cx="203200" cy="342900"/>
          </a:xfrm>
          <a:prstGeom prst="rect">
            <a:avLst/>
          </a:prstGeom>
        </p:spPr>
      </p:pic>
      <p:sp>
        <p:nvSpPr>
          <p:cNvPr id="19" name="TextBox 18"/>
          <p:cNvSpPr txBox="1"/>
          <p:nvPr/>
        </p:nvSpPr>
        <p:spPr>
          <a:xfrm>
            <a:off x="2482175" y="5603177"/>
            <a:ext cx="6243325" cy="461665"/>
          </a:xfrm>
          <a:prstGeom prst="rect">
            <a:avLst/>
          </a:prstGeom>
          <a:noFill/>
        </p:spPr>
        <p:txBody>
          <a:bodyPr wrap="square" rtlCol="0">
            <a:spAutoFit/>
          </a:bodyPr>
          <a:lstStyle/>
          <a:p>
            <a:r>
              <a:rPr lang="en-US" sz="2400" dirty="0" smtClean="0">
                <a:solidFill>
                  <a:srgbClr val="FF0000"/>
                </a:solidFill>
              </a:rPr>
              <a:t>=  Angle of rotation</a:t>
            </a:r>
            <a:endParaRPr lang="en-US" sz="2400" dirty="0">
              <a:solidFill>
                <a:srgbClr val="FF0000"/>
              </a:solidFill>
            </a:endParaRPr>
          </a:p>
        </p:txBody>
      </p:sp>
    </p:spTree>
    <p:extLst>
      <p:ext uri="{BB962C8B-B14F-4D97-AF65-F5344CB8AC3E}">
        <p14:creationId xmlns:p14="http://schemas.microsoft.com/office/powerpoint/2010/main" val="27298972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2061966" y="1065073"/>
            <a:ext cx="4997878" cy="380962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427" y="4238971"/>
            <a:ext cx="203200" cy="342900"/>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054" y="5172254"/>
            <a:ext cx="1143000" cy="4699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1" y="2646161"/>
            <a:ext cx="1092200" cy="46990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151" y="1985015"/>
            <a:ext cx="152400" cy="317500"/>
          </a:xfrm>
          <a:prstGeom prst="rect">
            <a:avLst/>
          </a:prstGeom>
        </p:spPr>
      </p:pic>
    </p:spTree>
    <p:extLst>
      <p:ext uri="{BB962C8B-B14F-4D97-AF65-F5344CB8AC3E}">
        <p14:creationId xmlns:p14="http://schemas.microsoft.com/office/powerpoint/2010/main" val="39977454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806921" y="5543288"/>
            <a:ext cx="6389225" cy="1071614"/>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909168" y="1891864"/>
            <a:ext cx="6586560" cy="15501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46351" y="159988"/>
            <a:ext cx="8136204" cy="1323439"/>
          </a:xfrm>
          <a:prstGeom prst="rect">
            <a:avLst/>
          </a:prstGeom>
          <a:noFill/>
        </p:spPr>
        <p:txBody>
          <a:bodyPr wrap="square" rtlCol="0">
            <a:spAutoFit/>
          </a:bodyPr>
          <a:lstStyle/>
          <a:p>
            <a:r>
              <a:rPr lang="en-US" sz="2800" dirty="0" smtClean="0">
                <a:solidFill>
                  <a:srgbClr val="FF0000"/>
                </a:solidFill>
              </a:rPr>
              <a:t>                              To make a rotation  </a:t>
            </a:r>
          </a:p>
          <a:p>
            <a:endParaRPr lang="en-US" sz="2400" dirty="0">
              <a:solidFill>
                <a:srgbClr val="FF0000"/>
              </a:solidFill>
            </a:endParaRPr>
          </a:p>
          <a:p>
            <a:r>
              <a:rPr lang="en-US" sz="2800" dirty="0" smtClean="0">
                <a:solidFill>
                  <a:srgbClr val="C22CB8"/>
                </a:solidFill>
              </a:rPr>
              <a:t>Multiply</a:t>
            </a:r>
            <a:r>
              <a:rPr lang="en-US" sz="2800" dirty="0" smtClean="0">
                <a:solidFill>
                  <a:srgbClr val="FF0000"/>
                </a:solidFill>
              </a:rPr>
              <a:t> </a:t>
            </a:r>
            <a:r>
              <a:rPr lang="en-US" sz="2800" dirty="0" smtClean="0">
                <a:solidFill>
                  <a:srgbClr val="0000FF"/>
                </a:solidFill>
              </a:rPr>
              <a:t>coordinates by SIN and COS  and add them up</a:t>
            </a:r>
            <a:endParaRPr lang="en-US" sz="2800" dirty="0">
              <a:solidFill>
                <a:srgbClr val="C22CB8"/>
              </a:solidFill>
            </a:endParaRPr>
          </a:p>
        </p:txBody>
      </p:sp>
      <p:sp>
        <p:nvSpPr>
          <p:cNvPr id="2" name="TextBox 1"/>
          <p:cNvSpPr txBox="1"/>
          <p:nvPr/>
        </p:nvSpPr>
        <p:spPr>
          <a:xfrm>
            <a:off x="546351" y="2037686"/>
            <a:ext cx="6891653" cy="800219"/>
          </a:xfrm>
          <a:prstGeom prst="rect">
            <a:avLst/>
          </a:prstGeom>
          <a:noFill/>
        </p:spPr>
        <p:txBody>
          <a:bodyPr wrap="square" rtlCol="0">
            <a:spAutoFit/>
          </a:bodyPr>
          <a:lstStyle/>
          <a:p>
            <a:endParaRPr lang="en-US" dirty="0" smtClean="0"/>
          </a:p>
          <a:p>
            <a:r>
              <a:rPr lang="en-US" sz="2800" dirty="0"/>
              <a:t> </a:t>
            </a:r>
            <a:r>
              <a:rPr lang="en-US" sz="2800" dirty="0" smtClean="0"/>
              <a:t>       </a:t>
            </a:r>
            <a:endParaRPr lang="en-US" sz="2800" dirty="0"/>
          </a:p>
        </p:txBody>
      </p:sp>
      <p:sp>
        <p:nvSpPr>
          <p:cNvPr id="9" name="TextBox 8"/>
          <p:cNvSpPr txBox="1"/>
          <p:nvPr/>
        </p:nvSpPr>
        <p:spPr>
          <a:xfrm>
            <a:off x="546351" y="3953902"/>
            <a:ext cx="8343006" cy="2369880"/>
          </a:xfrm>
          <a:prstGeom prst="rect">
            <a:avLst/>
          </a:prstGeom>
          <a:noFill/>
        </p:spPr>
        <p:txBody>
          <a:bodyPr wrap="square" rtlCol="0">
            <a:spAutoFit/>
          </a:bodyPr>
          <a:lstStyle/>
          <a:p>
            <a:r>
              <a:rPr lang="en-US" sz="2400" dirty="0" err="1" smtClean="0"/>
              <a:t>Eg</a:t>
            </a:r>
            <a:r>
              <a:rPr lang="en-US" sz="2400" dirty="0" smtClean="0"/>
              <a:t>:      </a:t>
            </a:r>
          </a:p>
          <a:p>
            <a:endParaRPr lang="en-US" sz="2400" dirty="0"/>
          </a:p>
          <a:p>
            <a:r>
              <a:rPr lang="en-US" sz="2400" dirty="0" smtClean="0"/>
              <a:t>                </a:t>
            </a:r>
            <a:endParaRPr lang="en-US" sz="2400" dirty="0"/>
          </a:p>
          <a:p>
            <a:endParaRPr lang="en-US" sz="2400" dirty="0" smtClean="0"/>
          </a:p>
          <a:p>
            <a:r>
              <a:rPr lang="en-US" sz="2400" dirty="0" smtClean="0"/>
              <a:t>         </a:t>
            </a:r>
            <a:endParaRPr lang="en-US" sz="2400" dirty="0"/>
          </a:p>
          <a:p>
            <a:r>
              <a:rPr lang="en-US" sz="2400" dirty="0" smtClean="0"/>
              <a:t>            </a:t>
            </a:r>
            <a:r>
              <a:rPr lang="en-US" sz="2800" dirty="0" smtClean="0"/>
              <a:t>(</a:t>
            </a:r>
            <a:r>
              <a:rPr lang="en-US" sz="2800" dirty="0" err="1" smtClean="0"/>
              <a:t>x,y</a:t>
            </a:r>
            <a:r>
              <a:rPr lang="en-US" sz="2800" dirty="0" smtClean="0"/>
              <a:t>) = (1,4)            (X,Y) = (-1.13,3.96)</a:t>
            </a:r>
            <a:endParaRPr lang="en-US" sz="2800" dirty="0"/>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636" y="2121030"/>
            <a:ext cx="4762500" cy="115570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829" y="4022928"/>
            <a:ext cx="1447800" cy="368300"/>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776" y="4779141"/>
            <a:ext cx="6667500" cy="469900"/>
          </a:xfrm>
          <a:prstGeom prst="rect">
            <a:avLst/>
          </a:prstGeom>
        </p:spPr>
      </p:pic>
    </p:spTree>
    <p:extLst>
      <p:ext uri="{BB962C8B-B14F-4D97-AF65-F5344CB8AC3E}">
        <p14:creationId xmlns:p14="http://schemas.microsoft.com/office/powerpoint/2010/main" val="22714510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0063" y="655967"/>
            <a:ext cx="4605143" cy="461665"/>
          </a:xfrm>
          <a:prstGeom prst="rect">
            <a:avLst/>
          </a:prstGeom>
          <a:noFill/>
        </p:spPr>
        <p:txBody>
          <a:bodyPr wrap="square" rtlCol="0">
            <a:spAutoFit/>
          </a:bodyPr>
          <a:lstStyle/>
          <a:p>
            <a:r>
              <a:rPr lang="en-US" sz="2400" dirty="0" smtClean="0">
                <a:solidFill>
                  <a:srgbClr val="FF0000"/>
                </a:solidFill>
              </a:rPr>
              <a:t>Some mathematicians are lovers</a:t>
            </a:r>
            <a:endParaRPr lang="en-US" sz="2400" dirty="0">
              <a:solidFill>
                <a:srgbClr val="FF0000"/>
              </a:solidFill>
            </a:endParaRPr>
          </a:p>
        </p:txBody>
      </p:sp>
      <p:pic>
        <p:nvPicPr>
          <p:cNvPr id="5" name="Picture 4" descr="bridget-jones-baby-character-posters-146667158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347" y="1760716"/>
            <a:ext cx="8033500" cy="3888432"/>
          </a:xfrm>
          <a:prstGeom prst="rect">
            <a:avLst/>
          </a:prstGeom>
        </p:spPr>
      </p:pic>
    </p:spTree>
    <p:extLst>
      <p:ext uri="{BB962C8B-B14F-4D97-AF65-F5344CB8AC3E}">
        <p14:creationId xmlns:p14="http://schemas.microsoft.com/office/powerpoint/2010/main" val="11302011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Content Placeholder 3" descr="zoom.jpg"/>
          <p:cNvPicPr>
            <a:picLocks noChangeAspect="1"/>
          </p:cNvPicPr>
          <p:nvPr/>
        </p:nvPicPr>
        <p:blipFill>
          <a:blip r:embed="rId2">
            <a:extLst>
              <a:ext uri="{28A0092B-C50C-407E-A947-70E740481C1C}">
                <a14:useLocalDpi xmlns:a14="http://schemas.microsoft.com/office/drawing/2010/main" val="0"/>
              </a:ext>
            </a:extLst>
          </a:blip>
          <a:srcRect t="13336" b="13336"/>
          <a:stretch>
            <a:fillRect/>
          </a:stretch>
        </p:blipFill>
        <p:spPr>
          <a:xfrm>
            <a:off x="457200" y="1449020"/>
            <a:ext cx="8229600" cy="4525963"/>
          </a:xfrm>
          <a:prstGeom prst="rect">
            <a:avLst/>
          </a:prstGeom>
        </p:spPr>
      </p:pic>
      <p:sp>
        <p:nvSpPr>
          <p:cNvPr id="5" name="TextBox 4"/>
          <p:cNvSpPr txBox="1"/>
          <p:nvPr/>
        </p:nvSpPr>
        <p:spPr>
          <a:xfrm>
            <a:off x="1077931" y="383974"/>
            <a:ext cx="7722749" cy="461665"/>
          </a:xfrm>
          <a:prstGeom prst="rect">
            <a:avLst/>
          </a:prstGeom>
          <a:noFill/>
        </p:spPr>
        <p:txBody>
          <a:bodyPr wrap="square" rtlCol="0">
            <a:spAutoFit/>
          </a:bodyPr>
          <a:lstStyle/>
          <a:p>
            <a:r>
              <a:rPr lang="en-US" sz="2400" dirty="0" smtClean="0">
                <a:solidFill>
                  <a:srgbClr val="0000FF"/>
                </a:solidFill>
              </a:rPr>
              <a:t>To move complicated figures: use lots more points</a:t>
            </a:r>
            <a:endParaRPr lang="en-US" sz="2400" dirty="0">
              <a:solidFill>
                <a:srgbClr val="0000FF"/>
              </a:solidFill>
            </a:endParaRPr>
          </a:p>
        </p:txBody>
      </p:sp>
    </p:spTree>
    <p:extLst>
      <p:ext uri="{BB962C8B-B14F-4D97-AF65-F5344CB8AC3E}">
        <p14:creationId xmlns:p14="http://schemas.microsoft.com/office/powerpoint/2010/main" val="29768774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762" y="841790"/>
            <a:ext cx="8884238" cy="5570756"/>
          </a:xfrm>
          <a:prstGeom prst="rect">
            <a:avLst/>
          </a:prstGeom>
          <a:noFill/>
        </p:spPr>
        <p:txBody>
          <a:bodyPr wrap="square" rtlCol="0">
            <a:spAutoFit/>
          </a:bodyPr>
          <a:lstStyle/>
          <a:p>
            <a:r>
              <a:rPr lang="en-US" sz="2800" dirty="0" smtClean="0"/>
              <a:t>Now</a:t>
            </a:r>
          </a:p>
          <a:p>
            <a:endParaRPr lang="en-US" sz="2800" dirty="0"/>
          </a:p>
          <a:p>
            <a:r>
              <a:rPr lang="en-US" sz="2800" dirty="0" smtClean="0">
                <a:solidFill>
                  <a:srgbClr val="FF0000"/>
                </a:solidFill>
              </a:rPr>
              <a:t>Translate</a:t>
            </a:r>
          </a:p>
          <a:p>
            <a:endParaRPr lang="en-US" sz="2800" dirty="0">
              <a:solidFill>
                <a:srgbClr val="FF0000"/>
              </a:solidFill>
            </a:endParaRPr>
          </a:p>
          <a:p>
            <a:r>
              <a:rPr lang="en-US" sz="2800" dirty="0" smtClean="0">
                <a:solidFill>
                  <a:srgbClr val="FF0000"/>
                </a:solidFill>
              </a:rPr>
              <a:t>Enlarge</a:t>
            </a:r>
          </a:p>
          <a:p>
            <a:endParaRPr lang="en-US" sz="2800" dirty="0">
              <a:solidFill>
                <a:srgbClr val="FF0000"/>
              </a:solidFill>
            </a:endParaRPr>
          </a:p>
          <a:p>
            <a:r>
              <a:rPr lang="en-US" sz="2800" dirty="0" smtClean="0">
                <a:solidFill>
                  <a:srgbClr val="FF0000"/>
                </a:solidFill>
              </a:rPr>
              <a:t>Rotate</a:t>
            </a:r>
          </a:p>
          <a:p>
            <a:endParaRPr lang="en-US" sz="2800" dirty="0"/>
          </a:p>
          <a:p>
            <a:endParaRPr lang="en-US" sz="2800" dirty="0" smtClean="0"/>
          </a:p>
          <a:p>
            <a:r>
              <a:rPr lang="en-US" sz="2800" dirty="0" smtClean="0"/>
              <a:t>                            the triangles to give </a:t>
            </a:r>
            <a:r>
              <a:rPr lang="en-US" sz="2800" dirty="0" smtClean="0">
                <a:solidFill>
                  <a:srgbClr val="0000FF"/>
                </a:solidFill>
              </a:rPr>
              <a:t>the movement</a:t>
            </a:r>
          </a:p>
          <a:p>
            <a:endParaRPr lang="en-US" sz="2800" dirty="0"/>
          </a:p>
          <a:p>
            <a:endParaRPr lang="en-US" sz="2400" dirty="0" smtClean="0"/>
          </a:p>
          <a:p>
            <a:endParaRPr lang="en-US" sz="2400" dirty="0"/>
          </a:p>
        </p:txBody>
      </p:sp>
      <p:pic>
        <p:nvPicPr>
          <p:cNvPr id="5" name="Picture 4" descr="Animation-in-Fil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796" y="743414"/>
            <a:ext cx="5230944" cy="2942406"/>
          </a:xfrm>
          <a:prstGeom prst="rect">
            <a:avLst/>
          </a:prstGeom>
        </p:spPr>
      </p:pic>
    </p:spTree>
    <p:extLst>
      <p:ext uri="{BB962C8B-B14F-4D97-AF65-F5344CB8AC3E}">
        <p14:creationId xmlns:p14="http://schemas.microsoft.com/office/powerpoint/2010/main" val="15066923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9637" y="408180"/>
            <a:ext cx="8211381" cy="954107"/>
          </a:xfrm>
          <a:prstGeom prst="rect">
            <a:avLst/>
          </a:prstGeom>
        </p:spPr>
        <p:txBody>
          <a:bodyPr wrap="square">
            <a:spAutoFit/>
          </a:bodyPr>
          <a:lstStyle/>
          <a:p>
            <a:r>
              <a:rPr lang="en-US" sz="2800" dirty="0"/>
              <a:t>For motion in </a:t>
            </a:r>
            <a:r>
              <a:rPr lang="en-US" sz="2800" dirty="0">
                <a:solidFill>
                  <a:srgbClr val="FF0000"/>
                </a:solidFill>
              </a:rPr>
              <a:t>three dimensions </a:t>
            </a:r>
            <a:r>
              <a:rPr lang="en-US" sz="2800" dirty="0"/>
              <a:t>film makers use three coordinates and more </a:t>
            </a:r>
            <a:r>
              <a:rPr lang="en-US" sz="2800" dirty="0" smtClean="0"/>
              <a:t>numbers, but it</a:t>
            </a:r>
            <a:r>
              <a:rPr lang="fr-FR" sz="2800" dirty="0" smtClean="0"/>
              <a:t>’</a:t>
            </a:r>
            <a:r>
              <a:rPr lang="en-US" sz="2800" dirty="0" smtClean="0"/>
              <a:t>s the same </a:t>
            </a:r>
            <a:r>
              <a:rPr lang="en-US" sz="2800" dirty="0"/>
              <a:t>idea</a:t>
            </a:r>
            <a:endParaRPr lang="en-US" sz="2800" dirty="0">
              <a:solidFill>
                <a:srgbClr val="C22CB8"/>
              </a:solidFill>
            </a:endParaRPr>
          </a:p>
        </p:txBody>
      </p:sp>
      <p:pic>
        <p:nvPicPr>
          <p:cNvPr id="2" name="Picture 1" descr="Cinema-4D-Top-3D-Animation-Software-that-Professionals-Should-Look-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83" y="1787040"/>
            <a:ext cx="7584496" cy="4648271"/>
          </a:xfrm>
          <a:prstGeom prst="rect">
            <a:avLst/>
          </a:prstGeom>
        </p:spPr>
      </p:pic>
    </p:spTree>
    <p:extLst>
      <p:ext uri="{BB962C8B-B14F-4D97-AF65-F5344CB8AC3E}">
        <p14:creationId xmlns:p14="http://schemas.microsoft.com/office/powerpoint/2010/main" val="2279407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7845" y="635034"/>
            <a:ext cx="7220696" cy="461665"/>
          </a:xfrm>
          <a:prstGeom prst="rect">
            <a:avLst/>
          </a:prstGeom>
          <a:noFill/>
        </p:spPr>
        <p:txBody>
          <a:bodyPr wrap="square" rtlCol="0">
            <a:spAutoFit/>
          </a:bodyPr>
          <a:lstStyle/>
          <a:p>
            <a:r>
              <a:rPr lang="en-US" sz="2400" dirty="0" smtClean="0">
                <a:solidFill>
                  <a:srgbClr val="C22CB8"/>
                </a:solidFill>
              </a:rPr>
              <a:t>Now .. Join PIXAR</a:t>
            </a:r>
            <a:endParaRPr lang="en-US" sz="2400" dirty="0">
              <a:solidFill>
                <a:srgbClr val="C22CB8"/>
              </a:solidFill>
            </a:endParaRPr>
          </a:p>
        </p:txBody>
      </p:sp>
      <p:pic>
        <p:nvPicPr>
          <p:cNvPr id="7" name="Picture 6" descr="pix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738" y="1805334"/>
            <a:ext cx="6846631" cy="4253208"/>
          </a:xfrm>
          <a:prstGeom prst="rect">
            <a:avLst/>
          </a:prstGeom>
        </p:spPr>
      </p:pic>
    </p:spTree>
    <p:extLst>
      <p:ext uri="{BB962C8B-B14F-4D97-AF65-F5344CB8AC3E}">
        <p14:creationId xmlns:p14="http://schemas.microsoft.com/office/powerpoint/2010/main" val="55599618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165" y="1330612"/>
            <a:ext cx="8542969" cy="5262980"/>
          </a:xfrm>
          <a:prstGeom prst="rect">
            <a:avLst/>
          </a:prstGeom>
        </p:spPr>
        <p:txBody>
          <a:bodyPr wrap="square">
            <a:spAutoFit/>
          </a:bodyPr>
          <a:lstStyle/>
          <a:p>
            <a:r>
              <a:rPr lang="en-US" sz="2800" dirty="0" smtClean="0">
                <a:solidFill>
                  <a:schemeClr val="accent5"/>
                </a:solidFill>
              </a:rPr>
              <a:t>What advice would you give someone who wanted to use math to make movies?</a:t>
            </a:r>
          </a:p>
          <a:p>
            <a:endParaRPr lang="en-US" sz="2800" dirty="0" smtClean="0">
              <a:solidFill>
                <a:srgbClr val="FF0000"/>
              </a:solidFill>
            </a:endParaRPr>
          </a:p>
          <a:p>
            <a:endParaRPr lang="en-US" sz="2800" dirty="0">
              <a:solidFill>
                <a:srgbClr val="FF0000"/>
              </a:solidFill>
            </a:endParaRPr>
          </a:p>
          <a:p>
            <a:endParaRPr lang="en-US" sz="2800" dirty="0" smtClean="0">
              <a:solidFill>
                <a:srgbClr val="FF0000"/>
              </a:solidFill>
            </a:endParaRPr>
          </a:p>
          <a:p>
            <a:r>
              <a:rPr lang="en-US" sz="2800" dirty="0" smtClean="0">
                <a:solidFill>
                  <a:srgbClr val="FF0000"/>
                </a:solidFill>
              </a:rPr>
              <a:t>Learn as much mathematics as you can, particularly applied math. The areas of mathematics we use most heavily today are Euclidean and affine geometry, trigonometry, linear algebra, calculus and numerical analysis. We don’t really know what the mathematical tools of tomorrow might be, so we’re </a:t>
            </a:r>
            <a:r>
              <a:rPr lang="en-US" sz="2800" dirty="0" smtClean="0">
                <a:solidFill>
                  <a:srgbClr val="C22CB8"/>
                </a:solidFill>
              </a:rPr>
              <a:t>counting on the next generation of employees to tell us.</a:t>
            </a:r>
            <a:endParaRPr lang="en-US" sz="2800" dirty="0">
              <a:solidFill>
                <a:srgbClr val="C22CB8"/>
              </a:solidFill>
            </a:endParaRPr>
          </a:p>
        </p:txBody>
      </p:sp>
      <p:sp>
        <p:nvSpPr>
          <p:cNvPr id="5" name="Rectangle 4"/>
          <p:cNvSpPr/>
          <p:nvPr/>
        </p:nvSpPr>
        <p:spPr>
          <a:xfrm>
            <a:off x="318068" y="147738"/>
            <a:ext cx="8542969" cy="830997"/>
          </a:xfrm>
          <a:prstGeom prst="rect">
            <a:avLst/>
          </a:prstGeom>
        </p:spPr>
        <p:txBody>
          <a:bodyPr wrap="square">
            <a:spAutoFit/>
          </a:bodyPr>
          <a:lstStyle/>
          <a:p>
            <a:r>
              <a:rPr lang="en-US" sz="2400" dirty="0" smtClean="0">
                <a:solidFill>
                  <a:srgbClr val="3366FF"/>
                </a:solidFill>
              </a:rPr>
              <a:t>http://</a:t>
            </a:r>
            <a:r>
              <a:rPr lang="en-US" sz="2400" dirty="0" err="1" smtClean="0">
                <a:solidFill>
                  <a:srgbClr val="3366FF"/>
                </a:solidFill>
              </a:rPr>
              <a:t>blog.ted.com</a:t>
            </a:r>
            <a:r>
              <a:rPr lang="en-US" sz="2400" dirty="0" smtClean="0">
                <a:solidFill>
                  <a:srgbClr val="3366FF"/>
                </a:solidFill>
              </a:rPr>
              <a:t>/the-math-behind-the-movies-an-interview-with-tony-derose-of-pixar/</a:t>
            </a:r>
            <a:endParaRPr lang="en-US" sz="2400" dirty="0">
              <a:solidFill>
                <a:srgbClr val="3366FF"/>
              </a:solidFill>
            </a:endParaRPr>
          </a:p>
        </p:txBody>
      </p:sp>
    </p:spTree>
    <p:extLst>
      <p:ext uri="{BB962C8B-B14F-4D97-AF65-F5344CB8AC3E}">
        <p14:creationId xmlns:p14="http://schemas.microsoft.com/office/powerpoint/2010/main" val="16384494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l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155700"/>
            <a:ext cx="8280400" cy="4533900"/>
          </a:xfrm>
          <a:prstGeom prst="rect">
            <a:avLst/>
          </a:prstGeom>
        </p:spPr>
      </p:pic>
      <p:sp>
        <p:nvSpPr>
          <p:cNvPr id="5" name="Rectangle 4"/>
          <p:cNvSpPr/>
          <p:nvPr/>
        </p:nvSpPr>
        <p:spPr>
          <a:xfrm>
            <a:off x="2421966" y="6065022"/>
            <a:ext cx="4623456" cy="523220"/>
          </a:xfrm>
          <a:prstGeom prst="rect">
            <a:avLst/>
          </a:prstGeom>
        </p:spPr>
        <p:txBody>
          <a:bodyPr wrap="none">
            <a:spAutoFit/>
          </a:bodyPr>
          <a:lstStyle/>
          <a:p>
            <a:r>
              <a:rPr lang="en-US" sz="2800" dirty="0" smtClean="0">
                <a:solidFill>
                  <a:srgbClr val="0000FF"/>
                </a:solidFill>
              </a:rPr>
              <a:t>Yes .. You too could be Gollum </a:t>
            </a:r>
            <a:endParaRPr lang="en-US" sz="2800" dirty="0">
              <a:solidFill>
                <a:srgbClr val="0000FF"/>
              </a:solidFill>
            </a:endParaRPr>
          </a:p>
        </p:txBody>
      </p:sp>
    </p:spTree>
    <p:extLst>
      <p:ext uri="{BB962C8B-B14F-4D97-AF65-F5344CB8AC3E}">
        <p14:creationId xmlns:p14="http://schemas.microsoft.com/office/powerpoint/2010/main" val="259850436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326508" y="1004232"/>
            <a:ext cx="1" cy="352961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476620" y="3647746"/>
            <a:ext cx="609846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326507" y="1742644"/>
            <a:ext cx="694013" cy="19051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99351" y="1243906"/>
            <a:ext cx="2128708" cy="461665"/>
          </a:xfrm>
          <a:prstGeom prst="rect">
            <a:avLst/>
          </a:prstGeom>
          <a:noFill/>
        </p:spPr>
        <p:txBody>
          <a:bodyPr wrap="none" rtlCol="0">
            <a:spAutoFit/>
          </a:bodyPr>
          <a:lstStyle/>
          <a:p>
            <a:r>
              <a:rPr lang="en-US" sz="2400" dirty="0" smtClean="0">
                <a:solidFill>
                  <a:srgbClr val="FF0000"/>
                </a:solidFill>
              </a:rPr>
              <a:t>A = (</a:t>
            </a:r>
            <a:r>
              <a:rPr lang="en-US" sz="2400" dirty="0" err="1" smtClean="0">
                <a:solidFill>
                  <a:srgbClr val="FF0000"/>
                </a:solidFill>
              </a:rPr>
              <a:t>x,y</a:t>
            </a:r>
            <a:r>
              <a:rPr lang="en-US" sz="2400" dirty="0" smtClean="0">
                <a:solidFill>
                  <a:srgbClr val="FF0000"/>
                </a:solidFill>
              </a:rPr>
              <a:t>) = (1, 4)</a:t>
            </a:r>
            <a:endParaRPr lang="en-US" sz="2400" dirty="0">
              <a:solidFill>
                <a:srgbClr val="FF0000"/>
              </a:solidFill>
            </a:endParaRPr>
          </a:p>
        </p:txBody>
      </p:sp>
      <p:cxnSp>
        <p:nvCxnSpPr>
          <p:cNvPr id="13" name="Straight Arrow Connector 12"/>
          <p:cNvCxnSpPr/>
          <p:nvPr/>
        </p:nvCxnSpPr>
        <p:spPr>
          <a:xfrm flipH="1" flipV="1">
            <a:off x="3479018" y="1742644"/>
            <a:ext cx="817958" cy="1905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50413" y="5362515"/>
            <a:ext cx="8817493" cy="461665"/>
          </a:xfrm>
          <a:prstGeom prst="rect">
            <a:avLst/>
          </a:prstGeom>
          <a:noFill/>
        </p:spPr>
        <p:txBody>
          <a:bodyPr wrap="square" rtlCol="0">
            <a:spAutoFit/>
          </a:bodyPr>
          <a:lstStyle/>
          <a:p>
            <a:r>
              <a:rPr lang="en-US" sz="2400" dirty="0" smtClean="0">
                <a:solidFill>
                  <a:srgbClr val="C22CB8"/>
                </a:solidFill>
              </a:rPr>
              <a:t>Line joining point to the origin is rotated around by 30 degrees</a:t>
            </a:r>
            <a:endParaRPr lang="en-US" sz="2400" dirty="0">
              <a:solidFill>
                <a:srgbClr val="C22CB8"/>
              </a:solidFill>
            </a:endParaRPr>
          </a:p>
        </p:txBody>
      </p:sp>
      <p:sp>
        <p:nvSpPr>
          <p:cNvPr id="4" name="TextBox 3"/>
          <p:cNvSpPr txBox="1"/>
          <p:nvPr/>
        </p:nvSpPr>
        <p:spPr>
          <a:xfrm>
            <a:off x="410073" y="1170222"/>
            <a:ext cx="3611294" cy="461665"/>
          </a:xfrm>
          <a:prstGeom prst="rect">
            <a:avLst/>
          </a:prstGeom>
          <a:noFill/>
        </p:spPr>
        <p:txBody>
          <a:bodyPr wrap="square" rtlCol="0">
            <a:spAutoFit/>
          </a:bodyPr>
          <a:lstStyle/>
          <a:p>
            <a:r>
              <a:rPr lang="en-US" sz="2400" dirty="0" smtClean="0">
                <a:solidFill>
                  <a:srgbClr val="0000FF"/>
                </a:solidFill>
              </a:rPr>
              <a:t>A’ = (X,Y) = (-1.13,3.96)</a:t>
            </a:r>
            <a:endParaRPr lang="en-US" sz="2400" dirty="0">
              <a:solidFill>
                <a:srgbClr val="0000FF"/>
              </a:solidFill>
            </a:endParaRPr>
          </a:p>
        </p:txBody>
      </p:sp>
      <p:sp>
        <p:nvSpPr>
          <p:cNvPr id="3" name="TextBox 2"/>
          <p:cNvSpPr txBox="1"/>
          <p:nvPr/>
        </p:nvSpPr>
        <p:spPr>
          <a:xfrm>
            <a:off x="4348869" y="3678364"/>
            <a:ext cx="419312" cy="369332"/>
          </a:xfrm>
          <a:prstGeom prst="rect">
            <a:avLst/>
          </a:prstGeom>
          <a:noFill/>
        </p:spPr>
        <p:txBody>
          <a:bodyPr wrap="square" rtlCol="0">
            <a:spAutoFit/>
          </a:bodyPr>
          <a:lstStyle/>
          <a:p>
            <a:r>
              <a:rPr lang="en-US" b="1" dirty="0" smtClean="0">
                <a:solidFill>
                  <a:srgbClr val="C22CB8"/>
                </a:solidFill>
              </a:rPr>
              <a:t>O</a:t>
            </a:r>
            <a:endParaRPr lang="en-US" b="1" dirty="0">
              <a:solidFill>
                <a:srgbClr val="C22CB8"/>
              </a:solidFill>
            </a:endParaRPr>
          </a:p>
        </p:txBody>
      </p:sp>
      <p:sp>
        <p:nvSpPr>
          <p:cNvPr id="6" name="TextBox 5"/>
          <p:cNvSpPr txBox="1"/>
          <p:nvPr/>
        </p:nvSpPr>
        <p:spPr>
          <a:xfrm>
            <a:off x="7739305" y="3474670"/>
            <a:ext cx="227627" cy="369332"/>
          </a:xfrm>
          <a:prstGeom prst="rect">
            <a:avLst/>
          </a:prstGeom>
          <a:noFill/>
        </p:spPr>
        <p:txBody>
          <a:bodyPr wrap="square" rtlCol="0">
            <a:spAutoFit/>
          </a:bodyPr>
          <a:lstStyle/>
          <a:p>
            <a:r>
              <a:rPr lang="en-US" dirty="0" smtClean="0"/>
              <a:t>x</a:t>
            </a:r>
            <a:endParaRPr lang="en-US" dirty="0"/>
          </a:p>
        </p:txBody>
      </p:sp>
      <p:sp>
        <p:nvSpPr>
          <p:cNvPr id="8" name="TextBox 7"/>
          <p:cNvSpPr txBox="1"/>
          <p:nvPr/>
        </p:nvSpPr>
        <p:spPr>
          <a:xfrm>
            <a:off x="4193122" y="575116"/>
            <a:ext cx="155747" cy="369332"/>
          </a:xfrm>
          <a:prstGeom prst="rect">
            <a:avLst/>
          </a:prstGeom>
          <a:noFill/>
        </p:spPr>
        <p:txBody>
          <a:bodyPr wrap="square" rtlCol="0">
            <a:spAutoFit/>
          </a:bodyPr>
          <a:lstStyle/>
          <a:p>
            <a:r>
              <a:rPr lang="en-US" dirty="0" smtClean="0"/>
              <a:t>y</a:t>
            </a:r>
            <a:endParaRPr lang="en-US" dirty="0"/>
          </a:p>
        </p:txBody>
      </p:sp>
    </p:spTree>
    <p:extLst>
      <p:ext uri="{BB962C8B-B14F-4D97-AF65-F5344CB8AC3E}">
        <p14:creationId xmlns:p14="http://schemas.microsoft.com/office/powerpoint/2010/main" val="34790879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371" y="313597"/>
            <a:ext cx="6710042" cy="461665"/>
          </a:xfrm>
          <a:prstGeom prst="rect">
            <a:avLst/>
          </a:prstGeom>
          <a:noFill/>
        </p:spPr>
        <p:txBody>
          <a:bodyPr wrap="square" rtlCol="0">
            <a:spAutoFit/>
          </a:bodyPr>
          <a:lstStyle/>
          <a:p>
            <a:r>
              <a:rPr lang="en-US" sz="2400" dirty="0">
                <a:solidFill>
                  <a:srgbClr val="FF0000"/>
                </a:solidFill>
              </a:rPr>
              <a:t> </a:t>
            </a:r>
            <a:r>
              <a:rPr lang="en-US" sz="2400" dirty="0" smtClean="0">
                <a:solidFill>
                  <a:srgbClr val="FF0000"/>
                </a:solidFill>
              </a:rPr>
              <a:t>                          You are the director!</a:t>
            </a:r>
            <a:endParaRPr lang="en-US" sz="2400" dirty="0">
              <a:solidFill>
                <a:srgbClr val="FF0000"/>
              </a:solidFill>
            </a:endParaRPr>
          </a:p>
        </p:txBody>
      </p:sp>
      <p:sp>
        <p:nvSpPr>
          <p:cNvPr id="5" name="Rectangle 4"/>
          <p:cNvSpPr/>
          <p:nvPr/>
        </p:nvSpPr>
        <p:spPr>
          <a:xfrm>
            <a:off x="580074" y="972151"/>
            <a:ext cx="6277926" cy="3970318"/>
          </a:xfrm>
          <a:prstGeom prst="rect">
            <a:avLst/>
          </a:prstGeom>
        </p:spPr>
        <p:txBody>
          <a:bodyPr wrap="square">
            <a:spAutoFit/>
          </a:bodyPr>
          <a:lstStyle/>
          <a:p>
            <a:r>
              <a:rPr lang="en-US" sz="2400" i="1" u="sng" dirty="0">
                <a:solidFill>
                  <a:srgbClr val="C22CB8"/>
                </a:solidFill>
              </a:rPr>
              <a:t>Elijah </a:t>
            </a:r>
            <a:r>
              <a:rPr lang="en-US" sz="2400" i="1" u="sng" dirty="0" smtClean="0">
                <a:solidFill>
                  <a:srgbClr val="C22CB8"/>
                </a:solidFill>
              </a:rPr>
              <a:t>Wood</a:t>
            </a:r>
            <a:r>
              <a:rPr lang="en-US" sz="2400" dirty="0" smtClean="0"/>
              <a:t>     is </a:t>
            </a:r>
            <a:r>
              <a:rPr lang="en-US" sz="2400" dirty="0" smtClean="0">
                <a:solidFill>
                  <a:srgbClr val="C22CB8"/>
                </a:solidFill>
              </a:rPr>
              <a:t>1.68m tall</a:t>
            </a:r>
          </a:p>
          <a:p>
            <a:endParaRPr lang="en-US" sz="2400" dirty="0"/>
          </a:p>
          <a:p>
            <a:r>
              <a:rPr lang="en-US" sz="2400" i="1" dirty="0" smtClean="0">
                <a:hlinkClick r:id="rId2" tooltip="Frodo Baggins"/>
              </a:rPr>
              <a:t>Frodo </a:t>
            </a:r>
            <a:r>
              <a:rPr lang="en-US" sz="2400" i="1" dirty="0">
                <a:hlinkClick r:id="rId2" tooltip="Frodo Baggins"/>
              </a:rPr>
              <a:t>Baggins</a:t>
            </a:r>
            <a:r>
              <a:rPr lang="en-US" sz="2400" dirty="0"/>
              <a:t> is </a:t>
            </a:r>
            <a:r>
              <a:rPr lang="en-US" sz="2400" dirty="0" smtClean="0">
                <a:solidFill>
                  <a:srgbClr val="0000FF"/>
                </a:solidFill>
              </a:rPr>
              <a:t>1.07m tall</a:t>
            </a:r>
          </a:p>
          <a:p>
            <a:endParaRPr lang="en-US" dirty="0"/>
          </a:p>
          <a:p>
            <a:r>
              <a:rPr lang="en-US" dirty="0" smtClean="0"/>
              <a:t> </a:t>
            </a:r>
          </a:p>
          <a:p>
            <a:r>
              <a:rPr lang="en-US" sz="2400" dirty="0" smtClean="0">
                <a:solidFill>
                  <a:srgbClr val="FF0000"/>
                </a:solidFill>
              </a:rPr>
              <a:t>Frodo is to appear to be  3m from the camera</a:t>
            </a:r>
          </a:p>
          <a:p>
            <a:endParaRPr lang="en-US" sz="2400" dirty="0"/>
          </a:p>
          <a:p>
            <a:r>
              <a:rPr lang="en-US" sz="2400" dirty="0" smtClean="0">
                <a:solidFill>
                  <a:srgbClr val="C22CB8"/>
                </a:solidFill>
              </a:rPr>
              <a:t>Where should Elijah stand? </a:t>
            </a:r>
          </a:p>
          <a:p>
            <a:endParaRPr lang="en-US" sz="2400" dirty="0" smtClean="0"/>
          </a:p>
          <a:p>
            <a:endParaRPr lang="en-US" sz="2400" dirty="0"/>
          </a:p>
          <a:p>
            <a:endParaRPr lang="en-US" sz="2400" dirty="0"/>
          </a:p>
        </p:txBody>
      </p:sp>
      <p:pic>
        <p:nvPicPr>
          <p:cNvPr id="6" name="Picture 5" descr="2015030712frodo_newest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153" y="2660219"/>
            <a:ext cx="1464849" cy="1879889"/>
          </a:xfrm>
          <a:prstGeom prst="rect">
            <a:avLst/>
          </a:prstGeom>
        </p:spPr>
      </p:pic>
      <p:pic>
        <p:nvPicPr>
          <p:cNvPr id="7" name="Picture 6" descr="MV5BMTY1MzQ3NjA2OV5BMl5BanBnXkFtZTcwNTExOTA5OA@@._V1_UY1200_CR120,0,630,1200_AL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662" y="203839"/>
            <a:ext cx="1048545" cy="1997228"/>
          </a:xfrm>
          <a:prstGeom prst="rect">
            <a:avLst/>
          </a:prstGeom>
        </p:spPr>
      </p:pic>
      <p:sp>
        <p:nvSpPr>
          <p:cNvPr id="8" name="TextBox 7"/>
          <p:cNvSpPr txBox="1"/>
          <p:nvPr/>
        </p:nvSpPr>
        <p:spPr>
          <a:xfrm>
            <a:off x="564396" y="4069708"/>
            <a:ext cx="6788430" cy="461665"/>
          </a:xfrm>
          <a:prstGeom prst="rect">
            <a:avLst/>
          </a:prstGeom>
          <a:noFill/>
        </p:spPr>
        <p:txBody>
          <a:bodyPr wrap="square" rtlCol="0">
            <a:spAutoFit/>
          </a:bodyPr>
          <a:lstStyle/>
          <a:p>
            <a:r>
              <a:rPr lang="en-US" sz="2400" dirty="0" smtClean="0"/>
              <a:t>Angle of </a:t>
            </a:r>
            <a:r>
              <a:rPr lang="en-US" sz="2400" dirty="0" smtClean="0">
                <a:solidFill>
                  <a:srgbClr val="0000FF"/>
                </a:solidFill>
              </a:rPr>
              <a:t>Frodo </a:t>
            </a:r>
            <a:r>
              <a:rPr lang="en-US" sz="2400" dirty="0" smtClean="0"/>
              <a:t>to camera </a:t>
            </a:r>
            <a:r>
              <a:rPr lang="en-US" sz="2400" dirty="0" smtClean="0">
                <a:solidFill>
                  <a:srgbClr val="000000"/>
                </a:solidFill>
              </a:rPr>
              <a:t>is</a:t>
            </a:r>
            <a:r>
              <a:rPr lang="en-US" sz="2400" dirty="0" smtClean="0">
                <a:solidFill>
                  <a:srgbClr val="0000FF"/>
                </a:solidFill>
              </a:rPr>
              <a:t>    z = 1.07/3  =   0.357  </a:t>
            </a:r>
            <a:endParaRPr lang="en-US" sz="2400" dirty="0">
              <a:solidFill>
                <a:srgbClr val="0000FF"/>
              </a:solidFill>
            </a:endParaRPr>
          </a:p>
        </p:txBody>
      </p:sp>
      <p:sp>
        <p:nvSpPr>
          <p:cNvPr id="9" name="TextBox 8"/>
          <p:cNvSpPr txBox="1"/>
          <p:nvPr/>
        </p:nvSpPr>
        <p:spPr>
          <a:xfrm>
            <a:off x="533040" y="4829408"/>
            <a:ext cx="8563926" cy="1938992"/>
          </a:xfrm>
          <a:prstGeom prst="rect">
            <a:avLst/>
          </a:prstGeom>
          <a:noFill/>
        </p:spPr>
        <p:txBody>
          <a:bodyPr wrap="square" rtlCol="0">
            <a:spAutoFit/>
          </a:bodyPr>
          <a:lstStyle/>
          <a:p>
            <a:r>
              <a:rPr lang="en-US" sz="2400" dirty="0" smtClean="0">
                <a:solidFill>
                  <a:srgbClr val="C22CB8"/>
                </a:solidFill>
              </a:rPr>
              <a:t>Elijah</a:t>
            </a:r>
            <a:r>
              <a:rPr lang="en-US" sz="2400" dirty="0" smtClean="0"/>
              <a:t> is a distance </a:t>
            </a:r>
            <a:r>
              <a:rPr lang="en-US" sz="2400" dirty="0" smtClean="0">
                <a:solidFill>
                  <a:srgbClr val="C22CB8"/>
                </a:solidFill>
              </a:rPr>
              <a:t>r</a:t>
            </a:r>
            <a:r>
              <a:rPr lang="en-US" sz="2400" dirty="0" smtClean="0"/>
              <a:t> from the camera and makes an angle    </a:t>
            </a:r>
            <a:r>
              <a:rPr lang="en-US" sz="2400" dirty="0" smtClean="0">
                <a:solidFill>
                  <a:srgbClr val="C22CB8"/>
                </a:solidFill>
              </a:rPr>
              <a:t>1.68/r</a:t>
            </a:r>
          </a:p>
          <a:p>
            <a:endParaRPr lang="en-US" sz="2400" dirty="0" smtClean="0"/>
          </a:p>
          <a:p>
            <a:r>
              <a:rPr lang="en-US" sz="2400" dirty="0" smtClean="0"/>
              <a:t>So   </a:t>
            </a:r>
            <a:r>
              <a:rPr lang="en-US" sz="2400" dirty="0" smtClean="0">
                <a:solidFill>
                  <a:srgbClr val="0000FF"/>
                </a:solidFill>
              </a:rPr>
              <a:t>z = 1.68/r = 0.357 </a:t>
            </a:r>
          </a:p>
          <a:p>
            <a:endParaRPr lang="en-US" sz="2400" dirty="0" smtClean="0">
              <a:solidFill>
                <a:srgbClr val="0000FF"/>
              </a:solidFill>
            </a:endParaRPr>
          </a:p>
          <a:p>
            <a:r>
              <a:rPr lang="en-US" sz="2400" dirty="0" smtClean="0">
                <a:solidFill>
                  <a:srgbClr val="FF0000"/>
                </a:solidFill>
              </a:rPr>
              <a:t>Therefore       r = 1.68/0.357 = 4.7m   from the camera</a:t>
            </a:r>
            <a:endParaRPr lang="en-US" sz="2400" dirty="0">
              <a:solidFill>
                <a:srgbClr val="FF0000"/>
              </a:solidFill>
            </a:endParaRPr>
          </a:p>
        </p:txBody>
      </p:sp>
    </p:spTree>
    <p:extLst>
      <p:ext uri="{BB962C8B-B14F-4D97-AF65-F5344CB8AC3E}">
        <p14:creationId xmlns:p14="http://schemas.microsoft.com/office/powerpoint/2010/main" val="45055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1863" y="493952"/>
            <a:ext cx="6703101" cy="461665"/>
          </a:xfrm>
          <a:prstGeom prst="rect">
            <a:avLst/>
          </a:prstGeom>
          <a:noFill/>
        </p:spPr>
        <p:txBody>
          <a:bodyPr wrap="square" rtlCol="0">
            <a:spAutoFit/>
          </a:bodyPr>
          <a:lstStyle/>
          <a:p>
            <a:r>
              <a:rPr lang="en-US" dirty="0" smtClean="0"/>
              <a:t>                        </a:t>
            </a:r>
            <a:r>
              <a:rPr lang="en-US" sz="2400" dirty="0" smtClean="0">
                <a:solidFill>
                  <a:srgbClr val="D545B8"/>
                </a:solidFill>
              </a:rPr>
              <a:t>Some celebrate the uses of </a:t>
            </a:r>
            <a:r>
              <a:rPr lang="en-US" sz="2400" dirty="0" err="1" smtClean="0">
                <a:solidFill>
                  <a:srgbClr val="D545B8"/>
                </a:solidFill>
              </a:rPr>
              <a:t>maths</a:t>
            </a:r>
            <a:endParaRPr lang="en-US" sz="2400" dirty="0">
              <a:solidFill>
                <a:srgbClr val="D545B8"/>
              </a:solidFill>
            </a:endParaRPr>
          </a:p>
        </p:txBody>
      </p:sp>
      <p:pic>
        <p:nvPicPr>
          <p:cNvPr id="5" name="Picture 4" descr="275px-Dam_Busters_bombadi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570" y="1834681"/>
            <a:ext cx="6099472" cy="4569059"/>
          </a:xfrm>
          <a:prstGeom prst="rect">
            <a:avLst/>
          </a:prstGeom>
        </p:spPr>
      </p:pic>
    </p:spTree>
    <p:extLst>
      <p:ext uri="{BB962C8B-B14F-4D97-AF65-F5344CB8AC3E}">
        <p14:creationId xmlns:p14="http://schemas.microsoft.com/office/powerpoint/2010/main" val="2674751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9624" y="483783"/>
            <a:ext cx="7408946" cy="461665"/>
          </a:xfrm>
          <a:prstGeom prst="rect">
            <a:avLst/>
          </a:prstGeom>
          <a:noFill/>
        </p:spPr>
        <p:txBody>
          <a:bodyPr wrap="square" rtlCol="0">
            <a:spAutoFit/>
          </a:bodyPr>
          <a:lstStyle/>
          <a:p>
            <a:r>
              <a:rPr lang="en-US" sz="2400" dirty="0" smtClean="0">
                <a:solidFill>
                  <a:srgbClr val="C22CB8"/>
                </a:solidFill>
              </a:rPr>
              <a:t>But without </a:t>
            </a:r>
            <a:r>
              <a:rPr lang="en-US" sz="2400" dirty="0" err="1" smtClean="0">
                <a:solidFill>
                  <a:srgbClr val="C22CB8"/>
                </a:solidFill>
              </a:rPr>
              <a:t>maths</a:t>
            </a:r>
            <a:r>
              <a:rPr lang="en-US" sz="2400" dirty="0" smtClean="0">
                <a:solidFill>
                  <a:srgbClr val="C22CB8"/>
                </a:solidFill>
              </a:rPr>
              <a:t> we could not make modern movies!</a:t>
            </a:r>
            <a:endParaRPr lang="en-US" sz="2400" dirty="0">
              <a:solidFill>
                <a:srgbClr val="C22CB8"/>
              </a:solidFill>
            </a:endParaRPr>
          </a:p>
        </p:txBody>
      </p:sp>
      <p:pic>
        <p:nvPicPr>
          <p:cNvPr id="5" name="Picture 4" descr="Star-Wars-7-Character-Guide-Kylo-R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65" y="1535895"/>
            <a:ext cx="4660008" cy="2330004"/>
          </a:xfrm>
          <a:prstGeom prst="rect">
            <a:avLst/>
          </a:prstGeom>
        </p:spPr>
      </p:pic>
      <p:sp>
        <p:nvSpPr>
          <p:cNvPr id="6" name="Rectangle 5"/>
          <p:cNvSpPr/>
          <p:nvPr/>
        </p:nvSpPr>
        <p:spPr>
          <a:xfrm>
            <a:off x="241925" y="4660521"/>
            <a:ext cx="8618569" cy="1569660"/>
          </a:xfrm>
          <a:prstGeom prst="rect">
            <a:avLst/>
          </a:prstGeom>
        </p:spPr>
        <p:txBody>
          <a:bodyPr wrap="square">
            <a:spAutoFit/>
          </a:bodyPr>
          <a:lstStyle/>
          <a:p>
            <a:r>
              <a:rPr lang="en-US" sz="2400" dirty="0" smtClean="0"/>
              <a:t>Two hundred and sixty visual effects artists worked on the </a:t>
            </a:r>
            <a:r>
              <a:rPr lang="en-US" sz="2400" dirty="0" smtClean="0">
                <a:solidFill>
                  <a:srgbClr val="C22CB8"/>
                </a:solidFill>
              </a:rPr>
              <a:t>Lord of the Rings trilogy</a:t>
            </a:r>
          </a:p>
          <a:p>
            <a:endParaRPr lang="en-US" sz="2400" dirty="0"/>
          </a:p>
          <a:p>
            <a:r>
              <a:rPr lang="en-US" sz="2400" smtClean="0">
                <a:solidFill>
                  <a:srgbClr val="FF0000"/>
                </a:solidFill>
              </a:rPr>
              <a:t>                      All </a:t>
            </a:r>
            <a:r>
              <a:rPr lang="en-US" sz="2400" dirty="0" smtClean="0">
                <a:solidFill>
                  <a:srgbClr val="FF0000"/>
                </a:solidFill>
              </a:rPr>
              <a:t>of these used </a:t>
            </a:r>
            <a:r>
              <a:rPr lang="en-US" sz="2400" dirty="0" err="1" smtClean="0">
                <a:solidFill>
                  <a:srgbClr val="FF0000"/>
                </a:solidFill>
              </a:rPr>
              <a:t>maths</a:t>
            </a:r>
            <a:r>
              <a:rPr lang="en-US" sz="2400" dirty="0" smtClean="0">
                <a:solidFill>
                  <a:srgbClr val="FF0000"/>
                </a:solidFill>
              </a:rPr>
              <a:t> </a:t>
            </a:r>
            <a:r>
              <a:rPr lang="en-US" sz="2400" dirty="0" smtClean="0"/>
              <a:t>to do the effects!</a:t>
            </a:r>
            <a:endParaRPr lang="en-US" sz="2400" dirty="0"/>
          </a:p>
        </p:txBody>
      </p:sp>
      <p:pic>
        <p:nvPicPr>
          <p:cNvPr id="7" name="Picture 6" descr="Ringstrilogypo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653" y="1559189"/>
            <a:ext cx="3425770" cy="2312395"/>
          </a:xfrm>
          <a:prstGeom prst="rect">
            <a:avLst/>
          </a:prstGeom>
        </p:spPr>
      </p:pic>
    </p:spTree>
    <p:extLst>
      <p:ext uri="{BB962C8B-B14F-4D97-AF65-F5344CB8AC3E}">
        <p14:creationId xmlns:p14="http://schemas.microsoft.com/office/powerpoint/2010/main" val="18250637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847" y="1204080"/>
            <a:ext cx="6249166" cy="4154983"/>
          </a:xfrm>
          <a:prstGeom prst="rect">
            <a:avLst/>
          </a:prstGeom>
          <a:noFill/>
        </p:spPr>
        <p:txBody>
          <a:bodyPr wrap="square" rtlCol="0">
            <a:spAutoFit/>
          </a:bodyPr>
          <a:lstStyle/>
          <a:p>
            <a:pPr algn="ctr"/>
            <a:r>
              <a:rPr lang="en-US" sz="8800" dirty="0" smtClean="0">
                <a:solidFill>
                  <a:srgbClr val="FF0000"/>
                </a:solidFill>
              </a:rPr>
              <a:t>What is your </a:t>
            </a:r>
            <a:r>
              <a:rPr lang="en-US" sz="8800" dirty="0" err="1" smtClean="0">
                <a:solidFill>
                  <a:srgbClr val="FF0000"/>
                </a:solidFill>
              </a:rPr>
              <a:t>favourite</a:t>
            </a:r>
            <a:r>
              <a:rPr lang="en-US" sz="8800" dirty="0" smtClean="0">
                <a:solidFill>
                  <a:srgbClr val="FF0000"/>
                </a:solidFill>
              </a:rPr>
              <a:t> movie?</a:t>
            </a:r>
            <a:endParaRPr lang="en-US" sz="8800" dirty="0">
              <a:solidFill>
                <a:srgbClr val="FF0000"/>
              </a:solidFill>
            </a:endParaRPr>
          </a:p>
        </p:txBody>
      </p:sp>
    </p:spTree>
    <p:extLst>
      <p:ext uri="{BB962C8B-B14F-4D97-AF65-F5344CB8AC3E}">
        <p14:creationId xmlns:p14="http://schemas.microsoft.com/office/powerpoint/2010/main" val="35315585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4945" y="189342"/>
            <a:ext cx="7781392" cy="523220"/>
          </a:xfrm>
          <a:prstGeom prst="rect">
            <a:avLst/>
          </a:prstGeom>
          <a:noFill/>
        </p:spPr>
        <p:txBody>
          <a:bodyPr wrap="square" rtlCol="0">
            <a:spAutoFit/>
          </a:bodyPr>
          <a:lstStyle/>
          <a:p>
            <a:r>
              <a:rPr lang="en-US" sz="2800" dirty="0">
                <a:solidFill>
                  <a:srgbClr val="FF0000"/>
                </a:solidFill>
              </a:rPr>
              <a:t> </a:t>
            </a:r>
            <a:r>
              <a:rPr lang="en-US" sz="2800" dirty="0" smtClean="0">
                <a:solidFill>
                  <a:srgbClr val="FF0000"/>
                </a:solidFill>
              </a:rPr>
              <a:t>                       Creating the Image</a:t>
            </a:r>
            <a:endParaRPr lang="en-US" sz="2800" dirty="0">
              <a:solidFill>
                <a:srgbClr val="FF0000"/>
              </a:solidFill>
            </a:endParaRPr>
          </a:p>
        </p:txBody>
      </p:sp>
      <p:pic>
        <p:nvPicPr>
          <p:cNvPr id="5" name="Picture 4" descr="Shrekcharac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300" y="1299604"/>
            <a:ext cx="3327400" cy="5105400"/>
          </a:xfrm>
          <a:prstGeom prst="rect">
            <a:avLst/>
          </a:prstGeom>
        </p:spPr>
      </p:pic>
      <p:sp>
        <p:nvSpPr>
          <p:cNvPr id="6" name="TextBox 5"/>
          <p:cNvSpPr txBox="1"/>
          <p:nvPr/>
        </p:nvSpPr>
        <p:spPr>
          <a:xfrm>
            <a:off x="6562209" y="2373560"/>
            <a:ext cx="2581791" cy="830997"/>
          </a:xfrm>
          <a:prstGeom prst="rect">
            <a:avLst/>
          </a:prstGeom>
          <a:noFill/>
        </p:spPr>
        <p:txBody>
          <a:bodyPr wrap="square" rtlCol="0">
            <a:spAutoFit/>
          </a:bodyPr>
          <a:lstStyle/>
          <a:p>
            <a:r>
              <a:rPr lang="en-US" sz="2400" dirty="0" smtClean="0">
                <a:solidFill>
                  <a:srgbClr val="0000FF"/>
                </a:solidFill>
              </a:rPr>
              <a:t>Is Shrek a real Ogre?</a:t>
            </a:r>
            <a:endParaRPr lang="en-US" sz="2400" dirty="0">
              <a:solidFill>
                <a:srgbClr val="0000FF"/>
              </a:solidFill>
            </a:endParaRPr>
          </a:p>
        </p:txBody>
      </p:sp>
    </p:spTree>
    <p:extLst>
      <p:ext uri="{BB962C8B-B14F-4D97-AF65-F5344CB8AC3E}">
        <p14:creationId xmlns:p14="http://schemas.microsoft.com/office/powerpoint/2010/main" val="42869796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llero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339" y="1662501"/>
            <a:ext cx="7128043" cy="4702269"/>
          </a:xfrm>
          <a:prstGeom prst="rect">
            <a:avLst/>
          </a:prstGeom>
        </p:spPr>
      </p:pic>
      <p:sp>
        <p:nvSpPr>
          <p:cNvPr id="7" name="TextBox 6"/>
          <p:cNvSpPr txBox="1"/>
          <p:nvPr/>
        </p:nvSpPr>
        <p:spPr>
          <a:xfrm>
            <a:off x="1062611" y="232373"/>
            <a:ext cx="6880501" cy="1323439"/>
          </a:xfrm>
          <a:prstGeom prst="rect">
            <a:avLst/>
          </a:prstGeom>
          <a:noFill/>
        </p:spPr>
        <p:txBody>
          <a:bodyPr wrap="square" rtlCol="0">
            <a:spAutoFit/>
          </a:bodyPr>
          <a:lstStyle/>
          <a:p>
            <a:r>
              <a:rPr lang="en-US" sz="2800" dirty="0" smtClean="0">
                <a:solidFill>
                  <a:srgbClr val="0000FF"/>
                </a:solidFill>
              </a:rPr>
              <a:t>Here is a final image of a made up animal</a:t>
            </a:r>
          </a:p>
          <a:p>
            <a:endParaRPr lang="en-US" sz="2800" dirty="0">
              <a:solidFill>
                <a:srgbClr val="0000FF"/>
              </a:solidFill>
            </a:endParaRPr>
          </a:p>
          <a:p>
            <a:r>
              <a:rPr lang="en-US" sz="2400" dirty="0" smtClean="0">
                <a:solidFill>
                  <a:srgbClr val="FF0000"/>
                </a:solidFill>
              </a:rPr>
              <a:t>How do we create and animate this?</a:t>
            </a:r>
            <a:endParaRPr lang="en-US" sz="2400" dirty="0">
              <a:solidFill>
                <a:srgbClr val="FF0000"/>
              </a:solidFill>
            </a:endParaRPr>
          </a:p>
        </p:txBody>
      </p:sp>
    </p:spTree>
    <p:extLst>
      <p:ext uri="{BB962C8B-B14F-4D97-AF65-F5344CB8AC3E}">
        <p14:creationId xmlns:p14="http://schemas.microsoft.com/office/powerpoint/2010/main" val="17141684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16406</TotalTime>
  <Words>971</Words>
  <Application>Microsoft Macintosh PowerPoint</Application>
  <PresentationFormat>On-screen Show (4:3)</PresentationFormat>
  <Paragraphs>217</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Bath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 Christopher Budd</dc:creator>
  <cp:lastModifiedBy>Prof. Christopher Budd</cp:lastModifiedBy>
  <cp:revision>86</cp:revision>
  <cp:lastPrinted>2016-12-02T21:49:58Z</cp:lastPrinted>
  <dcterms:created xsi:type="dcterms:W3CDTF">2016-01-16T10:58:37Z</dcterms:created>
  <dcterms:modified xsi:type="dcterms:W3CDTF">2020-09-12T20:30:11Z</dcterms:modified>
</cp:coreProperties>
</file>