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71" r:id="rId9"/>
    <p:sldId id="277" r:id="rId10"/>
    <p:sldId id="278" r:id="rId11"/>
    <p:sldId id="270" r:id="rId12"/>
    <p:sldId id="269" r:id="rId13"/>
    <p:sldId id="266" r:id="rId14"/>
    <p:sldId id="280" r:id="rId15"/>
    <p:sldId id="279" r:id="rId16"/>
    <p:sldId id="262" r:id="rId17"/>
    <p:sldId id="267" r:id="rId18"/>
    <p:sldId id="273" r:id="rId19"/>
    <p:sldId id="272" r:id="rId20"/>
    <p:sldId id="263" r:id="rId21"/>
    <p:sldId id="264" r:id="rId22"/>
    <p:sldId id="265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2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3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4510-CCAA-D549-AE34-63C9752C7B14}" type="datetimeFigureOut">
              <a:rPr lang="en-US" smtClean="0"/>
              <a:t>06/11/2017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CAD2-C17F-0542-9A82-BAD645D00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8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4510-CCAA-D549-AE34-63C9752C7B14}" type="datetimeFigureOut">
              <a:rPr lang="en-US" smtClean="0"/>
              <a:t>06/11/2017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CAD2-C17F-0542-9A82-BAD645D00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6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4510-CCAA-D549-AE34-63C9752C7B14}" type="datetimeFigureOut">
              <a:rPr lang="en-US" smtClean="0"/>
              <a:t>06/11/2017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CAD2-C17F-0542-9A82-BAD645D00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2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4510-CCAA-D549-AE34-63C9752C7B14}" type="datetimeFigureOut">
              <a:rPr lang="en-US" smtClean="0"/>
              <a:t>06/11/2017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CAD2-C17F-0542-9A82-BAD645D00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7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4510-CCAA-D549-AE34-63C9752C7B14}" type="datetimeFigureOut">
              <a:rPr lang="en-US" smtClean="0"/>
              <a:t>06/11/2017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CAD2-C17F-0542-9A82-BAD645D00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5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4510-CCAA-D549-AE34-63C9752C7B14}" type="datetimeFigureOut">
              <a:rPr lang="en-US" smtClean="0"/>
              <a:t>06/11/2017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CAD2-C17F-0542-9A82-BAD645D00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4510-CCAA-D549-AE34-63C9752C7B14}" type="datetimeFigureOut">
              <a:rPr lang="en-US" smtClean="0"/>
              <a:t>06/11/2017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CAD2-C17F-0542-9A82-BAD645D00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5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4510-CCAA-D549-AE34-63C9752C7B14}" type="datetimeFigureOut">
              <a:rPr lang="en-US" smtClean="0"/>
              <a:t>06/11/2017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CAD2-C17F-0542-9A82-BAD645D00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9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4510-CCAA-D549-AE34-63C9752C7B14}" type="datetimeFigureOut">
              <a:rPr lang="en-US" smtClean="0"/>
              <a:t>06/11/2017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CAD2-C17F-0542-9A82-BAD645D00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4510-CCAA-D549-AE34-63C9752C7B14}" type="datetimeFigureOut">
              <a:rPr lang="en-US" smtClean="0"/>
              <a:t>06/11/2017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CAD2-C17F-0542-9A82-BAD645D00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1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4510-CCAA-D549-AE34-63C9752C7B14}" type="datetimeFigureOut">
              <a:rPr lang="en-US" smtClean="0"/>
              <a:t>06/11/2017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CAD2-C17F-0542-9A82-BAD645D00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9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74510-CCAA-D549-AE34-63C9752C7B14}" type="datetimeFigureOut">
              <a:rPr lang="en-US" smtClean="0"/>
              <a:t>06/11/2017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8CAD2-C17F-0542-9A82-BAD645D00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8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045" y="393079"/>
            <a:ext cx="96618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Diversity and Equality in Mathematics at  Higher Education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                                           Chris Budd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5" name="Picture 4" descr="samba-cohort-2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96" y="2066649"/>
            <a:ext cx="4657053" cy="2986743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80" y="5340636"/>
            <a:ext cx="3700463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86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6082" y="3159707"/>
            <a:ext cx="8890735" cy="3779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9932" y="468665"/>
            <a:ext cx="783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  But statistics in Cambridge are not so good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3640"/>
            <a:ext cx="9144000" cy="2704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41" y="1985514"/>
            <a:ext cx="8739536" cy="53854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1682" y="3174825"/>
            <a:ext cx="8754653" cy="226773"/>
          </a:xfrm>
          <a:prstGeom prst="roundRect">
            <a:avLst/>
          </a:prstGeom>
          <a:solidFill>
            <a:srgbClr val="FAC09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324" y="136072"/>
            <a:ext cx="9389704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                                                       Problems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Long hours culture  and poor work/life balance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Competitive culture at ALL levels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STEP</a:t>
            </a:r>
            <a:r>
              <a:rPr lang="en-US" sz="2400" dirty="0" smtClean="0"/>
              <a:t> putting girls off. Low expectations and/or self esteem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Overuse of women on committees to the detriment of their careers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Poor support for those with caring responsibilities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Lack of cash .. Things done on the cheap </a:t>
            </a:r>
            <a:r>
              <a:rPr lang="en-US" sz="2400" dirty="0" err="1" smtClean="0"/>
              <a:t>eg</a:t>
            </a:r>
            <a:r>
              <a:rPr lang="en-US" sz="2400" dirty="0" smtClean="0"/>
              <a:t>. Travel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Maternity leave </a:t>
            </a:r>
            <a:r>
              <a:rPr lang="en-US" sz="2400" dirty="0" err="1" smtClean="0"/>
              <a:t>doesn</a:t>
            </a:r>
            <a:r>
              <a:rPr lang="fr-FR" sz="2400" dirty="0" smtClean="0"/>
              <a:t>’</a:t>
            </a:r>
            <a:r>
              <a:rPr lang="en-US" sz="2400" dirty="0" smtClean="0"/>
              <a:t>t work well with the REF or promotion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Mathematics is often regarded as unfeminine. </a:t>
            </a:r>
            <a:r>
              <a:rPr lang="en-US" sz="2400" dirty="0" err="1" smtClean="0"/>
              <a:t>Maths</a:t>
            </a:r>
            <a:r>
              <a:rPr lang="en-US" sz="2400" dirty="0" smtClean="0"/>
              <a:t> isn’t cool</a:t>
            </a:r>
          </a:p>
        </p:txBody>
      </p:sp>
      <p:pic>
        <p:nvPicPr>
          <p:cNvPr id="6" name="Picture 5" descr="girlmath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350" y="332610"/>
            <a:ext cx="2415985" cy="135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8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9624" y="468665"/>
            <a:ext cx="6153961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21DA"/>
                </a:solidFill>
              </a:rPr>
              <a:t>Some solutions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Athena Swan </a:t>
            </a:r>
            <a:r>
              <a:rPr lang="en-US" sz="2400" dirty="0" err="1" smtClean="0"/>
              <a:t>Programme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LMS Good Practice Guide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Constant awareness of issues in recruitment and promotion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Proactive policy in hiring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Proactive policy in conferences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Better work/life balance arrangements</a:t>
            </a:r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Great role models </a:t>
            </a:r>
            <a:r>
              <a:rPr lang="en-US" sz="2400" dirty="0" smtClean="0"/>
              <a:t>and careers</a:t>
            </a:r>
            <a:endParaRPr lang="en-US" sz="2400" dirty="0"/>
          </a:p>
        </p:txBody>
      </p:sp>
      <p:pic>
        <p:nvPicPr>
          <p:cNvPr id="5" name="Picture 4" descr="athena_swan--tojpeg_1421836795017_x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706" y="429224"/>
            <a:ext cx="3564610" cy="1983421"/>
          </a:xfrm>
          <a:prstGeom prst="rect">
            <a:avLst/>
          </a:prstGeom>
        </p:spPr>
      </p:pic>
      <p:pic>
        <p:nvPicPr>
          <p:cNvPr id="6" name="Picture 5" descr="Florence_Nightingale_(H_Hering_NPG_x82368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27" y="3613252"/>
            <a:ext cx="2140286" cy="297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5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7940" y="181422"/>
            <a:ext cx="721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 2. School diversity issues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044" y="861745"/>
            <a:ext cx="9011697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Problem</a:t>
            </a:r>
            <a:r>
              <a:rPr lang="en-US" sz="2400" dirty="0" smtClean="0"/>
              <a:t>:  Lack of diversity of schools .. Lack of state school students</a:t>
            </a:r>
          </a:p>
          <a:p>
            <a:endParaRPr lang="en-US" sz="2400" dirty="0"/>
          </a:p>
          <a:p>
            <a:r>
              <a:rPr lang="en-US" sz="2800" dirty="0" smtClean="0">
                <a:solidFill>
                  <a:srgbClr val="FF21DA"/>
                </a:solidFill>
              </a:rPr>
              <a:t>Better in </a:t>
            </a:r>
            <a:r>
              <a:rPr lang="en-US" sz="2800" dirty="0" err="1" smtClean="0">
                <a:solidFill>
                  <a:srgbClr val="FF21DA"/>
                </a:solidFill>
              </a:rPr>
              <a:t>maths</a:t>
            </a:r>
            <a:r>
              <a:rPr lang="en-US" sz="2800" dirty="0" smtClean="0">
                <a:solidFill>
                  <a:srgbClr val="FF21DA"/>
                </a:solidFill>
              </a:rPr>
              <a:t> than in some other subjects but still fragile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Typically students on </a:t>
            </a:r>
            <a:r>
              <a:rPr lang="en-US" sz="2400" dirty="0" err="1" smtClean="0"/>
              <a:t>maths</a:t>
            </a:r>
            <a:r>
              <a:rPr lang="en-US" sz="2400" dirty="0" smtClean="0"/>
              <a:t> degrees do </a:t>
            </a:r>
            <a:r>
              <a:rPr lang="en-US" sz="2400" dirty="0" smtClean="0">
                <a:solidFill>
                  <a:srgbClr val="3366FF"/>
                </a:solidFill>
              </a:rPr>
              <a:t>A level </a:t>
            </a:r>
            <a:r>
              <a:rPr lang="en-US" sz="2400" dirty="0" err="1" smtClean="0">
                <a:solidFill>
                  <a:srgbClr val="3366FF"/>
                </a:solidFill>
              </a:rPr>
              <a:t>maths</a:t>
            </a:r>
            <a:r>
              <a:rPr lang="en-US" sz="2400" dirty="0" smtClean="0">
                <a:solidFill>
                  <a:srgbClr val="3366FF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A level further </a:t>
            </a:r>
            <a:r>
              <a:rPr lang="en-US" sz="2400" dirty="0" err="1" smtClean="0">
                <a:solidFill>
                  <a:srgbClr val="FF0000"/>
                </a:solidFill>
              </a:rPr>
              <a:t>maths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In the past this </a:t>
            </a:r>
            <a:r>
              <a:rPr lang="en-US" sz="2400" dirty="0" smtClean="0">
                <a:solidFill>
                  <a:srgbClr val="FF0000"/>
                </a:solidFill>
              </a:rPr>
              <a:t>restricted the schools </a:t>
            </a:r>
            <a:r>
              <a:rPr lang="en-US" sz="2400" dirty="0" smtClean="0">
                <a:solidFill>
                  <a:srgbClr val="0000FF"/>
                </a:solidFill>
              </a:rPr>
              <a:t>students could come from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Currently situation is </a:t>
            </a:r>
            <a:r>
              <a:rPr lang="en-US" sz="2400" dirty="0" smtClean="0">
                <a:solidFill>
                  <a:srgbClr val="FF0000"/>
                </a:solidFill>
              </a:rPr>
              <a:t>much better due to the FMSP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000" i="1" dirty="0"/>
              <a:t>The proportion of state-funded schools and colleges with students taking A level Further Mathematics has increased from less than 40% in 2005 to over 65% in 2016.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BUT new government reforms may undermine this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3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693" y="529138"/>
            <a:ext cx="839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Need to make </a:t>
            </a:r>
            <a:r>
              <a:rPr lang="en-US" sz="2400" dirty="0" err="1" smtClean="0">
                <a:solidFill>
                  <a:srgbClr val="FF0000"/>
                </a:solidFill>
              </a:rPr>
              <a:t>maths</a:t>
            </a:r>
            <a:r>
              <a:rPr lang="en-US" sz="2400" dirty="0" smtClean="0">
                <a:solidFill>
                  <a:srgbClr val="FF0000"/>
                </a:solidFill>
              </a:rPr>
              <a:t> attractive to students from </a:t>
            </a:r>
            <a:r>
              <a:rPr lang="en-US" sz="2400" dirty="0" smtClean="0">
                <a:solidFill>
                  <a:srgbClr val="FF21DA"/>
                </a:solidFill>
              </a:rPr>
              <a:t>all backgrounds</a:t>
            </a:r>
            <a:endParaRPr lang="en-US" sz="2400" dirty="0">
              <a:solidFill>
                <a:srgbClr val="FF21DA"/>
              </a:solidFill>
            </a:endParaRPr>
          </a:p>
        </p:txBody>
      </p:sp>
      <p:pic>
        <p:nvPicPr>
          <p:cNvPr id="3" name="Picture 2" descr="bathtap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34" y="2155739"/>
            <a:ext cx="2105200" cy="2056079"/>
          </a:xfrm>
          <a:prstGeom prst="rect">
            <a:avLst/>
          </a:prstGeom>
        </p:spPr>
      </p:pic>
      <p:pic>
        <p:nvPicPr>
          <p:cNvPr id="4" name="Picture 3" descr="Spiegelhalter_D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08" y="2155740"/>
            <a:ext cx="2026121" cy="2026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6979" y="1617649"/>
            <a:ext cx="4581449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Widening participation schemes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Open days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Science festivals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School visits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Masterclasses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Student ambassadors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Bursaries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 descr="Untitled design (38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43" y="4554514"/>
            <a:ext cx="4883857" cy="216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42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9624" y="1466457"/>
            <a:ext cx="641100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800" i="1" dirty="0" smtClean="0">
                <a:solidFill>
                  <a:srgbClr val="FF0000"/>
                </a:solidFill>
              </a:rPr>
              <a:t>“In both Russell and non-Russell Group universities, students from independent schools were less likely to achieve either a first class degree or at least an upper second class degree than students from comprehensive schools with similar prior attainment.</a:t>
            </a:r>
            <a:r>
              <a:rPr lang="en-US" sz="2800" dirty="0" smtClean="0"/>
              <a:t>”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>
                <a:solidFill>
                  <a:srgbClr val="3366FF"/>
                </a:solidFill>
              </a:rPr>
              <a:t>Dr</a:t>
            </a:r>
            <a:r>
              <a:rPr lang="en-US" sz="2800" dirty="0" smtClean="0">
                <a:solidFill>
                  <a:srgbClr val="3366FF"/>
                </a:solidFill>
              </a:rPr>
              <a:t> Vidal </a:t>
            </a:r>
            <a:r>
              <a:rPr lang="en-US" sz="2800" dirty="0" err="1" smtClean="0">
                <a:solidFill>
                  <a:srgbClr val="3366FF"/>
                </a:solidFill>
              </a:rPr>
              <a:t>Rodeiro</a:t>
            </a:r>
            <a:r>
              <a:rPr lang="en-US" sz="2800" dirty="0" smtClean="0">
                <a:solidFill>
                  <a:srgbClr val="3366FF"/>
                </a:solidFill>
              </a:rPr>
              <a:t>, from Cambridge Assessment 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135" y="453546"/>
            <a:ext cx="837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However .. When you arrive ….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31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0664" y="438428"/>
            <a:ext cx="66378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21DA"/>
                </a:solidFill>
              </a:rPr>
              <a:t>                    3. </a:t>
            </a:r>
            <a:r>
              <a:rPr lang="en-US" sz="2800" dirty="0" smtClean="0">
                <a:solidFill>
                  <a:srgbClr val="FF21DA"/>
                </a:solidFill>
              </a:rPr>
              <a:t>Physically Disabled students</a:t>
            </a:r>
          </a:p>
          <a:p>
            <a:endParaRPr lang="en-US" sz="2400" dirty="0">
              <a:solidFill>
                <a:srgbClr val="FF21DA"/>
              </a:solidFill>
            </a:endParaRPr>
          </a:p>
          <a:p>
            <a:endParaRPr lang="en-US" sz="2400" dirty="0" smtClean="0">
              <a:solidFill>
                <a:srgbClr val="FF21DA"/>
              </a:solidFill>
            </a:endParaRPr>
          </a:p>
          <a:p>
            <a:r>
              <a:rPr lang="en-US" sz="2400" dirty="0" smtClean="0">
                <a:solidFill>
                  <a:srgbClr val="3366FF"/>
                </a:solidFill>
              </a:rPr>
              <a:t>My son is disabled!  Now starting a PhD : )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691" y="2144150"/>
            <a:ext cx="67285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Issues</a:t>
            </a:r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Mobility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Sight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Hearing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Extreme tiredness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Allergies </a:t>
            </a:r>
            <a:r>
              <a:rPr lang="en-US" sz="2400" dirty="0" err="1" smtClean="0"/>
              <a:t>eg</a:t>
            </a:r>
            <a:r>
              <a:rPr lang="en-US" sz="2400" dirty="0" smtClean="0"/>
              <a:t>. eczema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 descr="15_03_tilak_ratnanather_atdes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134" y="3623715"/>
            <a:ext cx="4018430" cy="25115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93134" y="6274056"/>
            <a:ext cx="3205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</a:t>
            </a:r>
            <a:r>
              <a:rPr lang="en-US" dirty="0" err="1" smtClean="0">
                <a:solidFill>
                  <a:srgbClr val="FF21DA"/>
                </a:solidFill>
              </a:rPr>
              <a:t>Tilak</a:t>
            </a:r>
            <a:r>
              <a:rPr lang="en-US" dirty="0" smtClean="0">
                <a:solidFill>
                  <a:srgbClr val="FF21DA"/>
                </a:solidFill>
              </a:rPr>
              <a:t> </a:t>
            </a:r>
            <a:r>
              <a:rPr lang="en-US" dirty="0" err="1" smtClean="0">
                <a:solidFill>
                  <a:srgbClr val="FF21DA"/>
                </a:solidFill>
              </a:rPr>
              <a:t>Ratnanather</a:t>
            </a:r>
            <a:endParaRPr lang="en-US" dirty="0">
              <a:solidFill>
                <a:srgbClr val="FF21DA"/>
              </a:solidFill>
            </a:endParaRPr>
          </a:p>
        </p:txBody>
      </p:sp>
      <p:pic>
        <p:nvPicPr>
          <p:cNvPr id="9" name="Picture 8" descr="WP_20170628_11_24_53_Pr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08" y="1179221"/>
            <a:ext cx="2820311" cy="158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4262" y="226787"/>
            <a:ext cx="7786953" cy="6924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                                Some problems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Poor infrastructure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 Stairs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D</a:t>
            </a:r>
            <a:r>
              <a:rPr lang="en-US" sz="2000" dirty="0" smtClean="0"/>
              <a:t>oors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Badly designed lecture theatres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Distances between lectures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limited visibility  (hard for mathematics)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inappropriate computers </a:t>
            </a:r>
          </a:p>
          <a:p>
            <a:endParaRPr lang="en-US" sz="20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Poor expectations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Poor assessment procedures (at HE and at A level)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6" descr="29-eng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01" y="1195457"/>
            <a:ext cx="3685573" cy="243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1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-JEREMY-BUDD-A-LEVELS-5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72" y="1622142"/>
            <a:ext cx="6492354" cy="4863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0895" y="503101"/>
            <a:ext cx="80288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A-Level Results Day 2013: Jeremy Budd, Student Dashed To Exam By Ambulance, Gets To Cambridge</a:t>
            </a:r>
            <a:endParaRPr lang="en-US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024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4583" y="634980"/>
            <a:ext cx="6516848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Some solutions</a:t>
            </a:r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DSA:  Disabled students allowance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FF21DA"/>
                </a:solidFill>
              </a:rPr>
              <a:t>Lots of forms and an assessment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Mentoring schemes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Individual Learning support </a:t>
            </a:r>
            <a:r>
              <a:rPr lang="en-US" sz="2400" dirty="0" err="1" smtClean="0"/>
              <a:t>eg</a:t>
            </a:r>
            <a:r>
              <a:rPr lang="en-US" sz="2400" dirty="0" smtClean="0"/>
              <a:t>. Scribes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Help with examinations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Better infrastructure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Special computers/equipment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Role models</a:t>
            </a:r>
            <a:endParaRPr lang="en-US" sz="2400" dirty="0"/>
          </a:p>
        </p:txBody>
      </p:sp>
      <p:pic>
        <p:nvPicPr>
          <p:cNvPr id="5" name="Picture 4" descr="NASA-Can-Stop-Looking-for-Black-Holes-Says-Stephen-Hawking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94" y="3921069"/>
            <a:ext cx="4063580" cy="2709053"/>
          </a:xfrm>
          <a:prstGeom prst="rect">
            <a:avLst/>
          </a:prstGeom>
        </p:spPr>
      </p:pic>
      <p:pic>
        <p:nvPicPr>
          <p:cNvPr id="6" name="Picture 5" descr="WP_20170628_16_19_37_Pr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84" y="580083"/>
            <a:ext cx="3700695" cy="207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5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1135" y="740793"/>
            <a:ext cx="7802074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The big mission</a:t>
            </a:r>
          </a:p>
          <a:p>
            <a:endParaRPr lang="en-US" sz="3200" dirty="0"/>
          </a:p>
          <a:p>
            <a:pPr algn="just"/>
            <a:r>
              <a:rPr lang="en-US" sz="3200" dirty="0" smtClean="0">
                <a:solidFill>
                  <a:srgbClr val="0000FF"/>
                </a:solidFill>
              </a:rPr>
              <a:t>To ensure that </a:t>
            </a:r>
            <a:r>
              <a:rPr lang="en-US" sz="3200" dirty="0" smtClean="0">
                <a:solidFill>
                  <a:srgbClr val="FF0000"/>
                </a:solidFill>
              </a:rPr>
              <a:t>ALL</a:t>
            </a:r>
            <a:r>
              <a:rPr lang="en-US" sz="3200" dirty="0" smtClean="0">
                <a:solidFill>
                  <a:srgbClr val="0000FF"/>
                </a:solidFill>
              </a:rPr>
              <a:t> students (undergraduate and postgraduate) in HE have the opportunity to </a:t>
            </a:r>
            <a:r>
              <a:rPr lang="en-US" sz="3200" dirty="0" smtClean="0">
                <a:solidFill>
                  <a:srgbClr val="FF0000"/>
                </a:solidFill>
              </a:rPr>
              <a:t>access</a:t>
            </a:r>
            <a:r>
              <a:rPr lang="en-US" sz="3200" dirty="0" smtClean="0">
                <a:solidFill>
                  <a:srgbClr val="0000FF"/>
                </a:solidFill>
              </a:rPr>
              <a:t> and </a:t>
            </a:r>
            <a:r>
              <a:rPr lang="en-US" sz="3200" dirty="0" smtClean="0">
                <a:solidFill>
                  <a:srgbClr val="FF0000"/>
                </a:solidFill>
              </a:rPr>
              <a:t>get the most out of </a:t>
            </a:r>
            <a:r>
              <a:rPr lang="en-US" sz="3200" dirty="0" smtClean="0">
                <a:solidFill>
                  <a:srgbClr val="0000FF"/>
                </a:solidFill>
              </a:rPr>
              <a:t>higher education and to have a </a:t>
            </a:r>
            <a:r>
              <a:rPr lang="en-US" sz="3200" dirty="0" smtClean="0">
                <a:solidFill>
                  <a:srgbClr val="FF0000"/>
                </a:solidFill>
              </a:rPr>
              <a:t>very positive </a:t>
            </a:r>
            <a:r>
              <a:rPr lang="en-US" sz="3200" dirty="0" smtClean="0">
                <a:solidFill>
                  <a:srgbClr val="0000FF"/>
                </a:solidFill>
              </a:rPr>
              <a:t>experience whilst they are there 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For the same to be true </a:t>
            </a:r>
            <a:r>
              <a:rPr lang="en-US" sz="3200" dirty="0" smtClean="0">
                <a:solidFill>
                  <a:srgbClr val="FF0000"/>
                </a:solidFill>
              </a:rPr>
              <a:t>of all staff </a:t>
            </a:r>
            <a:r>
              <a:rPr lang="en-US" sz="3200" dirty="0" smtClean="0">
                <a:solidFill>
                  <a:srgbClr val="0000FF"/>
                </a:solidFill>
              </a:rPr>
              <a:t>in HE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To have no barriers for </a:t>
            </a:r>
            <a:r>
              <a:rPr lang="en-US" sz="3200" dirty="0" smtClean="0">
                <a:solidFill>
                  <a:srgbClr val="FF0000"/>
                </a:solidFill>
              </a:rPr>
              <a:t>recruitment, studying </a:t>
            </a:r>
            <a:r>
              <a:rPr lang="en-US" sz="3200" dirty="0" smtClean="0">
                <a:solidFill>
                  <a:srgbClr val="0000FF"/>
                </a:solidFill>
              </a:rPr>
              <a:t> and </a:t>
            </a:r>
            <a:r>
              <a:rPr lang="en-US" sz="3200" dirty="0" smtClean="0">
                <a:solidFill>
                  <a:srgbClr val="FF0000"/>
                </a:solidFill>
              </a:rPr>
              <a:t>working </a:t>
            </a:r>
            <a:r>
              <a:rPr lang="en-US" sz="3200" dirty="0" smtClean="0">
                <a:solidFill>
                  <a:srgbClr val="3366FF"/>
                </a:solidFill>
              </a:rPr>
              <a:t>in HE</a:t>
            </a:r>
            <a:endParaRPr lang="en-US" sz="3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89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mba-cohort-2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68" y="1509094"/>
            <a:ext cx="6109648" cy="39183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894" y="272128"/>
            <a:ext cx="7681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21DA"/>
                </a:solidFill>
              </a:rPr>
              <a:t>Case Study</a:t>
            </a:r>
            <a:r>
              <a:rPr lang="en-US" sz="2400" dirty="0" smtClean="0"/>
              <a:t>:  </a:t>
            </a:r>
            <a:r>
              <a:rPr lang="en-US" sz="2400" dirty="0" smtClean="0">
                <a:solidFill>
                  <a:srgbClr val="FF0000"/>
                </a:solidFill>
              </a:rPr>
              <a:t>Putting  Sam back into </a:t>
            </a:r>
            <a:r>
              <a:rPr lang="en-US" sz="2400" dirty="0" err="1" smtClean="0">
                <a:solidFill>
                  <a:srgbClr val="FF0000"/>
                </a:solidFill>
              </a:rPr>
              <a:t>SAMBa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887" y="5941458"/>
            <a:ext cx="830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</a:t>
            </a:r>
            <a:r>
              <a:rPr lang="en-US" dirty="0" err="1" smtClean="0">
                <a:solidFill>
                  <a:srgbClr val="0000FF"/>
                </a:solidFill>
              </a:rPr>
              <a:t>SAMBa</a:t>
            </a:r>
            <a:r>
              <a:rPr lang="en-US" dirty="0" smtClean="0">
                <a:solidFill>
                  <a:srgbClr val="0000FF"/>
                </a:solidFill>
              </a:rPr>
              <a:t> students intake of 2015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3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737" y="665201"/>
            <a:ext cx="795327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Sam enters the </a:t>
            </a:r>
            <a:r>
              <a:rPr lang="en-US" sz="2400" dirty="0" err="1" smtClean="0"/>
              <a:t>SAMBa</a:t>
            </a:r>
            <a:r>
              <a:rPr lang="en-US" sz="2400" dirty="0" smtClean="0"/>
              <a:t> PhD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as an </a:t>
            </a:r>
            <a:r>
              <a:rPr lang="en-US" sz="2400" dirty="0" smtClean="0">
                <a:solidFill>
                  <a:srgbClr val="0000FF"/>
                </a:solidFill>
              </a:rPr>
              <a:t>able bodied student</a:t>
            </a:r>
            <a:r>
              <a:rPr lang="en-US" sz="2400" dirty="0" smtClean="0"/>
              <a:t> in 2014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Suffers a serious cycling accident in early 2015. Is </a:t>
            </a:r>
            <a:r>
              <a:rPr lang="en-US" sz="2400" dirty="0" smtClean="0">
                <a:solidFill>
                  <a:srgbClr val="0000FF"/>
                </a:solidFill>
              </a:rPr>
              <a:t>confined to a wheel chair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Enters back into the 2015 </a:t>
            </a:r>
            <a:r>
              <a:rPr lang="en-US" sz="2400" dirty="0" err="1" smtClean="0"/>
              <a:t>programme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Special doors installed (after a HUGE </a:t>
            </a:r>
            <a:r>
              <a:rPr lang="en-US" sz="2400" dirty="0"/>
              <a:t>e</a:t>
            </a:r>
            <a:r>
              <a:rPr lang="en-US" sz="2400" dirty="0" smtClean="0"/>
              <a:t>ffort by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FF21DA"/>
                </a:solidFill>
              </a:rPr>
              <a:t>Susie Douglas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Now a full time student with bright prospects ahead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He is still cycling!!!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2e371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05" y="3549912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07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9315" y="166305"/>
            <a:ext cx="618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         </a:t>
            </a:r>
            <a:r>
              <a:rPr lang="en-US" sz="2800" dirty="0" smtClean="0">
                <a:solidFill>
                  <a:srgbClr val="FF0000"/>
                </a:solidFill>
              </a:rPr>
              <a:t>4. Mental Disability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977" y="801279"/>
            <a:ext cx="81196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We now have significant numbers of students with mental health problems (possibly exacerbated by the internet)</a:t>
            </a:r>
          </a:p>
          <a:p>
            <a:endParaRPr lang="en-US" sz="2400" dirty="0">
              <a:solidFill>
                <a:srgbClr val="3366FF"/>
              </a:solidFill>
            </a:endParaRPr>
          </a:p>
          <a:p>
            <a:r>
              <a:rPr lang="en-US" sz="2400" dirty="0" smtClean="0">
                <a:solidFill>
                  <a:srgbClr val="FF21DA"/>
                </a:solidFill>
              </a:rPr>
              <a:t>University is a stressful place for all of its members</a:t>
            </a:r>
          </a:p>
          <a:p>
            <a:endParaRPr lang="en-US" sz="2400" dirty="0">
              <a:solidFill>
                <a:srgbClr val="FF21DA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Problems</a:t>
            </a:r>
            <a:r>
              <a:rPr lang="en-US" sz="2400" dirty="0" smtClean="0">
                <a:solidFill>
                  <a:srgbClr val="FF21DA"/>
                </a:solidFill>
              </a:rPr>
              <a:t> </a:t>
            </a:r>
          </a:p>
          <a:p>
            <a:endParaRPr lang="en-US" sz="2400" dirty="0">
              <a:solidFill>
                <a:srgbClr val="FF21DA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Depression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Anxiety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Loneliness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Diagnosed illness:  </a:t>
            </a:r>
            <a:r>
              <a:rPr lang="en-US" sz="2400" dirty="0" err="1" smtClean="0">
                <a:solidFill>
                  <a:srgbClr val="FF0000"/>
                </a:solidFill>
              </a:rPr>
              <a:t>Aspergers</a:t>
            </a:r>
            <a:r>
              <a:rPr lang="en-US" sz="2400" dirty="0" smtClean="0">
                <a:solidFill>
                  <a:srgbClr val="FF0000"/>
                </a:solidFill>
              </a:rPr>
              <a:t> (common in </a:t>
            </a:r>
            <a:r>
              <a:rPr lang="en-US" sz="2400" dirty="0" err="1" smtClean="0">
                <a:solidFill>
                  <a:srgbClr val="FF0000"/>
                </a:solidFill>
              </a:rPr>
              <a:t>maths</a:t>
            </a:r>
            <a:r>
              <a:rPr lang="en-US" sz="2400" dirty="0" smtClean="0">
                <a:solidFill>
                  <a:srgbClr val="FF0000"/>
                </a:solidFill>
              </a:rPr>
              <a:t>!), </a:t>
            </a:r>
            <a:r>
              <a:rPr lang="en-US" sz="2400" dirty="0" err="1" smtClean="0">
                <a:solidFill>
                  <a:srgbClr val="FF0000"/>
                </a:solidFill>
              </a:rPr>
              <a:t>dislexia</a:t>
            </a:r>
            <a:r>
              <a:rPr lang="en-US" sz="2400" dirty="0" smtClean="0">
                <a:solidFill>
                  <a:srgbClr val="FF0000"/>
                </a:solidFill>
              </a:rPr>
              <a:t>, …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Imposter syndrome</a:t>
            </a:r>
            <a:endParaRPr lang="en-US" sz="2400" dirty="0"/>
          </a:p>
        </p:txBody>
      </p:sp>
      <p:pic>
        <p:nvPicPr>
          <p:cNvPr id="6" name="Picture 5" descr="ACHAwordcloud-1024x5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52" y="2660812"/>
            <a:ext cx="5066893" cy="281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5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3782" y="433515"/>
            <a:ext cx="7227502" cy="720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Some solutions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Awareness and understanding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Personal tutor system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Counseling service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Learning support, MASH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Better assessment procedures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Cuddly toys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Puppy therapy</a:t>
            </a: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r>
              <a:rPr lang="en-US" sz="2800" dirty="0" smtClean="0">
                <a:solidFill>
                  <a:srgbClr val="FF21DA"/>
                </a:solidFill>
              </a:rPr>
              <a:t>    But we are not allowed to contact parents!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FF21DA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800" dirty="0"/>
          </a:p>
        </p:txBody>
      </p:sp>
      <p:pic>
        <p:nvPicPr>
          <p:cNvPr id="5" name="Picture 4" descr="montysn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12" y="3628371"/>
            <a:ext cx="3174872" cy="2380180"/>
          </a:xfrm>
          <a:prstGeom prst="rect">
            <a:avLst/>
          </a:prstGeom>
        </p:spPr>
      </p:pic>
      <p:pic>
        <p:nvPicPr>
          <p:cNvPr id="2" name="Picture 1" descr="NoActOfKindnessIsEverWast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33" y="1420145"/>
            <a:ext cx="4592789" cy="211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0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3232" y="450299"/>
            <a:ext cx="512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              Above All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13" y="1753715"/>
            <a:ext cx="78474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Don</a:t>
            </a:r>
            <a:r>
              <a:rPr lang="fr-FR" sz="3200" dirty="0" smtClean="0">
                <a:solidFill>
                  <a:srgbClr val="0000FF"/>
                </a:solidFill>
              </a:rPr>
              <a:t>’</a:t>
            </a:r>
            <a:r>
              <a:rPr lang="en-US" sz="3200" dirty="0" smtClean="0">
                <a:solidFill>
                  <a:srgbClr val="0000FF"/>
                </a:solidFill>
              </a:rPr>
              <a:t>t let anyone tell you that you are a freak just because you are a mathematician!!!!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                    Mathematicians are  cool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6" name="Picture 5" descr="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11" y="4365537"/>
            <a:ext cx="5297451" cy="20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2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2272" y="377956"/>
            <a:ext cx="619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diverse Higher Education Community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2013" y="4490067"/>
            <a:ext cx="72275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HE community (students and staff) is very diverse.</a:t>
            </a:r>
          </a:p>
          <a:p>
            <a:endParaRPr lang="en-US" sz="2800" dirty="0"/>
          </a:p>
          <a:p>
            <a:r>
              <a:rPr lang="en-US" sz="2800" dirty="0" smtClean="0"/>
              <a:t>This is </a:t>
            </a:r>
            <a:r>
              <a:rPr lang="en-US" sz="2800" dirty="0" smtClean="0">
                <a:solidFill>
                  <a:srgbClr val="FF0000"/>
                </a:solidFill>
              </a:rPr>
              <a:t>VERY GOOD</a:t>
            </a:r>
            <a:r>
              <a:rPr lang="en-US" sz="2800" dirty="0" smtClean="0"/>
              <a:t> and massively enhances everyone’s experience of </a:t>
            </a:r>
            <a:r>
              <a:rPr lang="en-US" sz="2800" dirty="0"/>
              <a:t>u</a:t>
            </a:r>
            <a:r>
              <a:rPr lang="en-US" sz="2800" dirty="0" smtClean="0"/>
              <a:t>niversity </a:t>
            </a:r>
            <a:endParaRPr lang="en-US" sz="2800" dirty="0"/>
          </a:p>
        </p:txBody>
      </p:sp>
      <p:sp>
        <p:nvSpPr>
          <p:cNvPr id="6" name="Smiley Face 5"/>
          <p:cNvSpPr/>
          <p:nvPr/>
        </p:nvSpPr>
        <p:spPr>
          <a:xfrm>
            <a:off x="211687" y="4569326"/>
            <a:ext cx="914400" cy="914400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versestudents_edit-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21" y="1227045"/>
            <a:ext cx="5757053" cy="310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3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744" y="423310"/>
            <a:ext cx="6486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But we need to make sure that no student or staff is disadvantaged by diversity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744" y="1345530"/>
            <a:ext cx="7227502" cy="655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Aspects of diversity: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Gender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Race/religion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Nationality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Sexual orientation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Family background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School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Physical disability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Mental disability </a:t>
            </a:r>
            <a:r>
              <a:rPr lang="en-US" sz="2400" dirty="0" err="1" smtClean="0">
                <a:solidFill>
                  <a:srgbClr val="3366FF"/>
                </a:solidFill>
              </a:rPr>
              <a:t>eg</a:t>
            </a:r>
            <a:r>
              <a:rPr lang="en-US" sz="2400" dirty="0" smtClean="0">
                <a:solidFill>
                  <a:srgbClr val="3366FF"/>
                </a:solidFill>
              </a:rPr>
              <a:t>. Anxiety, </a:t>
            </a:r>
            <a:r>
              <a:rPr lang="en-US" sz="2400" dirty="0" err="1" smtClean="0">
                <a:solidFill>
                  <a:srgbClr val="3366FF"/>
                </a:solidFill>
              </a:rPr>
              <a:t>Aspergers</a:t>
            </a:r>
            <a:r>
              <a:rPr lang="en-US" sz="2400" dirty="0" smtClean="0">
                <a:solidFill>
                  <a:srgbClr val="3366FF"/>
                </a:solidFill>
              </a:rPr>
              <a:t>, </a:t>
            </a:r>
            <a:r>
              <a:rPr lang="en-US" sz="2400" dirty="0" err="1" smtClean="0">
                <a:solidFill>
                  <a:srgbClr val="3366FF"/>
                </a:solidFill>
              </a:rPr>
              <a:t>Dislexia</a:t>
            </a:r>
            <a:r>
              <a:rPr lang="en-US" sz="2400" dirty="0" smtClean="0">
                <a:solidFill>
                  <a:srgbClr val="3366FF"/>
                </a:solidFill>
              </a:rPr>
              <a:t>, ..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Subject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Age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Height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Left handed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…….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divr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04" y="1572300"/>
            <a:ext cx="5100096" cy="308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5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1067" y="604729"/>
            <a:ext cx="7272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21DA"/>
                </a:solidFill>
              </a:rPr>
              <a:t>        Is </a:t>
            </a:r>
            <a:r>
              <a:rPr lang="en-US" sz="2800" dirty="0" err="1" smtClean="0">
                <a:solidFill>
                  <a:srgbClr val="FF21DA"/>
                </a:solidFill>
              </a:rPr>
              <a:t>maths</a:t>
            </a:r>
            <a:r>
              <a:rPr lang="en-US" sz="2800" dirty="0" smtClean="0">
                <a:solidFill>
                  <a:srgbClr val="FF21DA"/>
                </a:solidFill>
              </a:rPr>
              <a:t> in HE a special case?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932" y="1436236"/>
            <a:ext cx="8149841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of the above issues apply to </a:t>
            </a:r>
            <a:r>
              <a:rPr lang="en-US" sz="2400" dirty="0" err="1" smtClean="0"/>
              <a:t>maths</a:t>
            </a:r>
            <a:r>
              <a:rPr lang="en-US" sz="2400" dirty="0" smtClean="0"/>
              <a:t> as well as other subjects but there are some ‘special issues’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Positives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3366FF"/>
                </a:solidFill>
              </a:rPr>
              <a:t>Maths</a:t>
            </a:r>
            <a:r>
              <a:rPr lang="en-US" sz="2400" dirty="0" smtClean="0">
                <a:solidFill>
                  <a:srgbClr val="3366FF"/>
                </a:solidFill>
              </a:rPr>
              <a:t> is very socially diverse (though this is under threat). Anyone can be a good mathematician. </a:t>
            </a:r>
            <a:r>
              <a:rPr lang="en-US" sz="2400" dirty="0" err="1" smtClean="0">
                <a:solidFill>
                  <a:srgbClr val="3366FF"/>
                </a:solidFill>
              </a:rPr>
              <a:t>Maths</a:t>
            </a:r>
            <a:r>
              <a:rPr lang="en-US" sz="2400" dirty="0" smtClean="0">
                <a:solidFill>
                  <a:srgbClr val="3366FF"/>
                </a:solidFill>
              </a:rPr>
              <a:t> is the same anywhere in the world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Negatives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3366FF"/>
                </a:solidFill>
              </a:rPr>
              <a:t>Maths</a:t>
            </a:r>
            <a:r>
              <a:rPr lang="en-US" sz="2400" dirty="0" smtClean="0">
                <a:solidFill>
                  <a:srgbClr val="3366FF"/>
                </a:solidFill>
              </a:rPr>
              <a:t> has a </a:t>
            </a:r>
            <a:r>
              <a:rPr lang="en-US" sz="2400" dirty="0" smtClean="0">
                <a:solidFill>
                  <a:srgbClr val="FF0000"/>
                </a:solidFill>
              </a:rPr>
              <a:t>bad public image</a:t>
            </a:r>
            <a:r>
              <a:rPr lang="en-US" sz="2400" dirty="0" smtClean="0">
                <a:solidFill>
                  <a:srgbClr val="3366FF"/>
                </a:solidFill>
              </a:rPr>
              <a:t>. It is perceived as male dominated. Not cool to be seen to do </a:t>
            </a:r>
            <a:r>
              <a:rPr lang="en-US" sz="2400" dirty="0" err="1" smtClean="0">
                <a:solidFill>
                  <a:srgbClr val="3366FF"/>
                </a:solidFill>
              </a:rPr>
              <a:t>maths</a:t>
            </a:r>
            <a:r>
              <a:rPr lang="en-US" sz="2400" dirty="0" smtClean="0">
                <a:solidFill>
                  <a:srgbClr val="3366FF"/>
                </a:solidFill>
              </a:rPr>
              <a:t> (leads to bullying), high level of anxiety and mental health issues </a:t>
            </a:r>
            <a:endParaRPr lang="en-US" sz="2400" dirty="0">
              <a:solidFill>
                <a:srgbClr val="3366FF"/>
              </a:solidFill>
            </a:endParaRP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3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ight delayed after passenger becomes suspicious of equation - BBC New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73" y="0"/>
            <a:ext cx="4846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2406" y="771026"/>
            <a:ext cx="27518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Mathematicians are treated as freaks, mentally ill or even worse!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6" name="Picture 5" descr="curious-incident-title-poster-2160x2160-sf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2" y="3265533"/>
            <a:ext cx="2987737" cy="29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7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528" y="342706"/>
            <a:ext cx="5458427" cy="624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                   </a:t>
            </a:r>
            <a:r>
              <a:rPr lang="en-US" sz="2800" dirty="0">
                <a:solidFill>
                  <a:srgbClr val="3366FF"/>
                </a:solidFill>
              </a:rPr>
              <a:t> </a:t>
            </a:r>
            <a:r>
              <a:rPr lang="en-US" sz="2800" dirty="0" smtClean="0">
                <a:solidFill>
                  <a:srgbClr val="3366FF"/>
                </a:solidFill>
              </a:rPr>
              <a:t>      </a:t>
            </a:r>
            <a:r>
              <a:rPr lang="en-US" sz="2800" dirty="0" smtClean="0">
                <a:solidFill>
                  <a:srgbClr val="FF21DA"/>
                </a:solidFill>
              </a:rPr>
              <a:t> 1. </a:t>
            </a:r>
            <a:r>
              <a:rPr lang="en-US" sz="3200" dirty="0" smtClean="0">
                <a:solidFill>
                  <a:srgbClr val="FF21DA"/>
                </a:solidFill>
              </a:rPr>
              <a:t>Gender diversity</a:t>
            </a:r>
          </a:p>
          <a:p>
            <a:endParaRPr lang="en-US" sz="2800" dirty="0">
              <a:solidFill>
                <a:srgbClr val="3366FF"/>
              </a:solidFill>
            </a:endParaRPr>
          </a:p>
          <a:p>
            <a:r>
              <a:rPr lang="en-US" sz="2800" dirty="0" smtClean="0">
                <a:solidFill>
                  <a:srgbClr val="3366FF"/>
                </a:solidFill>
              </a:rPr>
              <a:t>Is there significant gender inequality in UK </a:t>
            </a:r>
            <a:r>
              <a:rPr lang="en-US" sz="2800" dirty="0" err="1" smtClean="0">
                <a:solidFill>
                  <a:srgbClr val="3366FF"/>
                </a:solidFill>
              </a:rPr>
              <a:t>maths</a:t>
            </a:r>
            <a:r>
              <a:rPr lang="en-US" sz="2800" dirty="0" smtClean="0">
                <a:solidFill>
                  <a:srgbClr val="3366FF"/>
                </a:solidFill>
              </a:rPr>
              <a:t> at HE?</a:t>
            </a:r>
          </a:p>
          <a:p>
            <a:endParaRPr lang="en-US" sz="2800" dirty="0" smtClean="0">
              <a:solidFill>
                <a:srgbClr val="3366FF"/>
              </a:solidFill>
            </a:endParaRPr>
          </a:p>
          <a:p>
            <a:endParaRPr lang="en-US" sz="2800" dirty="0" smtClean="0">
              <a:solidFill>
                <a:srgbClr val="3366FF"/>
              </a:solidFill>
            </a:endParaRPr>
          </a:p>
          <a:p>
            <a:r>
              <a:rPr lang="en-US" sz="2800" dirty="0">
                <a:solidFill>
                  <a:srgbClr val="3366FF"/>
                </a:solidFill>
              </a:rPr>
              <a:t> </a:t>
            </a:r>
            <a:r>
              <a:rPr lang="en-US" sz="2800" dirty="0" smtClean="0">
                <a:solidFill>
                  <a:srgbClr val="3366FF"/>
                </a:solidFill>
              </a:rPr>
              <a:t>                                 </a:t>
            </a:r>
            <a:r>
              <a:rPr lang="en-US" sz="3200" dirty="0" smtClean="0">
                <a:solidFill>
                  <a:srgbClr val="FF0000"/>
                </a:solidFill>
              </a:rPr>
              <a:t>Yes/No</a:t>
            </a:r>
          </a:p>
          <a:p>
            <a:endParaRPr lang="en-US" sz="2800" dirty="0">
              <a:solidFill>
                <a:srgbClr val="3366FF"/>
              </a:solidFill>
            </a:endParaRPr>
          </a:p>
          <a:p>
            <a:r>
              <a:rPr lang="en-US" sz="2800" dirty="0" smtClean="0">
                <a:solidFill>
                  <a:srgbClr val="3366FF"/>
                </a:solidFill>
              </a:rPr>
              <a:t>Situation has been very bad in the past. Now improving but still a long way to go</a:t>
            </a:r>
          </a:p>
          <a:p>
            <a:endParaRPr lang="en-US" sz="2800" dirty="0">
              <a:solidFill>
                <a:srgbClr val="3366FF"/>
              </a:solidFill>
            </a:endParaRPr>
          </a:p>
          <a:p>
            <a:endParaRPr lang="en-US" sz="2800" dirty="0" smtClean="0">
              <a:solidFill>
                <a:srgbClr val="3366FF"/>
              </a:solidFill>
            </a:endParaRPr>
          </a:p>
          <a:p>
            <a:r>
              <a:rPr lang="en-US" sz="2800" dirty="0">
                <a:solidFill>
                  <a:srgbClr val="3366FF"/>
                </a:solidFill>
              </a:rPr>
              <a:t> </a:t>
            </a:r>
            <a:r>
              <a:rPr lang="en-US" sz="2800" dirty="0" smtClean="0">
                <a:solidFill>
                  <a:srgbClr val="3366FF"/>
                </a:solidFill>
              </a:rPr>
              <a:t>           </a:t>
            </a:r>
            <a:endParaRPr lang="en-US" sz="2800" dirty="0">
              <a:solidFill>
                <a:srgbClr val="3366FF"/>
              </a:solidFill>
            </a:endParaRPr>
          </a:p>
        </p:txBody>
      </p:sp>
      <p:pic>
        <p:nvPicPr>
          <p:cNvPr id="7" name="Picture 6" descr="UGMaths-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12" y="1179182"/>
            <a:ext cx="2788461" cy="40356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683" y="5820509"/>
            <a:ext cx="8709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All evidence is that women are just as good (if not better) at </a:t>
            </a:r>
            <a:r>
              <a:rPr lang="en-US" sz="2800" dirty="0" err="1" smtClean="0">
                <a:solidFill>
                  <a:srgbClr val="FF0000"/>
                </a:solidFill>
              </a:rPr>
              <a:t>maths</a:t>
            </a:r>
            <a:r>
              <a:rPr lang="en-US" sz="2800" dirty="0" smtClean="0">
                <a:solidFill>
                  <a:srgbClr val="FF0000"/>
                </a:solidFill>
              </a:rPr>
              <a:t> than men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4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213" y="241894"/>
            <a:ext cx="8860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                         Some statistics from the LMS guide: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i="1" dirty="0" smtClean="0">
                <a:solidFill>
                  <a:srgbClr val="0000FF"/>
                </a:solidFill>
              </a:rPr>
              <a:t>                         </a:t>
            </a:r>
            <a:r>
              <a:rPr lang="en-US" sz="2400" i="1" dirty="0" smtClean="0">
                <a:solidFill>
                  <a:srgbClr val="FF0000"/>
                </a:solidFill>
              </a:rPr>
              <a:t>Advancing </a:t>
            </a:r>
            <a:r>
              <a:rPr lang="en-US" sz="2400" i="1" dirty="0">
                <a:solidFill>
                  <a:srgbClr val="FF0000"/>
                </a:solidFill>
              </a:rPr>
              <a:t>Women </a:t>
            </a:r>
            <a:r>
              <a:rPr lang="en-US" sz="2400" i="1" dirty="0" smtClean="0">
                <a:solidFill>
                  <a:srgbClr val="FF0000"/>
                </a:solidFill>
              </a:rPr>
              <a:t>in mathematics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                 good practice </a:t>
            </a:r>
            <a:r>
              <a:rPr lang="en-US" sz="2400" i="1" dirty="0">
                <a:solidFill>
                  <a:srgbClr val="FF0000"/>
                </a:solidFill>
              </a:rPr>
              <a:t>in UK </a:t>
            </a:r>
            <a:r>
              <a:rPr lang="en-US" sz="2400" i="1" dirty="0" smtClean="0">
                <a:solidFill>
                  <a:srgbClr val="FF0000"/>
                </a:solidFill>
              </a:rPr>
              <a:t>University departments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894" y="5880981"/>
            <a:ext cx="84031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21DA"/>
              </a:solidFill>
            </a:endParaRPr>
          </a:p>
          <a:p>
            <a:r>
              <a:rPr lang="en-US" sz="2400" dirty="0" smtClean="0">
                <a:solidFill>
                  <a:srgbClr val="FF21DA"/>
                </a:solidFill>
              </a:rPr>
              <a:t>Not too bad at undergraduate level. Leakage at higher levels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7665" y="1920044"/>
            <a:ext cx="9682145" cy="41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8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37" y="0"/>
            <a:ext cx="571547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2212" y="2917783"/>
            <a:ext cx="2343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Things are improving slowly but a long way to go!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9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978</Words>
  <Application>Microsoft Macintosh PowerPoint</Application>
  <PresentationFormat>On-screen Show (4:3)</PresentationFormat>
  <Paragraphs>233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Bath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Prof. Christopher Budd</dc:creator>
  <cp:lastModifiedBy>Prof. Christopher Budd</cp:lastModifiedBy>
  <cp:revision>39</cp:revision>
  <cp:lastPrinted>2017-11-05T22:50:15Z</cp:lastPrinted>
  <dcterms:created xsi:type="dcterms:W3CDTF">2017-11-04T12:31:25Z</dcterms:created>
  <dcterms:modified xsi:type="dcterms:W3CDTF">2017-11-06T13:03:05Z</dcterms:modified>
</cp:coreProperties>
</file>