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64" r:id="rId4"/>
    <p:sldId id="265" r:id="rId5"/>
    <p:sldId id="267" r:id="rId6"/>
    <p:sldId id="281" r:id="rId7"/>
    <p:sldId id="269" r:id="rId8"/>
    <p:sldId id="286" r:id="rId9"/>
    <p:sldId id="272" r:id="rId10"/>
    <p:sldId id="282" r:id="rId11"/>
    <p:sldId id="284" r:id="rId12"/>
    <p:sldId id="285" r:id="rId13"/>
    <p:sldId id="274" r:id="rId14"/>
    <p:sldId id="276" r:id="rId15"/>
    <p:sldId id="270" r:id="rId16"/>
    <p:sldId id="277" r:id="rId17"/>
    <p:sldId id="278" r:id="rId18"/>
    <p:sldId id="287" r:id="rId19"/>
    <p:sldId id="289" r:id="rId20"/>
    <p:sldId id="280" r:id="rId21"/>
    <p:sldId id="290" r:id="rId22"/>
    <p:sldId id="292" r:id="rId23"/>
    <p:sldId id="291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F072E-DCC5-49C6-960F-6FCF8176DAAE}" v="390" dt="2023-03-04T09:15:23.850"/>
    <p1510:client id="{D807BFE2-BEDB-4CF7-B688-333C8F8FFD18}" v="1" dt="2023-03-04T10:42:07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31AF5-E49E-F107-3A42-384D8B68429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76417-9962-828E-4760-3CE59080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0900C-B57F-0E7C-8FD9-F4EE372B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C09B6-7934-4650-2A81-CF0E77D8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27E712-C2F8-4AF6-9663-FE8242F7CD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44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How to A-Maze your Friends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CEBFF"/>
                </a:solidFill>
              </a:rPr>
              <a:t>Maths Masterclass – March 2023 – The University of Bath – Mark Lewis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E14B-2448-FE22-1DA3-2207C62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one .. The hand on the hedge method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37B92F-3B84-0A05-5633-BC2F30E3E514}"/>
              </a:ext>
            </a:extLst>
          </p:cNvPr>
          <p:cNvGrpSpPr/>
          <p:nvPr/>
        </p:nvGrpSpPr>
        <p:grpSpPr>
          <a:xfrm>
            <a:off x="3216275" y="2563809"/>
            <a:ext cx="4824414" cy="1800226"/>
            <a:chOff x="3432175" y="836613"/>
            <a:chExt cx="4824414" cy="1800226"/>
          </a:xfrm>
        </p:grpSpPr>
        <p:sp>
          <p:nvSpPr>
            <p:cNvPr id="3" name="Line 4">
              <a:extLst>
                <a:ext uri="{FF2B5EF4-FFF2-40B4-BE49-F238E27FC236}">
                  <a16:creationId xmlns:a16="http://schemas.microsoft.com/office/drawing/2014/main" id="{52B50006-9BE9-8362-F898-5766DE295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2175" y="2636838"/>
              <a:ext cx="115093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Line 5">
              <a:extLst>
                <a:ext uri="{FF2B5EF4-FFF2-40B4-BE49-F238E27FC236}">
                  <a16:creationId xmlns:a16="http://schemas.microsoft.com/office/drawing/2014/main" id="{93384AAF-71FB-B9C0-8C72-E3907275E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2175" y="836614"/>
              <a:ext cx="0" cy="18002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E94F44B0-FC44-78F5-9410-7D748CBCD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176" y="836613"/>
              <a:ext cx="4824413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7FA14451-8422-27A3-BC5B-F63210E96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8" y="836614"/>
              <a:ext cx="0" cy="18002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26F2A723-2A06-1379-0ED0-4A6845D62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6500" y="2636838"/>
              <a:ext cx="32400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A0CCCBA3-F47F-CD7E-16D3-7DE9DF8BA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6000" y="1700214"/>
              <a:ext cx="0" cy="9366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730FAE66-5652-DD6A-0575-85C05517A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138" y="836613"/>
              <a:ext cx="0" cy="100806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D8D9DE65-D641-75C5-FC27-D966DFB43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9600" y="1916113"/>
              <a:ext cx="12969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6DE9E8CB-98EF-6932-E6B9-6BB4F3554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836613"/>
              <a:ext cx="0" cy="86360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FB6A0B61-B5A7-8799-6065-E3FC82CD3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175" y="1916113"/>
              <a:ext cx="647700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2ECE8AA3-5D19-19B0-D920-300D349E7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326" y="1052513"/>
              <a:ext cx="3603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X</a:t>
              </a:r>
            </a:p>
          </p:txBody>
        </p:sp>
      </p:grpSp>
      <p:sp>
        <p:nvSpPr>
          <p:cNvPr id="14" name="Text Box 36">
            <a:extLst>
              <a:ext uri="{FF2B5EF4-FFF2-40B4-BE49-F238E27FC236}">
                <a16:creationId xmlns:a16="http://schemas.microsoft.com/office/drawing/2014/main" id="{B6A1158A-D17F-9B49-5A0B-D750A61C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5369899"/>
            <a:ext cx="6013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CC0099"/>
                </a:solidFill>
              </a:rPr>
              <a:t>Add more hedges</a:t>
            </a:r>
          </a:p>
        </p:txBody>
      </p:sp>
    </p:spTree>
    <p:extLst>
      <p:ext uri="{BB962C8B-B14F-4D97-AF65-F5344CB8AC3E}">
        <p14:creationId xmlns:p14="http://schemas.microsoft.com/office/powerpoint/2010/main" val="400734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976C4C0-A9D9-213C-F3BD-9908D1516015}"/>
              </a:ext>
            </a:extLst>
          </p:cNvPr>
          <p:cNvGrpSpPr/>
          <p:nvPr/>
        </p:nvGrpSpPr>
        <p:grpSpPr>
          <a:xfrm>
            <a:off x="3216273" y="2563809"/>
            <a:ext cx="4824414" cy="1800226"/>
            <a:chOff x="3432175" y="4221163"/>
            <a:chExt cx="4824414" cy="1800226"/>
          </a:xfrm>
        </p:grpSpPr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41D8E692-F81A-2849-2DBE-0D1ADD190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2175" y="6021388"/>
              <a:ext cx="115093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6F047528-743C-848A-E20E-9C0673625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2175" y="4221164"/>
              <a:ext cx="0" cy="18002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C3B97F0B-B3D1-317A-8906-D0CAE469D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176" y="4221163"/>
              <a:ext cx="4824413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52E637BE-88C6-3E87-247F-FBA417C34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8" y="4221164"/>
              <a:ext cx="0" cy="18002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9555B126-9911-8742-CEF3-C2217E9B7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6500" y="6021388"/>
              <a:ext cx="32400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5EFC5EC1-8E45-AD2E-CA26-0E2B60667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6000" y="5084764"/>
              <a:ext cx="0" cy="9366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3DF5A1E7-7F76-4E8A-269A-F7D1D5585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138" y="4221163"/>
              <a:ext cx="0" cy="100806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D13C42E7-B910-52A5-6742-AB5A8992B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9600" y="5300663"/>
              <a:ext cx="12969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EE3C0734-E7F7-9937-6B9D-2654290EC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4221163"/>
              <a:ext cx="0" cy="86360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47B2DE3B-5BB2-B3D4-C9C3-592BCF969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175" y="5300663"/>
              <a:ext cx="647700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67750DC8-6D6C-BF9C-12AA-89BA12765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538" y="4724400"/>
              <a:ext cx="863600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7B7C479B-95E7-E3D8-EC7F-4911F6B96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4652963"/>
              <a:ext cx="21605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B489EAE7-699B-95F2-ABCD-8FC9ED966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1" y="5661025"/>
              <a:ext cx="1223963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76D2FE00-961F-DB9D-8B7D-7B52F98B4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1400" y="4941889"/>
              <a:ext cx="0" cy="35877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A6BA3A4A-D983-14C0-86AE-E5A48BBCB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9875" y="5013326"/>
              <a:ext cx="0" cy="7207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554088EA-65CE-3CE4-7F2B-BF2294F70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226" y="4357688"/>
              <a:ext cx="3603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F8E14B-2448-FE22-1DA3-2207C62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one .. The hand on the hedge method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B6A1158A-D17F-9B49-5A0B-D750A61C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5369899"/>
            <a:ext cx="6013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CC0099"/>
                </a:solidFill>
              </a:rPr>
              <a:t>Add more hedges</a:t>
            </a:r>
          </a:p>
        </p:txBody>
      </p:sp>
    </p:spTree>
    <p:extLst>
      <p:ext uri="{BB962C8B-B14F-4D97-AF65-F5344CB8AC3E}">
        <p14:creationId xmlns:p14="http://schemas.microsoft.com/office/powerpoint/2010/main" val="296557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976C4C0-A9D9-213C-F3BD-9908D1516015}"/>
              </a:ext>
            </a:extLst>
          </p:cNvPr>
          <p:cNvGrpSpPr/>
          <p:nvPr/>
        </p:nvGrpSpPr>
        <p:grpSpPr>
          <a:xfrm>
            <a:off x="3216273" y="2563809"/>
            <a:ext cx="4824414" cy="1800226"/>
            <a:chOff x="3432175" y="4221163"/>
            <a:chExt cx="4824414" cy="1800226"/>
          </a:xfrm>
        </p:grpSpPr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41D8E692-F81A-2849-2DBE-0D1ADD190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2175" y="6021388"/>
              <a:ext cx="115093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6F047528-743C-848A-E20E-9C0673625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2175" y="4221164"/>
              <a:ext cx="0" cy="18002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C3B97F0B-B3D1-317A-8906-D0CAE469D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176" y="4221163"/>
              <a:ext cx="4824413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52E637BE-88C6-3E87-247F-FBA417C34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8" y="4221164"/>
              <a:ext cx="0" cy="18002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9555B126-9911-8742-CEF3-C2217E9B7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16500" y="6021388"/>
              <a:ext cx="32400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5EFC5EC1-8E45-AD2E-CA26-0E2B60667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6000" y="5084764"/>
              <a:ext cx="0" cy="9366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3DF5A1E7-7F76-4E8A-269A-F7D1D5585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138" y="4221163"/>
              <a:ext cx="0" cy="100806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D13C42E7-B910-52A5-6742-AB5A8992B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9600" y="5300663"/>
              <a:ext cx="12969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EE3C0734-E7F7-9937-6B9D-2654290EC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4221163"/>
              <a:ext cx="0" cy="86360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47B2DE3B-5BB2-B3D4-C9C3-592BCF969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175" y="5300663"/>
              <a:ext cx="647700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67750DC8-6D6C-BF9C-12AA-89BA12765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538" y="4724400"/>
              <a:ext cx="863600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7B7C479B-95E7-E3D8-EC7F-4911F6B96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4652963"/>
              <a:ext cx="21605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B489EAE7-699B-95F2-ABCD-8FC9ED966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1" y="5661025"/>
              <a:ext cx="1223963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76D2FE00-961F-DB9D-8B7D-7B52F98B4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91400" y="4941889"/>
              <a:ext cx="0" cy="35877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A6BA3A4A-D983-14C0-86AE-E5A48BBCB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9875" y="5013326"/>
              <a:ext cx="0" cy="7207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554088EA-65CE-3CE4-7F2B-BF2294F70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226" y="4357688"/>
              <a:ext cx="3603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F8E14B-2448-FE22-1DA3-2207C62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one .. The hand on the hedge method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B6A1158A-D17F-9B49-5A0B-D750A61C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5369899"/>
            <a:ext cx="6013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CC0099"/>
                </a:solidFill>
              </a:rPr>
              <a:t>Will this always work?</a:t>
            </a:r>
          </a:p>
        </p:txBody>
      </p:sp>
    </p:spTree>
    <p:extLst>
      <p:ext uri="{BB962C8B-B14F-4D97-AF65-F5344CB8AC3E}">
        <p14:creationId xmlns:p14="http://schemas.microsoft.com/office/powerpoint/2010/main" val="182338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>
            <a:extLst>
              <a:ext uri="{FF2B5EF4-FFF2-40B4-BE49-F238E27FC236}">
                <a16:creationId xmlns:a16="http://schemas.microsoft.com/office/drawing/2014/main" id="{4D97B38F-F9C9-78A9-BD54-F5137491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0" y="3429000"/>
            <a:ext cx="446405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Rectangle 6">
            <a:extLst>
              <a:ext uri="{FF2B5EF4-FFF2-40B4-BE49-F238E27FC236}">
                <a16:creationId xmlns:a16="http://schemas.microsoft.com/office/drawing/2014/main" id="{FA23632C-EBBF-46EA-DBA9-18E721A6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3" y="2292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7DE6E-0F09-E306-19BB-ABEC7476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57" y="2029553"/>
            <a:ext cx="4952833" cy="1085850"/>
          </a:xfrm>
        </p:spPr>
        <p:txBody>
          <a:bodyPr/>
          <a:lstStyle/>
          <a:p>
            <a:r>
              <a:rPr lang="en-GB"/>
              <a:t>If a bird can walk on a hedge from the entrance to the centre then you can solve the maze using the hand on the hedge method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4D24E1-96EC-AFF3-56FF-A7190F59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altLang="en-US" sz="2800">
                <a:solidFill>
                  <a:srgbClr val="CC0099"/>
                </a:solidFill>
                <a:latin typeface="Comic Sans MS" panose="030F0702030302020204" pitchFamily="66" charset="0"/>
              </a:rPr>
            </a:br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2343C1-9D68-804C-2A30-B8A3FB64E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9"/>
          <a:stretch/>
        </p:blipFill>
        <p:spPr bwMode="auto">
          <a:xfrm>
            <a:off x="7354888" y="4133850"/>
            <a:ext cx="3816350" cy="248285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AC77598-5F93-0C3B-0D82-45BE5869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978025"/>
            <a:ext cx="5256213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4460FA-047D-3564-D35F-65F7170B2C46}"/>
              </a:ext>
            </a:extLst>
          </p:cNvPr>
          <p:cNvSpPr txBox="1">
            <a:spLocks/>
          </p:cNvSpPr>
          <p:nvPr/>
        </p:nvSpPr>
        <p:spPr>
          <a:xfrm>
            <a:off x="533567" y="711681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Method one .. The hand on the hedge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>
            <a:extLst>
              <a:ext uri="{FF2B5EF4-FFF2-40B4-BE49-F238E27FC236}">
                <a16:creationId xmlns:a16="http://schemas.microsoft.com/office/drawing/2014/main" id="{504833EF-247C-88BB-8A47-F727626E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2111524"/>
            <a:ext cx="5400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To solve a more general maze we need to learn about </a:t>
            </a:r>
            <a:r>
              <a:rPr lang="en-GB" altLang="en-US" sz="2400">
                <a:solidFill>
                  <a:srgbClr val="CC0099"/>
                </a:solidFill>
              </a:rPr>
              <a:t>Networks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C59345-30DA-2D0E-132B-A4249A42DCA7}"/>
              </a:ext>
            </a:extLst>
          </p:cNvPr>
          <p:cNvGrpSpPr/>
          <p:nvPr/>
        </p:nvGrpSpPr>
        <p:grpSpPr>
          <a:xfrm>
            <a:off x="8157349" y="1866279"/>
            <a:ext cx="2665413" cy="2447926"/>
            <a:chOff x="4367213" y="4365625"/>
            <a:chExt cx="2665413" cy="2447926"/>
          </a:xfrm>
        </p:grpSpPr>
        <p:pic>
          <p:nvPicPr>
            <p:cNvPr id="48136" name="Picture 8">
              <a:extLst>
                <a:ext uri="{FF2B5EF4-FFF2-40B4-BE49-F238E27FC236}">
                  <a16:creationId xmlns:a16="http://schemas.microsoft.com/office/drawing/2014/main" id="{431C5B39-DBCC-F2BB-462A-849215255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676" y="4508501"/>
              <a:ext cx="2232025" cy="211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7" name="Rectangle 9">
              <a:extLst>
                <a:ext uri="{FF2B5EF4-FFF2-40B4-BE49-F238E27FC236}">
                  <a16:creationId xmlns:a16="http://schemas.microsoft.com/office/drawing/2014/main" id="{1BC5F8E0-DA03-8AA4-946A-CA0CC4C88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213" y="5373689"/>
              <a:ext cx="4318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38" name="Rectangle 10">
              <a:extLst>
                <a:ext uri="{FF2B5EF4-FFF2-40B4-BE49-F238E27FC236}">
                  <a16:creationId xmlns:a16="http://schemas.microsoft.com/office/drawing/2014/main" id="{6FFE69ED-FBE3-BB14-658C-594B3BC1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4365625"/>
              <a:ext cx="431800" cy="503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39" name="Rectangle 11">
              <a:extLst>
                <a:ext uri="{FF2B5EF4-FFF2-40B4-BE49-F238E27FC236}">
                  <a16:creationId xmlns:a16="http://schemas.microsoft.com/office/drawing/2014/main" id="{D7F71826-76D1-823B-6930-0F97B64ED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3" y="6310314"/>
              <a:ext cx="4318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0" name="Rectangle 12">
              <a:extLst>
                <a:ext uri="{FF2B5EF4-FFF2-40B4-BE49-F238E27FC236}">
                  <a16:creationId xmlns:a16="http://schemas.microsoft.com/office/drawing/2014/main" id="{233ADEB8-9BFF-EE44-D079-945685ECB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3" y="5516563"/>
              <a:ext cx="431800" cy="14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1" name="Text Box 13">
              <a:extLst>
                <a:ext uri="{FF2B5EF4-FFF2-40B4-BE49-F238E27FC236}">
                  <a16:creationId xmlns:a16="http://schemas.microsoft.com/office/drawing/2014/main" id="{8E79347A-F3CA-9B84-307F-6B03795CE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675" y="5300663"/>
              <a:ext cx="215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</a:p>
          </p:txBody>
        </p:sp>
        <p:sp>
          <p:nvSpPr>
            <p:cNvPr id="48142" name="Text Box 14">
              <a:extLst>
                <a:ext uri="{FF2B5EF4-FFF2-40B4-BE49-F238E27FC236}">
                  <a16:creationId xmlns:a16="http://schemas.microsoft.com/office/drawing/2014/main" id="{19CFFD29-3E8E-1887-CFA2-E008090D9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438" y="4437063"/>
              <a:ext cx="215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</a:p>
          </p:txBody>
        </p:sp>
        <p:sp>
          <p:nvSpPr>
            <p:cNvPr id="48143" name="Text Box 15">
              <a:extLst>
                <a:ext uri="{FF2B5EF4-FFF2-40B4-BE49-F238E27FC236}">
                  <a16:creationId xmlns:a16="http://schemas.microsoft.com/office/drawing/2014/main" id="{AB125B42-6432-D732-07D7-FE4195862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6446838"/>
              <a:ext cx="215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48144" name="Text Box 16">
              <a:extLst>
                <a:ext uri="{FF2B5EF4-FFF2-40B4-BE49-F238E27FC236}">
                  <a16:creationId xmlns:a16="http://schemas.microsoft.com/office/drawing/2014/main" id="{2787094C-6B65-A722-B44E-842F86C8D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801" y="5438776"/>
              <a:ext cx="504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64E9FC-B3EF-BA32-F922-15BE7D3A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two – Using a Network</a:t>
            </a:r>
          </a:p>
        </p:txBody>
      </p:sp>
      <p:pic>
        <p:nvPicPr>
          <p:cNvPr id="1028" name="Picture 4" descr="konigsberg-1581-2">
            <a:extLst>
              <a:ext uri="{FF2B5EF4-FFF2-40B4-BE49-F238E27FC236}">
                <a16:creationId xmlns:a16="http://schemas.microsoft.com/office/drawing/2014/main" id="{1B43E986-DABE-6A76-5311-D65B8ECE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8" y="3090242"/>
            <a:ext cx="7369687" cy="35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ven Bridges of Königsberg - Wikipedia">
            <a:extLst>
              <a:ext uri="{FF2B5EF4-FFF2-40B4-BE49-F238E27FC236}">
                <a16:creationId xmlns:a16="http://schemas.microsoft.com/office/drawing/2014/main" id="{CF43847A-D8AC-1A03-3CA9-0B8C14EE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708" y="2956199"/>
            <a:ext cx="5920739" cy="37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>
            <a:extLst>
              <a:ext uri="{FF2B5EF4-FFF2-40B4-BE49-F238E27FC236}">
                <a16:creationId xmlns:a16="http://schemas.microsoft.com/office/drawing/2014/main" id="{236AAC1B-20E5-604E-0B8A-F8A1690E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82" y="4218647"/>
            <a:ext cx="4082544" cy="25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Oval 5">
            <a:extLst>
              <a:ext uri="{FF2B5EF4-FFF2-40B4-BE49-F238E27FC236}">
                <a16:creationId xmlns:a16="http://schemas.microsoft.com/office/drawing/2014/main" id="{E1D85018-BEE0-3E31-6237-D50A9AC9E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1" y="29765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1" name="Oval 7">
            <a:extLst>
              <a:ext uri="{FF2B5EF4-FFF2-40B4-BE49-F238E27FC236}">
                <a16:creationId xmlns:a16="http://schemas.microsoft.com/office/drawing/2014/main" id="{914C7800-A111-86C2-18AB-A914052AC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6" y="4705351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Oval 8">
            <a:extLst>
              <a:ext uri="{FF2B5EF4-FFF2-40B4-BE49-F238E27FC236}">
                <a16:creationId xmlns:a16="http://schemas.microsoft.com/office/drawing/2014/main" id="{B864D189-323A-F328-4FFD-AF3A6AED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27606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Oval 9">
            <a:extLst>
              <a:ext uri="{FF2B5EF4-FFF2-40B4-BE49-F238E27FC236}">
                <a16:creationId xmlns:a16="http://schemas.microsoft.com/office/drawing/2014/main" id="{362C2008-7182-98A3-504E-2C01ADAC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520858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Oval 10">
            <a:extLst>
              <a:ext uri="{FF2B5EF4-FFF2-40B4-BE49-F238E27FC236}">
                <a16:creationId xmlns:a16="http://schemas.microsoft.com/office/drawing/2014/main" id="{14AF8DA3-57F0-4916-4A14-9B552C8A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636111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Oval 11">
            <a:extLst>
              <a:ext uri="{FF2B5EF4-FFF2-40B4-BE49-F238E27FC236}">
                <a16:creationId xmlns:a16="http://schemas.microsoft.com/office/drawing/2014/main" id="{9C4B3043-2236-39A2-5F39-4416D9FD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40560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Oval 12">
            <a:extLst>
              <a:ext uri="{FF2B5EF4-FFF2-40B4-BE49-F238E27FC236}">
                <a16:creationId xmlns:a16="http://schemas.microsoft.com/office/drawing/2014/main" id="{2EDBFAB1-3AAE-8E5E-8818-C9FE00FD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1" y="42719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Oval 13">
            <a:extLst>
              <a:ext uri="{FF2B5EF4-FFF2-40B4-BE49-F238E27FC236}">
                <a16:creationId xmlns:a16="http://schemas.microsoft.com/office/drawing/2014/main" id="{2B73E856-CEB7-5CFA-03CE-70041134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628808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Oval 14">
            <a:extLst>
              <a:ext uri="{FF2B5EF4-FFF2-40B4-BE49-F238E27FC236}">
                <a16:creationId xmlns:a16="http://schemas.microsoft.com/office/drawing/2014/main" id="{9AF70FCC-1CAC-867F-C5BE-BD85C7500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6505576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Oval 15">
            <a:extLst>
              <a:ext uri="{FF2B5EF4-FFF2-40B4-BE49-F238E27FC236}">
                <a16:creationId xmlns:a16="http://schemas.microsoft.com/office/drawing/2014/main" id="{69B24AF1-2D0E-8A4A-67C8-4FE48D29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676" y="6072188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Oval 16">
            <a:extLst>
              <a:ext uri="{FF2B5EF4-FFF2-40B4-BE49-F238E27FC236}">
                <a16:creationId xmlns:a16="http://schemas.microsoft.com/office/drawing/2014/main" id="{A450D349-89CD-9204-54DB-768125DF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1" y="1968501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Line 17">
            <a:extLst>
              <a:ext uri="{FF2B5EF4-FFF2-40B4-BE49-F238E27FC236}">
                <a16:creationId xmlns:a16="http://schemas.microsoft.com/office/drawing/2014/main" id="{56043F66-8371-69CA-0393-5B4B4B747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2287" y="3048001"/>
            <a:ext cx="1296987" cy="1296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2" name="Line 18">
            <a:extLst>
              <a:ext uri="{FF2B5EF4-FFF2-40B4-BE49-F238E27FC236}">
                <a16:creationId xmlns:a16="http://schemas.microsoft.com/office/drawing/2014/main" id="{D5ECB5AA-C5A3-F4E8-E032-B5F384FF3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1" y="5280025"/>
            <a:ext cx="2447925" cy="865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3" name="Line 19">
            <a:extLst>
              <a:ext uri="{FF2B5EF4-FFF2-40B4-BE49-F238E27FC236}">
                <a16:creationId xmlns:a16="http://schemas.microsoft.com/office/drawing/2014/main" id="{08903BE5-8187-AAFE-E403-AF970AC9B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4" y="5280025"/>
            <a:ext cx="503237" cy="108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4" name="Line 20">
            <a:extLst>
              <a:ext uri="{FF2B5EF4-FFF2-40B4-BE49-F238E27FC236}">
                <a16:creationId xmlns:a16="http://schemas.microsoft.com/office/drawing/2014/main" id="{8AF95DC5-D1B3-BD8E-8565-2E6C178870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9276" y="4129088"/>
            <a:ext cx="10080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5" name="Line 21">
            <a:extLst>
              <a:ext uri="{FF2B5EF4-FFF2-40B4-BE49-F238E27FC236}">
                <a16:creationId xmlns:a16="http://schemas.microsoft.com/office/drawing/2014/main" id="{14EBC721-2B3D-94F5-6324-A9059769DC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5313" y="4344989"/>
            <a:ext cx="1223962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6" name="Line 22">
            <a:extLst>
              <a:ext uri="{FF2B5EF4-FFF2-40B4-BE49-F238E27FC236}">
                <a16:creationId xmlns:a16="http://schemas.microsoft.com/office/drawing/2014/main" id="{67687AB9-7FC9-7063-13FB-4B27DC8851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6114" y="4776789"/>
            <a:ext cx="1081087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7" name="Line 23">
            <a:extLst>
              <a:ext uri="{FF2B5EF4-FFF2-40B4-BE49-F238E27FC236}">
                <a16:creationId xmlns:a16="http://schemas.microsoft.com/office/drawing/2014/main" id="{D89584EB-670B-ACDC-A2DA-0C4161D6D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7338" y="4129088"/>
            <a:ext cx="1439862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8" name="Line 24">
            <a:extLst>
              <a:ext uri="{FF2B5EF4-FFF2-40B4-BE49-F238E27FC236}">
                <a16:creationId xmlns:a16="http://schemas.microsoft.com/office/drawing/2014/main" id="{D5138091-969D-1D7B-9DF6-C33A186F0C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51438" y="2832100"/>
            <a:ext cx="215900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9" name="Line 25">
            <a:extLst>
              <a:ext uri="{FF2B5EF4-FFF2-40B4-BE49-F238E27FC236}">
                <a16:creationId xmlns:a16="http://schemas.microsoft.com/office/drawing/2014/main" id="{CB3CB2C3-9F61-00DB-C34E-75B9D57C0E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1438" y="2039938"/>
            <a:ext cx="194310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10" name="Line 26">
            <a:extLst>
              <a:ext uri="{FF2B5EF4-FFF2-40B4-BE49-F238E27FC236}">
                <a16:creationId xmlns:a16="http://schemas.microsoft.com/office/drawing/2014/main" id="{F87C5217-5F46-643E-003F-259395F3A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7201" y="4776788"/>
            <a:ext cx="144463" cy="187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11" name="Line 27">
            <a:extLst>
              <a:ext uri="{FF2B5EF4-FFF2-40B4-BE49-F238E27FC236}">
                <a16:creationId xmlns:a16="http://schemas.microsoft.com/office/drawing/2014/main" id="{8C283AD3-D2C2-93D7-8C21-2C503F9C2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4" y="5280026"/>
            <a:ext cx="1582737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12" name="Line 28">
            <a:extLst>
              <a:ext uri="{FF2B5EF4-FFF2-40B4-BE49-F238E27FC236}">
                <a16:creationId xmlns:a16="http://schemas.microsoft.com/office/drawing/2014/main" id="{45ADCBE5-9559-7888-DE62-0E5994BA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8051" y="6432551"/>
            <a:ext cx="2233613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13" name="Line 29">
            <a:extLst>
              <a:ext uri="{FF2B5EF4-FFF2-40B4-BE49-F238E27FC236}">
                <a16:creationId xmlns:a16="http://schemas.microsoft.com/office/drawing/2014/main" id="{1FE4776F-1D75-7A1D-DD0E-5294300F34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7339" y="4129089"/>
            <a:ext cx="358775" cy="2016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15" name="Text Box 31">
            <a:extLst>
              <a:ext uri="{FF2B5EF4-FFF2-40B4-BE49-F238E27FC236}">
                <a16:creationId xmlns:a16="http://schemas.microsoft.com/office/drawing/2014/main" id="{735531BD-7A2F-A049-36A2-0FBB5026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2976564"/>
            <a:ext cx="1150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CC0099"/>
                </a:solidFill>
                <a:latin typeface="Comic Sans MS" panose="030F0702030302020204" pitchFamily="66" charset="0"/>
              </a:rPr>
              <a:t>Even Node</a:t>
            </a:r>
          </a:p>
        </p:txBody>
      </p:sp>
      <p:sp>
        <p:nvSpPr>
          <p:cNvPr id="42016" name="Line 32">
            <a:extLst>
              <a:ext uri="{FF2B5EF4-FFF2-40B4-BE49-F238E27FC236}">
                <a16:creationId xmlns:a16="http://schemas.microsoft.com/office/drawing/2014/main" id="{2A2D997E-C9E9-E4EB-7F76-A3B4755950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0214" y="3552825"/>
            <a:ext cx="936625" cy="431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17" name="Text Box 33">
            <a:extLst>
              <a:ext uri="{FF2B5EF4-FFF2-40B4-BE49-F238E27FC236}">
                <a16:creationId xmlns:a16="http://schemas.microsoft.com/office/drawing/2014/main" id="{C4BF4595-700A-AC08-BB4F-45655806F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289" y="4129089"/>
            <a:ext cx="1150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CC0099"/>
                </a:solidFill>
                <a:latin typeface="Comic Sans MS" panose="030F0702030302020204" pitchFamily="66" charset="0"/>
              </a:rPr>
              <a:t>Odd Node</a:t>
            </a:r>
          </a:p>
        </p:txBody>
      </p:sp>
      <p:sp>
        <p:nvSpPr>
          <p:cNvPr id="42018" name="Line 34">
            <a:extLst>
              <a:ext uri="{FF2B5EF4-FFF2-40B4-BE49-F238E27FC236}">
                <a16:creationId xmlns:a16="http://schemas.microsoft.com/office/drawing/2014/main" id="{ADE565FC-E37B-4B35-9738-7C3B7EC2F0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3101" y="4560888"/>
            <a:ext cx="720725" cy="1444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19" name="Line 35">
            <a:extLst>
              <a:ext uri="{FF2B5EF4-FFF2-40B4-BE49-F238E27FC236}">
                <a16:creationId xmlns:a16="http://schemas.microsoft.com/office/drawing/2014/main" id="{B767BC86-FB86-4AE3-BA02-EAEC57C4AD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9001" y="2184401"/>
            <a:ext cx="93662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20" name="Line 36">
            <a:extLst>
              <a:ext uri="{FF2B5EF4-FFF2-40B4-BE49-F238E27FC236}">
                <a16:creationId xmlns:a16="http://schemas.microsoft.com/office/drawing/2014/main" id="{3D3DD5F0-7C58-BF7C-9A30-053F87C446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7338" y="2905125"/>
            <a:ext cx="1079500" cy="431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21" name="Text Box 37">
            <a:extLst>
              <a:ext uri="{FF2B5EF4-FFF2-40B4-BE49-F238E27FC236}">
                <a16:creationId xmlns:a16="http://schemas.microsoft.com/office/drawing/2014/main" id="{C145FBCF-C3C9-438C-A091-E2C3246D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6" y="597535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CC0099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42022" name="Line 38">
            <a:extLst>
              <a:ext uri="{FF2B5EF4-FFF2-40B4-BE49-F238E27FC236}">
                <a16:creationId xmlns:a16="http://schemas.microsoft.com/office/drawing/2014/main" id="{E6AD651C-9C82-55C8-0120-B57CE9C8AA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23100" y="5784851"/>
            <a:ext cx="863600" cy="3603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23026-913C-3F6E-C0DD-B3B8AE6D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Network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accel="5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50" accel="5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50" accel="5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 accel="5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5" grpId="0" build="allAtOnce"/>
      <p:bldP spid="42017" grpId="0"/>
      <p:bldP spid="420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CEADF206-3127-CF04-1BB4-679C4339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620713"/>
            <a:ext cx="72009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Text Box 7">
            <a:extLst>
              <a:ext uri="{FF2B5EF4-FFF2-40B4-BE49-F238E27FC236}">
                <a16:creationId xmlns:a16="http://schemas.microsoft.com/office/drawing/2014/main" id="{F6C125FE-ADE7-FA38-976D-C369FA25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306863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B</a:t>
            </a:r>
          </a:p>
        </p:txBody>
      </p:sp>
      <p:sp>
        <p:nvSpPr>
          <p:cNvPr id="49161" name="Text Box 9">
            <a:extLst>
              <a:ext uri="{FF2B5EF4-FFF2-40B4-BE49-F238E27FC236}">
                <a16:creationId xmlns:a16="http://schemas.microsoft.com/office/drawing/2014/main" id="{98CEDFAC-F06B-555B-568A-CE0E5F5F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15573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C</a:t>
            </a:r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BC7343E1-7753-4277-4D04-AF3B88EBD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6207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D</a:t>
            </a:r>
          </a:p>
        </p:txBody>
      </p:sp>
      <p:sp>
        <p:nvSpPr>
          <p:cNvPr id="49171" name="Text Box 19">
            <a:extLst>
              <a:ext uri="{FF2B5EF4-FFF2-40B4-BE49-F238E27FC236}">
                <a16:creationId xmlns:a16="http://schemas.microsoft.com/office/drawing/2014/main" id="{43E53459-CDB2-261A-0B3F-276025A26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2050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E</a:t>
            </a:r>
          </a:p>
        </p:txBody>
      </p:sp>
      <p:sp>
        <p:nvSpPr>
          <p:cNvPr id="49174" name="Text Box 22">
            <a:extLst>
              <a:ext uri="{FF2B5EF4-FFF2-40B4-BE49-F238E27FC236}">
                <a16:creationId xmlns:a16="http://schemas.microsoft.com/office/drawing/2014/main" id="{3752F612-EF7B-6CEE-F77E-E7074D18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24209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F</a:t>
            </a:r>
          </a:p>
        </p:txBody>
      </p:sp>
      <p:sp>
        <p:nvSpPr>
          <p:cNvPr id="49178" name="Text Box 26">
            <a:extLst>
              <a:ext uri="{FF2B5EF4-FFF2-40B4-BE49-F238E27FC236}">
                <a16:creationId xmlns:a16="http://schemas.microsoft.com/office/drawing/2014/main" id="{10BC1894-EF5C-B2AE-F5DC-18566AA7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65176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G</a:t>
            </a:r>
          </a:p>
        </p:txBody>
      </p:sp>
      <p:sp>
        <p:nvSpPr>
          <p:cNvPr id="49181" name="Text Box 29">
            <a:extLst>
              <a:ext uri="{FF2B5EF4-FFF2-40B4-BE49-F238E27FC236}">
                <a16:creationId xmlns:a16="http://schemas.microsoft.com/office/drawing/2014/main" id="{EBAE164E-3612-15BF-E7BF-12F1B5AD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82" name="Text Box 30">
            <a:extLst>
              <a:ext uri="{FF2B5EF4-FFF2-40B4-BE49-F238E27FC236}">
                <a16:creationId xmlns:a16="http://schemas.microsoft.com/office/drawing/2014/main" id="{5299930E-275A-9661-FC39-B4AE09B83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349501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H</a:t>
            </a:r>
          </a:p>
        </p:txBody>
      </p:sp>
      <p:sp>
        <p:nvSpPr>
          <p:cNvPr id="49183" name="Text Box 31">
            <a:extLst>
              <a:ext uri="{FF2B5EF4-FFF2-40B4-BE49-F238E27FC236}">
                <a16:creationId xmlns:a16="http://schemas.microsoft.com/office/drawing/2014/main" id="{4F02D65E-3758-C027-1CF6-6FFC1117D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105251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I</a:t>
            </a:r>
          </a:p>
        </p:txBody>
      </p:sp>
      <p:sp>
        <p:nvSpPr>
          <p:cNvPr id="49189" name="Text Box 37">
            <a:extLst>
              <a:ext uri="{FF2B5EF4-FFF2-40B4-BE49-F238E27FC236}">
                <a16:creationId xmlns:a16="http://schemas.microsoft.com/office/drawing/2014/main" id="{27B25895-9012-3200-79EA-D5EF298B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126841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J</a:t>
            </a:r>
          </a:p>
        </p:txBody>
      </p:sp>
      <p:sp>
        <p:nvSpPr>
          <p:cNvPr id="49192" name="Text Box 40">
            <a:extLst>
              <a:ext uri="{FF2B5EF4-FFF2-40B4-BE49-F238E27FC236}">
                <a16:creationId xmlns:a16="http://schemas.microsoft.com/office/drawing/2014/main" id="{490F5D59-E119-2519-0A63-81CAB1FF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1484313"/>
            <a:ext cx="236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K</a:t>
            </a:r>
          </a:p>
        </p:txBody>
      </p:sp>
      <p:sp>
        <p:nvSpPr>
          <p:cNvPr id="49195" name="Text Box 43">
            <a:extLst>
              <a:ext uri="{FF2B5EF4-FFF2-40B4-BE49-F238E27FC236}">
                <a16:creationId xmlns:a16="http://schemas.microsoft.com/office/drawing/2014/main" id="{041FF9DF-939D-62F5-BDE5-8D1B529D4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1268413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L</a:t>
            </a:r>
          </a:p>
        </p:txBody>
      </p:sp>
      <p:sp>
        <p:nvSpPr>
          <p:cNvPr id="49199" name="Text Box 47">
            <a:extLst>
              <a:ext uri="{FF2B5EF4-FFF2-40B4-BE49-F238E27FC236}">
                <a16:creationId xmlns:a16="http://schemas.microsoft.com/office/drawing/2014/main" id="{BBE55C6C-02CD-1A2B-BFCA-15FBBDD35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184467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M</a:t>
            </a:r>
          </a:p>
        </p:txBody>
      </p:sp>
      <p:sp>
        <p:nvSpPr>
          <p:cNvPr id="49203" name="Text Box 51">
            <a:extLst>
              <a:ext uri="{FF2B5EF4-FFF2-40B4-BE49-F238E27FC236}">
                <a16:creationId xmlns:a16="http://schemas.microsoft.com/office/drawing/2014/main" id="{D4B2064E-2102-2F8C-6DDC-10DD38B63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49237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E301D5-179A-0106-6C07-EC499F047AC4}"/>
              </a:ext>
            </a:extLst>
          </p:cNvPr>
          <p:cNvGrpSpPr/>
          <p:nvPr/>
        </p:nvGrpSpPr>
        <p:grpSpPr>
          <a:xfrm>
            <a:off x="2351088" y="3429001"/>
            <a:ext cx="8137526" cy="3240087"/>
            <a:chOff x="2351088" y="3429001"/>
            <a:chExt cx="8137526" cy="3240087"/>
          </a:xfrm>
        </p:grpSpPr>
        <p:sp>
          <p:nvSpPr>
            <p:cNvPr id="49158" name="Text Box 6">
              <a:extLst>
                <a:ext uri="{FF2B5EF4-FFF2-40B4-BE49-F238E27FC236}">
                  <a16:creationId xmlns:a16="http://schemas.microsoft.com/office/drawing/2014/main" id="{D856D0EB-81FF-B4F3-81D3-4F54BA714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1" y="3429001"/>
              <a:ext cx="3603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A</a:t>
              </a:r>
            </a:p>
          </p:txBody>
        </p:sp>
        <p:sp>
          <p:nvSpPr>
            <p:cNvPr id="49162" name="Text Box 10">
              <a:extLst>
                <a:ext uri="{FF2B5EF4-FFF2-40B4-BE49-F238E27FC236}">
                  <a16:creationId xmlns:a16="http://schemas.microsoft.com/office/drawing/2014/main" id="{0C843B7A-6F11-59B8-8218-654F62641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1088" y="4868863"/>
              <a:ext cx="431800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A</a:t>
              </a:r>
            </a:p>
          </p:txBody>
        </p:sp>
        <p:sp>
          <p:nvSpPr>
            <p:cNvPr id="49163" name="Text Box 11">
              <a:extLst>
                <a:ext uri="{FF2B5EF4-FFF2-40B4-BE49-F238E27FC236}">
                  <a16:creationId xmlns:a16="http://schemas.microsoft.com/office/drawing/2014/main" id="{41566067-753B-6C92-1265-1D2611E14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113" y="3933825"/>
              <a:ext cx="431800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B</a:t>
              </a:r>
            </a:p>
          </p:txBody>
        </p:sp>
        <p:sp>
          <p:nvSpPr>
            <p:cNvPr id="49164" name="Text Box 12">
              <a:extLst>
                <a:ext uri="{FF2B5EF4-FFF2-40B4-BE49-F238E27FC236}">
                  <a16:creationId xmlns:a16="http://schemas.microsoft.com/office/drawing/2014/main" id="{2C62FE7A-99DA-2D12-EB63-1A7E1EC73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176" y="4868863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C</a:t>
              </a:r>
            </a:p>
          </p:txBody>
        </p:sp>
        <p:sp>
          <p:nvSpPr>
            <p:cNvPr id="49165" name="Line 13">
              <a:extLst>
                <a:ext uri="{FF2B5EF4-FFF2-40B4-BE49-F238E27FC236}">
                  <a16:creationId xmlns:a16="http://schemas.microsoft.com/office/drawing/2014/main" id="{F9E2A08E-5518-3ADA-197B-7A883F3EB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6988" y="4365625"/>
              <a:ext cx="0" cy="50323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7" name="Line 15">
              <a:extLst>
                <a:ext uri="{FF2B5EF4-FFF2-40B4-BE49-F238E27FC236}">
                  <a16:creationId xmlns:a16="http://schemas.microsoft.com/office/drawing/2014/main" id="{25C23BFA-08BF-07A6-0FB4-3273C7308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2889" y="5084763"/>
              <a:ext cx="649287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9" name="Text Box 17">
              <a:extLst>
                <a:ext uri="{FF2B5EF4-FFF2-40B4-BE49-F238E27FC236}">
                  <a16:creationId xmlns:a16="http://schemas.microsoft.com/office/drawing/2014/main" id="{97C376CD-F3FF-79EE-40E9-70A04320D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175" y="3933825"/>
              <a:ext cx="431800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D</a:t>
              </a:r>
            </a:p>
          </p:txBody>
        </p:sp>
        <p:sp>
          <p:nvSpPr>
            <p:cNvPr id="49170" name="Line 18">
              <a:extLst>
                <a:ext uri="{FF2B5EF4-FFF2-40B4-BE49-F238E27FC236}">
                  <a16:creationId xmlns:a16="http://schemas.microsoft.com/office/drawing/2014/main" id="{D0BADEF6-2833-F080-19E9-EF7F7F0DD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051" y="4292601"/>
              <a:ext cx="3175" cy="57626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72" name="Line 20">
              <a:extLst>
                <a:ext uri="{FF2B5EF4-FFF2-40B4-BE49-F238E27FC236}">
                  <a16:creationId xmlns:a16="http://schemas.microsoft.com/office/drawing/2014/main" id="{960E8A3C-3933-0AF8-98A4-AC05D4EA9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539" y="5084763"/>
              <a:ext cx="719137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73" name="Text Box 21">
              <a:extLst>
                <a:ext uri="{FF2B5EF4-FFF2-40B4-BE49-F238E27FC236}">
                  <a16:creationId xmlns:a16="http://schemas.microsoft.com/office/drawing/2014/main" id="{1A4E8BEA-5D16-B7DE-3DA5-412DB4D91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675" y="4868863"/>
              <a:ext cx="363538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E</a:t>
              </a:r>
            </a:p>
          </p:txBody>
        </p:sp>
        <p:sp>
          <p:nvSpPr>
            <p:cNvPr id="49175" name="Text Box 23">
              <a:extLst>
                <a:ext uri="{FF2B5EF4-FFF2-40B4-BE49-F238E27FC236}">
                  <a16:creationId xmlns:a16="http://schemas.microsoft.com/office/drawing/2014/main" id="{4CE81BC4-9FFA-C8C1-5851-219DDDDB2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676" y="3933825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F</a:t>
              </a:r>
            </a:p>
          </p:txBody>
        </p:sp>
        <p:sp>
          <p:nvSpPr>
            <p:cNvPr id="49176" name="Line 24">
              <a:extLst>
                <a:ext uri="{FF2B5EF4-FFF2-40B4-BE49-F238E27FC236}">
                  <a16:creationId xmlns:a16="http://schemas.microsoft.com/office/drawing/2014/main" id="{529FECA3-01F1-DC54-FBEE-49AF03F27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138" y="4365625"/>
              <a:ext cx="0" cy="50323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79" name="Text Box 27">
              <a:extLst>
                <a:ext uri="{FF2B5EF4-FFF2-40B4-BE49-F238E27FC236}">
                  <a16:creationId xmlns:a16="http://schemas.microsoft.com/office/drawing/2014/main" id="{74BE69F9-C411-D4B2-4FB9-A12AC51A6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176" y="4868863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G</a:t>
              </a:r>
            </a:p>
          </p:txBody>
        </p:sp>
        <p:sp>
          <p:nvSpPr>
            <p:cNvPr id="49180" name="Line 28">
              <a:extLst>
                <a:ext uri="{FF2B5EF4-FFF2-40B4-BE49-F238E27FC236}">
                  <a16:creationId xmlns:a16="http://schemas.microsoft.com/office/drawing/2014/main" id="{63DBFF18-ED22-3AC0-AB13-C9857B4FF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039" y="5084763"/>
              <a:ext cx="719137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84" name="Text Box 32">
              <a:extLst>
                <a:ext uri="{FF2B5EF4-FFF2-40B4-BE49-F238E27FC236}">
                  <a16:creationId xmlns:a16="http://schemas.microsoft.com/office/drawing/2014/main" id="{009A2A2E-CD3D-5C3D-AC6B-1C2DAB930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0826" y="5761038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H</a:t>
              </a:r>
            </a:p>
          </p:txBody>
        </p:sp>
        <p:sp>
          <p:nvSpPr>
            <p:cNvPr id="49185" name="Text Box 33">
              <a:extLst>
                <a:ext uri="{FF2B5EF4-FFF2-40B4-BE49-F238E27FC236}">
                  <a16:creationId xmlns:a16="http://schemas.microsoft.com/office/drawing/2014/main" id="{56B085A9-80F6-C5E5-D88A-F89A54C33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726" y="4646613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I</a:t>
              </a:r>
            </a:p>
          </p:txBody>
        </p:sp>
        <p:sp>
          <p:nvSpPr>
            <p:cNvPr id="49186" name="Line 34">
              <a:extLst>
                <a:ext uri="{FF2B5EF4-FFF2-40B4-BE49-F238E27FC236}">
                  <a16:creationId xmlns:a16="http://schemas.microsoft.com/office/drawing/2014/main" id="{0B6DC60A-4B78-B135-386C-7E9940E9A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1539" y="4797425"/>
              <a:ext cx="865187" cy="28733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87" name="Line 35">
              <a:extLst>
                <a:ext uri="{FF2B5EF4-FFF2-40B4-BE49-F238E27FC236}">
                  <a16:creationId xmlns:a16="http://schemas.microsoft.com/office/drawing/2014/main" id="{EA091B3E-2245-086B-7016-F293D4D93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101" y="5300664"/>
              <a:ext cx="720725" cy="64928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88" name="Line 36">
              <a:extLst>
                <a:ext uri="{FF2B5EF4-FFF2-40B4-BE49-F238E27FC236}">
                  <a16:creationId xmlns:a16="http://schemas.microsoft.com/office/drawing/2014/main" id="{433745C3-60DA-0D86-D493-28FD428D8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6726" y="5013326"/>
              <a:ext cx="142875" cy="72072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90" name="Text Box 38">
              <a:extLst>
                <a:ext uri="{FF2B5EF4-FFF2-40B4-BE49-F238E27FC236}">
                  <a16:creationId xmlns:a16="http://schemas.microsoft.com/office/drawing/2014/main" id="{14292E0E-6DEB-8178-1568-395FEAA07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8889" y="6230938"/>
              <a:ext cx="358775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J</a:t>
              </a:r>
            </a:p>
          </p:txBody>
        </p:sp>
        <p:sp>
          <p:nvSpPr>
            <p:cNvPr id="49191" name="Line 39">
              <a:extLst>
                <a:ext uri="{FF2B5EF4-FFF2-40B4-BE49-F238E27FC236}">
                  <a16:creationId xmlns:a16="http://schemas.microsoft.com/office/drawing/2014/main" id="{7D712AB6-CF7E-2E09-B8A3-CB2392530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600" y="6092826"/>
              <a:ext cx="649288" cy="28892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93" name="Text Box 41">
              <a:extLst>
                <a:ext uri="{FF2B5EF4-FFF2-40B4-BE49-F238E27FC236}">
                  <a16:creationId xmlns:a16="http://schemas.microsoft.com/office/drawing/2014/main" id="{3439DE86-7EAF-8370-4ED7-3FFFB0CC7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226" y="4968875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K</a:t>
              </a:r>
            </a:p>
          </p:txBody>
        </p:sp>
        <p:sp>
          <p:nvSpPr>
            <p:cNvPr id="49194" name="Line 42">
              <a:extLst>
                <a:ext uri="{FF2B5EF4-FFF2-40B4-BE49-F238E27FC236}">
                  <a16:creationId xmlns:a16="http://schemas.microsoft.com/office/drawing/2014/main" id="{7D808C20-CC65-ABF6-8010-AFC719029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5501" y="4868864"/>
              <a:ext cx="720725" cy="28892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96" name="Text Box 44">
              <a:extLst>
                <a:ext uri="{FF2B5EF4-FFF2-40B4-BE49-F238E27FC236}">
                  <a16:creationId xmlns:a16="http://schemas.microsoft.com/office/drawing/2014/main" id="{C73537D3-FBD9-8369-976A-0CC731C13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6226" y="4070350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L</a:t>
              </a:r>
            </a:p>
          </p:txBody>
        </p:sp>
        <p:sp>
          <p:nvSpPr>
            <p:cNvPr id="49200" name="Text Box 48">
              <a:extLst>
                <a:ext uri="{FF2B5EF4-FFF2-40B4-BE49-F238E27FC236}">
                  <a16:creationId xmlns:a16="http://schemas.microsoft.com/office/drawing/2014/main" id="{17BC23F7-6F58-D60E-56A3-55DE0E587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9826" y="5013325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M</a:t>
              </a:r>
            </a:p>
          </p:txBody>
        </p:sp>
        <p:sp>
          <p:nvSpPr>
            <p:cNvPr id="49201" name="Line 49">
              <a:extLst>
                <a:ext uri="{FF2B5EF4-FFF2-40B4-BE49-F238E27FC236}">
                  <a16:creationId xmlns:a16="http://schemas.microsoft.com/office/drawing/2014/main" id="{D543AD94-FBB6-4376-84FB-39E2C9540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40688" y="4508500"/>
              <a:ext cx="0" cy="43338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202" name="Line 50">
              <a:extLst>
                <a:ext uri="{FF2B5EF4-FFF2-40B4-BE49-F238E27FC236}">
                  <a16:creationId xmlns:a16="http://schemas.microsoft.com/office/drawing/2014/main" id="{EEDB7572-1497-B62B-209E-60EF71625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9" y="5157788"/>
              <a:ext cx="503237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204" name="Text Box 52">
              <a:extLst>
                <a:ext uri="{FF2B5EF4-FFF2-40B4-BE49-F238E27FC236}">
                  <a16:creationId xmlns:a16="http://schemas.microsoft.com/office/drawing/2014/main" id="{166EEE47-9861-D093-51A2-5396A722C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9826" y="4076700"/>
              <a:ext cx="360363" cy="3693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F22321"/>
                  </a:solidFill>
                </a:rPr>
                <a:t>N</a:t>
              </a:r>
            </a:p>
          </p:txBody>
        </p:sp>
        <p:sp>
          <p:nvSpPr>
            <p:cNvPr id="49205" name="Line 53">
              <a:extLst>
                <a:ext uri="{FF2B5EF4-FFF2-40B4-BE49-F238E27FC236}">
                  <a16:creationId xmlns:a16="http://schemas.microsoft.com/office/drawing/2014/main" id="{4EC81C14-88E4-FE6C-1D02-C05D1181AB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5725" y="4508501"/>
              <a:ext cx="0" cy="504825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206" name="Text Box 54">
              <a:extLst>
                <a:ext uri="{FF2B5EF4-FFF2-40B4-BE49-F238E27FC236}">
                  <a16:creationId xmlns:a16="http://schemas.microsoft.com/office/drawing/2014/main" id="{F53649B2-BDEC-2FA6-2EB6-E85F2C263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4289" y="6092825"/>
              <a:ext cx="15843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solidFill>
                    <a:srgbClr val="CC0099"/>
                  </a:solidFill>
                  <a:latin typeface="Comic Sans MS" panose="030F0702030302020204" pitchFamily="66" charset="0"/>
                </a:rPr>
                <a:t>Centre</a:t>
              </a:r>
            </a:p>
          </p:txBody>
        </p:sp>
        <p:sp>
          <p:nvSpPr>
            <p:cNvPr id="49207" name="Line 55">
              <a:extLst>
                <a:ext uri="{FF2B5EF4-FFF2-40B4-BE49-F238E27FC236}">
                  <a16:creationId xmlns:a16="http://schemas.microsoft.com/office/drawing/2014/main" id="{14F04F4D-CBBC-AC8F-52B4-8859FEECD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5726" y="5445126"/>
              <a:ext cx="288925" cy="57626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208" name="Rectangle 56">
              <a:extLst>
                <a:ext uri="{FF2B5EF4-FFF2-40B4-BE49-F238E27FC236}">
                  <a16:creationId xmlns:a16="http://schemas.microsoft.com/office/drawing/2014/main" id="{FDBD3CF8-0A99-0D70-33FD-ECEC17A9C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951" y="6021388"/>
              <a:ext cx="1655763" cy="647700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CC0099"/>
                </a:solidFill>
              </a:endParaRPr>
            </a:p>
          </p:txBody>
        </p:sp>
      </p:grpSp>
      <p:sp>
        <p:nvSpPr>
          <p:cNvPr id="49209" name="Text Box 57">
            <a:extLst>
              <a:ext uri="{FF2B5EF4-FFF2-40B4-BE49-F238E27FC236}">
                <a16:creationId xmlns:a16="http://schemas.microsoft.com/office/drawing/2014/main" id="{47B16D62-6CB8-B581-D90C-2A4CC6FB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6112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Maze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ext Box 6">
            <a:extLst>
              <a:ext uri="{FF2B5EF4-FFF2-40B4-BE49-F238E27FC236}">
                <a16:creationId xmlns:a16="http://schemas.microsoft.com/office/drawing/2014/main" id="{57884C6A-118B-1C00-6FF0-DF721B5B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60576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Bob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2F54FD6B-B013-A0DE-684B-E8CE5D7B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141663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Mary</a:t>
            </a: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9804A6A1-107E-26EB-9D64-2BCA0BDA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3141663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Dave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C8CE99EF-0F3E-4B92-6D1B-553094984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6529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Alice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CCA32604-6093-6181-C6AF-69C35D7C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4797426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Richard</a:t>
            </a: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31267BB1-8144-F730-BC4D-E490536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443706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Basil</a:t>
            </a:r>
          </a:p>
        </p:txBody>
      </p:sp>
      <p:sp>
        <p:nvSpPr>
          <p:cNvPr id="50188" name="Line 12">
            <a:extLst>
              <a:ext uri="{FF2B5EF4-FFF2-40B4-BE49-F238E27FC236}">
                <a16:creationId xmlns:a16="http://schemas.microsoft.com/office/drawing/2014/main" id="{4BCEB10F-B72A-1522-D0BF-808F220AF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4" y="2420939"/>
            <a:ext cx="720725" cy="7207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B5C60CA0-8037-7847-1524-5E4A9E62F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2349501"/>
            <a:ext cx="1225550" cy="792163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0" name="Line 14">
            <a:extLst>
              <a:ext uri="{FF2B5EF4-FFF2-40B4-BE49-F238E27FC236}">
                <a16:creationId xmlns:a16="http://schemas.microsoft.com/office/drawing/2014/main" id="{F085B9A6-6593-B026-2498-DB958F3455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5051" y="3500439"/>
            <a:ext cx="360363" cy="11525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FB18C1D8-A870-B067-698A-8E49A292C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9" y="3500439"/>
            <a:ext cx="1366837" cy="13684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2" name="Line 16">
            <a:extLst>
              <a:ext uri="{FF2B5EF4-FFF2-40B4-BE49-F238E27FC236}">
                <a16:creationId xmlns:a16="http://schemas.microsoft.com/office/drawing/2014/main" id="{A4A12AB4-BC15-08B9-8770-94114CD51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4" y="3357563"/>
            <a:ext cx="3241675" cy="1223962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3" name="Line 17">
            <a:extLst>
              <a:ext uri="{FF2B5EF4-FFF2-40B4-BE49-F238E27FC236}">
                <a16:creationId xmlns:a16="http://schemas.microsoft.com/office/drawing/2014/main" id="{25163E61-FBEA-B633-7D07-51528B53DA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3339" y="4652964"/>
            <a:ext cx="1296987" cy="2889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4D14A497-3B09-9F88-5BB2-54C1567B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661026"/>
            <a:ext cx="165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Mark</a:t>
            </a:r>
          </a:p>
        </p:txBody>
      </p:sp>
      <p:sp>
        <p:nvSpPr>
          <p:cNvPr id="50195" name="Line 19">
            <a:extLst>
              <a:ext uri="{FF2B5EF4-FFF2-40B4-BE49-F238E27FC236}">
                <a16:creationId xmlns:a16="http://schemas.microsoft.com/office/drawing/2014/main" id="{DC87DAAE-44EF-84FF-79C8-D4E45DAC6F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9" y="4868864"/>
            <a:ext cx="142875" cy="7207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6" name="Line 20">
            <a:extLst>
              <a:ext uri="{FF2B5EF4-FFF2-40B4-BE49-F238E27FC236}">
                <a16:creationId xmlns:a16="http://schemas.microsoft.com/office/drawing/2014/main" id="{DA7F9E78-3307-A3E1-597D-770D3853A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4941889"/>
            <a:ext cx="3744912" cy="935037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6C4B0-B5F0-2D71-3589-1D3F4A76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2FB4-1E31-8A81-23E7-77B2F805A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Social Network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C4B0-B5F0-2D71-3589-1D3F4A76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D2FB4-1E31-8A81-23E7-77B2F805A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37549"/>
            <a:ext cx="11029615" cy="3678303"/>
          </a:xfrm>
        </p:spPr>
        <p:txBody>
          <a:bodyPr/>
          <a:lstStyle/>
          <a:p>
            <a:r>
              <a:rPr lang="en-GB"/>
              <a:t>The internet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AC2590-EC42-0C04-49D1-22A4C4DD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40" y="2157540"/>
            <a:ext cx="4635501" cy="39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ernet map 2004">
            <a:extLst>
              <a:ext uri="{FF2B5EF4-FFF2-40B4-BE49-F238E27FC236}">
                <a16:creationId xmlns:a16="http://schemas.microsoft.com/office/drawing/2014/main" id="{911DD160-402C-29CA-6CCB-7175269F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90" y="286557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How to A-Maze your Friends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CEBFF"/>
                </a:solidFill>
              </a:rPr>
              <a:t>Maths Masterclass – March 2023 – The University of Bath – Mark Lewis</a:t>
            </a:r>
          </a:p>
        </p:txBody>
      </p:sp>
    </p:spTree>
    <p:extLst>
      <p:ext uri="{BB962C8B-B14F-4D97-AF65-F5344CB8AC3E}">
        <p14:creationId xmlns:p14="http://schemas.microsoft.com/office/powerpoint/2010/main" val="336963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82E3-6070-5049-21B5-89605048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GB"/>
              <a:t>What’s the most up-to-date maths you have studied?</a:t>
            </a:r>
          </a:p>
        </p:txBody>
      </p:sp>
      <p:pic>
        <p:nvPicPr>
          <p:cNvPr id="6146" name="Picture 2" descr="How Pythagoras and Sappho Radicalized Music and ...">
            <a:extLst>
              <a:ext uri="{FF2B5EF4-FFF2-40B4-BE49-F238E27FC236}">
                <a16:creationId xmlns:a16="http://schemas.microsoft.com/office/drawing/2014/main" id="{76773954-1049-27E2-7AA8-E8B8DEAF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11680"/>
            <a:ext cx="2951292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lliam Playfair — playfair prize">
            <a:extLst>
              <a:ext uri="{FF2B5EF4-FFF2-40B4-BE49-F238E27FC236}">
                <a16:creationId xmlns:a16="http://schemas.microsoft.com/office/drawing/2014/main" id="{C4E96DC1-6C3F-F92B-AB14-13956480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05" y="2120265"/>
            <a:ext cx="42481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DBADD33-8B18-B708-4661-B8DE8CDE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05" y="1990432"/>
            <a:ext cx="3045905" cy="46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>
            <a:extLst>
              <a:ext uri="{FF2B5EF4-FFF2-40B4-BE49-F238E27FC236}">
                <a16:creationId xmlns:a16="http://schemas.microsoft.com/office/drawing/2014/main" id="{5D6F1A41-7482-F4C4-B0CA-BBF6B6D5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9" y="2244726"/>
            <a:ext cx="72009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/>
              <a:t> </a:t>
            </a:r>
            <a:r>
              <a:rPr lang="en-GB" altLang="en-US" sz="2000">
                <a:latin typeface="Comic Sans MS" panose="030F0702030302020204" pitchFamily="66" charset="0"/>
              </a:rPr>
              <a:t>Start at the entrance and take any path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>
                <a:latin typeface="Comic Sans MS" panose="030F0702030302020204" pitchFamily="66" charset="0"/>
              </a:rPr>
              <a:t> If you come to a </a:t>
            </a:r>
            <a:r>
              <a:rPr lang="en-GB" altLang="en-US" sz="20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new node</a:t>
            </a:r>
            <a:r>
              <a:rPr lang="en-GB" altLang="en-US" sz="2000">
                <a:latin typeface="Comic Sans MS" panose="030F0702030302020204" pitchFamily="66" charset="0"/>
              </a:rPr>
              <a:t> then leave a peanut and take any </a:t>
            </a:r>
            <a:r>
              <a:rPr lang="en-GB" altLang="en-US" sz="20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new path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>
                <a:latin typeface="Comic Sans MS" panose="030F0702030302020204" pitchFamily="66" charset="0"/>
              </a:rPr>
              <a:t> If you come to an </a:t>
            </a:r>
            <a:r>
              <a:rPr lang="en-GB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old node</a:t>
            </a:r>
            <a:r>
              <a:rPr lang="en-GB" altLang="en-US" sz="2000">
                <a:latin typeface="Comic Sans MS" panose="030F0702030302020204" pitchFamily="66" charset="0"/>
              </a:rPr>
              <a:t> (or the end of a blind alley) and you are on a </a:t>
            </a:r>
            <a:r>
              <a:rPr lang="en-GB" altLang="en-US" sz="20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new path</a:t>
            </a:r>
            <a:r>
              <a:rPr lang="en-GB" altLang="en-US" sz="2000">
                <a:latin typeface="Comic Sans MS" panose="030F0702030302020204" pitchFamily="66" charset="0"/>
              </a:rPr>
              <a:t> then turn back along this path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>
                <a:latin typeface="Comic Sans MS" panose="030F0702030302020204" pitchFamily="66" charset="0"/>
              </a:rPr>
              <a:t> If you come to an </a:t>
            </a:r>
            <a:r>
              <a:rPr lang="en-GB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old node</a:t>
            </a:r>
            <a:r>
              <a:rPr lang="en-GB" altLang="en-US" sz="2000">
                <a:latin typeface="Comic Sans MS" panose="030F0702030302020204" pitchFamily="66" charset="0"/>
              </a:rPr>
              <a:t> and you are on an </a:t>
            </a:r>
            <a:r>
              <a:rPr lang="en-GB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old path</a:t>
            </a:r>
            <a:r>
              <a:rPr lang="en-GB" altLang="en-US" sz="2000">
                <a:latin typeface="Comic Sans MS" panose="030F0702030302020204" pitchFamily="66" charset="0"/>
              </a:rPr>
              <a:t> then take a </a:t>
            </a:r>
            <a:r>
              <a:rPr lang="en-GB" altLang="en-US" sz="2000">
                <a:solidFill>
                  <a:srgbClr val="00B050"/>
                </a:solidFill>
                <a:latin typeface="Comic Sans MS" panose="030F0702030302020204" pitchFamily="66" charset="0"/>
              </a:rPr>
              <a:t>new path</a:t>
            </a:r>
            <a:r>
              <a:rPr lang="en-GB" altLang="en-US" sz="2000">
                <a:latin typeface="Comic Sans MS" panose="030F0702030302020204" pitchFamily="66" charset="0"/>
              </a:rPr>
              <a:t> (or another </a:t>
            </a:r>
            <a:r>
              <a:rPr lang="en-GB" altLang="en-US" sz="2000">
                <a:solidFill>
                  <a:srgbClr val="C00000"/>
                </a:solidFill>
                <a:latin typeface="Comic Sans MS" panose="030F0702030302020204" pitchFamily="66" charset="0"/>
              </a:rPr>
              <a:t>old path</a:t>
            </a:r>
            <a:r>
              <a:rPr lang="en-GB" altLang="en-US" sz="2000">
                <a:latin typeface="Comic Sans MS" panose="030F0702030302020204" pitchFamily="66" charset="0"/>
              </a:rPr>
              <a:t> if no </a:t>
            </a:r>
            <a:r>
              <a:rPr lang="en-GB" altLang="en-US" sz="2000">
                <a:solidFill>
                  <a:srgbClr val="00B050"/>
                </a:solidFill>
                <a:latin typeface="Comic Sans MS" panose="030F0702030302020204" pitchFamily="66" charset="0"/>
              </a:rPr>
              <a:t>new path</a:t>
            </a:r>
            <a:r>
              <a:rPr lang="en-GB" altLang="en-US" sz="2000">
                <a:latin typeface="Comic Sans MS" panose="030F0702030302020204" pitchFamily="66" charset="0"/>
              </a:rPr>
              <a:t> exists)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>
                <a:latin typeface="Comic Sans MS" panose="030F0702030302020204" pitchFamily="66" charset="0"/>
              </a:rPr>
              <a:t> Never go down a path more than twice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92952872-33EA-A512-3626-689921309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9" y="5987737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7030A0"/>
                </a:solidFill>
                <a:latin typeface="Comic Sans MS" panose="030F0702030302020204" pitchFamily="66" charset="0"/>
              </a:rPr>
              <a:t>Good luck!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99C2F-3726-14CA-FA8A-ED74963E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your network (and some peanuts) to solve a maze</a:t>
            </a:r>
          </a:p>
        </p:txBody>
      </p:sp>
      <p:pic>
        <p:nvPicPr>
          <p:cNvPr id="2050" name="Picture 2" descr="Minotaur | The Demonic Paradise Wiki | Fandom">
            <a:extLst>
              <a:ext uri="{FF2B5EF4-FFF2-40B4-BE49-F238E27FC236}">
                <a16:creationId xmlns:a16="http://schemas.microsoft.com/office/drawing/2014/main" id="{67974079-E239-B20F-AB8D-CE36F23D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196873"/>
            <a:ext cx="4452402" cy="32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>
            <a:extLst>
              <a:ext uri="{FF2B5EF4-FFF2-40B4-BE49-F238E27FC236}">
                <a16:creationId xmlns:a16="http://schemas.microsoft.com/office/drawing/2014/main" id="{5D6F1A41-7482-F4C4-B0CA-BBF6B6D5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816101"/>
            <a:ext cx="1026318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400"/>
              <a:t> </a:t>
            </a:r>
            <a:r>
              <a:rPr lang="en-GB" altLang="en-US" sz="1600">
                <a:latin typeface="Comic Sans MS" panose="030F0702030302020204" pitchFamily="66" charset="0"/>
              </a:rPr>
              <a:t>Start at the entrance and take any path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600">
                <a:latin typeface="Comic Sans MS" panose="030F0702030302020204" pitchFamily="66" charset="0"/>
              </a:rPr>
              <a:t> If you come to a </a:t>
            </a:r>
            <a:r>
              <a:rPr lang="en-GB" altLang="en-US" sz="16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new node</a:t>
            </a:r>
            <a:r>
              <a:rPr lang="en-GB" altLang="en-US" sz="1600">
                <a:latin typeface="Comic Sans MS" panose="030F0702030302020204" pitchFamily="66" charset="0"/>
              </a:rPr>
              <a:t> then leave a peanut and take any </a:t>
            </a:r>
            <a:r>
              <a:rPr lang="en-GB" altLang="en-US" sz="16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new path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600">
                <a:latin typeface="Comic Sans MS" panose="030F0702030302020204" pitchFamily="66" charset="0"/>
              </a:rPr>
              <a:t> If you come to an </a:t>
            </a:r>
            <a:r>
              <a:rPr lang="en-GB" altLang="en-US" sz="1600">
                <a:solidFill>
                  <a:srgbClr val="C00000"/>
                </a:solidFill>
                <a:latin typeface="Comic Sans MS" panose="030F0702030302020204" pitchFamily="66" charset="0"/>
              </a:rPr>
              <a:t>old node</a:t>
            </a:r>
            <a:r>
              <a:rPr lang="en-GB" altLang="en-US" sz="1600">
                <a:latin typeface="Comic Sans MS" panose="030F0702030302020204" pitchFamily="66" charset="0"/>
              </a:rPr>
              <a:t> (or the end of a blind alley) and you are on a </a:t>
            </a:r>
            <a:r>
              <a:rPr lang="en-GB" altLang="en-US" sz="16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new path</a:t>
            </a:r>
            <a:r>
              <a:rPr lang="en-GB" altLang="en-US" sz="1600">
                <a:latin typeface="Comic Sans MS" panose="030F0702030302020204" pitchFamily="66" charset="0"/>
              </a:rPr>
              <a:t> then turn back along this path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600">
                <a:latin typeface="Comic Sans MS" panose="030F0702030302020204" pitchFamily="66" charset="0"/>
              </a:rPr>
              <a:t> If you come to an </a:t>
            </a:r>
            <a:r>
              <a:rPr lang="en-GB" altLang="en-US" sz="1600">
                <a:solidFill>
                  <a:srgbClr val="C00000"/>
                </a:solidFill>
                <a:latin typeface="Comic Sans MS" panose="030F0702030302020204" pitchFamily="66" charset="0"/>
              </a:rPr>
              <a:t>old node</a:t>
            </a:r>
            <a:r>
              <a:rPr lang="en-GB" altLang="en-US" sz="1600">
                <a:latin typeface="Comic Sans MS" panose="030F0702030302020204" pitchFamily="66" charset="0"/>
              </a:rPr>
              <a:t> and you are on an </a:t>
            </a:r>
            <a:r>
              <a:rPr lang="en-GB" altLang="en-US" sz="1600">
                <a:solidFill>
                  <a:srgbClr val="C00000"/>
                </a:solidFill>
                <a:latin typeface="Comic Sans MS" panose="030F0702030302020204" pitchFamily="66" charset="0"/>
              </a:rPr>
              <a:t>old path</a:t>
            </a:r>
            <a:r>
              <a:rPr lang="en-GB" altLang="en-US" sz="1600">
                <a:latin typeface="Comic Sans MS" panose="030F0702030302020204" pitchFamily="66" charset="0"/>
              </a:rPr>
              <a:t> then take a </a:t>
            </a:r>
            <a:r>
              <a:rPr lang="en-GB" altLang="en-US" sz="1600">
                <a:solidFill>
                  <a:srgbClr val="00B050"/>
                </a:solidFill>
                <a:latin typeface="Comic Sans MS" panose="030F0702030302020204" pitchFamily="66" charset="0"/>
              </a:rPr>
              <a:t>new path</a:t>
            </a:r>
            <a:r>
              <a:rPr lang="en-GB" altLang="en-US" sz="1600">
                <a:latin typeface="Comic Sans MS" panose="030F0702030302020204" pitchFamily="66" charset="0"/>
              </a:rPr>
              <a:t> (or another </a:t>
            </a:r>
            <a:r>
              <a:rPr lang="en-GB" altLang="en-US" sz="1600">
                <a:solidFill>
                  <a:srgbClr val="C00000"/>
                </a:solidFill>
                <a:latin typeface="Comic Sans MS" panose="030F0702030302020204" pitchFamily="66" charset="0"/>
              </a:rPr>
              <a:t>old path</a:t>
            </a:r>
            <a:r>
              <a:rPr lang="en-GB" altLang="en-US" sz="1600">
                <a:latin typeface="Comic Sans MS" panose="030F0702030302020204" pitchFamily="66" charset="0"/>
              </a:rPr>
              <a:t> if no </a:t>
            </a:r>
            <a:r>
              <a:rPr lang="en-GB" altLang="en-US" sz="1600">
                <a:solidFill>
                  <a:srgbClr val="00B050"/>
                </a:solidFill>
                <a:latin typeface="Comic Sans MS" panose="030F0702030302020204" pitchFamily="66" charset="0"/>
              </a:rPr>
              <a:t>new path</a:t>
            </a:r>
            <a:r>
              <a:rPr lang="en-GB" altLang="en-US" sz="1600">
                <a:latin typeface="Comic Sans MS" panose="030F0702030302020204" pitchFamily="66" charset="0"/>
              </a:rPr>
              <a:t> exists)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600">
                <a:latin typeface="Comic Sans MS" panose="030F0702030302020204" pitchFamily="66" charset="0"/>
              </a:rPr>
              <a:t> Never go down a path more than twice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99C2F-3726-14CA-FA8A-ED74963E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your network (and some peanuts) to solve a maze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665EAF3-17D9-DD24-DBEA-2E7BE433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4983163"/>
            <a:ext cx="431800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A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AA03FD6A-3B45-6EC3-BDBF-7BD90F7E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4048125"/>
            <a:ext cx="431800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B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EA3E10A-A408-E7F0-C199-BF38D34E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1" y="4983163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C</a:t>
            </a: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29F3DC37-6FC8-0A79-E75F-9F96FFF3A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1913" y="4479925"/>
            <a:ext cx="0" cy="5032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FB70B640-35E8-750D-6450-231E0FC3A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4" y="5199063"/>
            <a:ext cx="64928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5AE9E8CE-0DE1-E629-B9C3-962905E5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4048125"/>
            <a:ext cx="431800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D</a:t>
            </a:r>
          </a:p>
        </p:txBody>
      </p:sp>
      <p:sp>
        <p:nvSpPr>
          <p:cNvPr id="9" name="Line 18">
            <a:extLst>
              <a:ext uri="{FF2B5EF4-FFF2-40B4-BE49-F238E27FC236}">
                <a16:creationId xmlns:a16="http://schemas.microsoft.com/office/drawing/2014/main" id="{9587D8E0-F676-62A7-B413-60299E5D9C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976" y="4406901"/>
            <a:ext cx="3175" cy="5762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8AF251F9-D153-FB46-429E-FDC87F160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4" y="5199063"/>
            <a:ext cx="71913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D5715BA4-E7B6-9F57-FB50-830291D26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4983163"/>
            <a:ext cx="363538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E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35E1DA6C-9993-B4B6-B9BB-6025FBB92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1" y="4048125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F</a:t>
            </a:r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6014B381-0DFB-9100-002D-E17BE71552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1063" y="4479925"/>
            <a:ext cx="0" cy="5032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1FF4385D-6008-422B-34F7-EC801C3C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1" y="4983163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G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6ED336E4-261A-91A9-1075-5873B839E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6964" y="5199063"/>
            <a:ext cx="71913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32">
            <a:extLst>
              <a:ext uri="{FF2B5EF4-FFF2-40B4-BE49-F238E27FC236}">
                <a16:creationId xmlns:a16="http://schemas.microsoft.com/office/drawing/2014/main" id="{42EA59EF-6828-1275-BACD-BD5350D1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1" y="5875338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H</a:t>
            </a:r>
          </a:p>
        </p:txBody>
      </p:sp>
      <p:sp>
        <p:nvSpPr>
          <p:cNvPr id="17" name="Text Box 33">
            <a:extLst>
              <a:ext uri="{FF2B5EF4-FFF2-40B4-BE49-F238E27FC236}">
                <a16:creationId xmlns:a16="http://schemas.microsoft.com/office/drawing/2014/main" id="{714A6CA5-A1C8-9B82-CEE9-31E035EA2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1" y="4760913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I</a:t>
            </a:r>
          </a:p>
        </p:txBody>
      </p:sp>
      <p:sp>
        <p:nvSpPr>
          <p:cNvPr id="18" name="Line 34">
            <a:extLst>
              <a:ext uri="{FF2B5EF4-FFF2-40B4-BE49-F238E27FC236}">
                <a16:creationId xmlns:a16="http://schemas.microsoft.com/office/drawing/2014/main" id="{B7D7FC17-5EAC-D4CC-06DB-DBFCC1D78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6464" y="4911725"/>
            <a:ext cx="865187" cy="2873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35">
            <a:extLst>
              <a:ext uri="{FF2B5EF4-FFF2-40B4-BE49-F238E27FC236}">
                <a16:creationId xmlns:a16="http://schemas.microsoft.com/office/drawing/2014/main" id="{659E5A35-63A8-86D5-BAD1-7DFD71F2D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5026" y="5414964"/>
            <a:ext cx="720725" cy="64928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36">
            <a:extLst>
              <a:ext uri="{FF2B5EF4-FFF2-40B4-BE49-F238E27FC236}">
                <a16:creationId xmlns:a16="http://schemas.microsoft.com/office/drawing/2014/main" id="{35ED1968-F729-73D4-2396-0FCF667DA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1651" y="5127626"/>
            <a:ext cx="142875" cy="7207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ED74ADCD-576E-00F8-7BD1-72D1ED74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814" y="6345238"/>
            <a:ext cx="358775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J</a:t>
            </a:r>
          </a:p>
        </p:txBody>
      </p:sp>
      <p:sp>
        <p:nvSpPr>
          <p:cNvPr id="22" name="Line 39">
            <a:extLst>
              <a:ext uri="{FF2B5EF4-FFF2-40B4-BE49-F238E27FC236}">
                <a16:creationId xmlns:a16="http://schemas.microsoft.com/office/drawing/2014/main" id="{910F0B5F-847F-9206-9604-B857EEF0E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4525" y="6207126"/>
            <a:ext cx="649288" cy="2889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 Box 41">
            <a:extLst>
              <a:ext uri="{FF2B5EF4-FFF2-40B4-BE49-F238E27FC236}">
                <a16:creationId xmlns:a16="http://schemas.microsoft.com/office/drawing/2014/main" id="{1A39F5D4-F49F-D1CB-2AE5-D354FAE8A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1" y="5083175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K</a:t>
            </a:r>
          </a:p>
        </p:txBody>
      </p:sp>
      <p:sp>
        <p:nvSpPr>
          <p:cNvPr id="24" name="Line 42">
            <a:extLst>
              <a:ext uri="{FF2B5EF4-FFF2-40B4-BE49-F238E27FC236}">
                <a16:creationId xmlns:a16="http://schemas.microsoft.com/office/drawing/2014/main" id="{C8A80A57-997C-B8FB-896D-83183DDE7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0426" y="4983164"/>
            <a:ext cx="720725" cy="2889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44">
            <a:extLst>
              <a:ext uri="{FF2B5EF4-FFF2-40B4-BE49-F238E27FC236}">
                <a16:creationId xmlns:a16="http://schemas.microsoft.com/office/drawing/2014/main" id="{30FF5064-0062-3CDF-8613-4B6228FE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1" y="4184650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L</a:t>
            </a:r>
          </a:p>
        </p:txBody>
      </p:sp>
      <p:sp>
        <p:nvSpPr>
          <p:cNvPr id="26" name="Text Box 48">
            <a:extLst>
              <a:ext uri="{FF2B5EF4-FFF2-40B4-BE49-F238E27FC236}">
                <a16:creationId xmlns:a16="http://schemas.microsoft.com/office/drawing/2014/main" id="{B7B3D9E4-8163-0548-8D4B-2D3DFFCC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1" y="5127625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M</a:t>
            </a:r>
          </a:p>
        </p:txBody>
      </p:sp>
      <p:sp>
        <p:nvSpPr>
          <p:cNvPr id="27" name="Line 49">
            <a:extLst>
              <a:ext uri="{FF2B5EF4-FFF2-40B4-BE49-F238E27FC236}">
                <a16:creationId xmlns:a16="http://schemas.microsoft.com/office/drawing/2014/main" id="{2CABE06E-8DB9-F827-D23D-3A1A97FC8B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45613" y="4622800"/>
            <a:ext cx="0" cy="4333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50">
            <a:extLst>
              <a:ext uri="{FF2B5EF4-FFF2-40B4-BE49-F238E27FC236}">
                <a16:creationId xmlns:a16="http://schemas.microsoft.com/office/drawing/2014/main" id="{FB5816CA-45FA-53FC-B219-06597CD6F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561514" y="5272088"/>
            <a:ext cx="503237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 Box 52">
            <a:extLst>
              <a:ext uri="{FF2B5EF4-FFF2-40B4-BE49-F238E27FC236}">
                <a16:creationId xmlns:a16="http://schemas.microsoft.com/office/drawing/2014/main" id="{273F7B43-68E3-D999-7D1F-7EE9F1E6D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1" y="4191000"/>
            <a:ext cx="360363" cy="36933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22321"/>
                </a:solidFill>
              </a:rPr>
              <a:t>N</a:t>
            </a:r>
          </a:p>
        </p:txBody>
      </p:sp>
      <p:sp>
        <p:nvSpPr>
          <p:cNvPr id="30" name="Line 53">
            <a:extLst>
              <a:ext uri="{FF2B5EF4-FFF2-40B4-BE49-F238E27FC236}">
                <a16:creationId xmlns:a16="http://schemas.microsoft.com/office/drawing/2014/main" id="{17011DDC-40D6-1B44-CA11-B4AD1A9A2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0650" y="4622801"/>
            <a:ext cx="0" cy="5048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 Box 54">
            <a:extLst>
              <a:ext uri="{FF2B5EF4-FFF2-40B4-BE49-F238E27FC236}">
                <a16:creationId xmlns:a16="http://schemas.microsoft.com/office/drawing/2014/main" id="{16807A41-88AC-4CBE-CD18-FF3047A6E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214" y="620712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CC0099"/>
                </a:solidFill>
                <a:latin typeface="Comic Sans MS" panose="030F0702030302020204" pitchFamily="66" charset="0"/>
              </a:rPr>
              <a:t>Finish</a:t>
            </a:r>
          </a:p>
        </p:txBody>
      </p:sp>
      <p:sp>
        <p:nvSpPr>
          <p:cNvPr id="32" name="Line 55">
            <a:extLst>
              <a:ext uri="{FF2B5EF4-FFF2-40B4-BE49-F238E27FC236}">
                <a16:creationId xmlns:a16="http://schemas.microsoft.com/office/drawing/2014/main" id="{6896E672-E499-5678-4CF3-F8DB021F3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0651" y="5559426"/>
            <a:ext cx="288925" cy="5762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Rectangle 56">
            <a:extLst>
              <a:ext uri="{FF2B5EF4-FFF2-40B4-BE49-F238E27FC236}">
                <a16:creationId xmlns:a16="http://schemas.microsoft.com/office/drawing/2014/main" id="{C5AEB7D6-EF03-B5EC-ECE0-3D10798E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76" y="6135688"/>
            <a:ext cx="1655763" cy="64770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CC0099"/>
              </a:solidFill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1E73B2D2-92D9-4F98-AE9C-7B9537BD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5084862"/>
            <a:ext cx="2528887" cy="10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28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>
            <a:extLst>
              <a:ext uri="{FF2B5EF4-FFF2-40B4-BE49-F238E27FC236}">
                <a16:creationId xmlns:a16="http://schemas.microsoft.com/office/drawing/2014/main" id="{504833EF-247C-88BB-8A47-F727626E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2111524"/>
            <a:ext cx="5400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To solve a more general maze we need to learn about </a:t>
            </a:r>
            <a:r>
              <a:rPr lang="en-GB" altLang="en-US" sz="2400">
                <a:solidFill>
                  <a:srgbClr val="CC0099"/>
                </a:solidFill>
              </a:rPr>
              <a:t>Networks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C59345-30DA-2D0E-132B-A4249A42DCA7}"/>
              </a:ext>
            </a:extLst>
          </p:cNvPr>
          <p:cNvGrpSpPr/>
          <p:nvPr/>
        </p:nvGrpSpPr>
        <p:grpSpPr>
          <a:xfrm>
            <a:off x="8157349" y="1866279"/>
            <a:ext cx="2665413" cy="2447926"/>
            <a:chOff x="4367213" y="4365625"/>
            <a:chExt cx="2665413" cy="2447926"/>
          </a:xfrm>
        </p:grpSpPr>
        <p:pic>
          <p:nvPicPr>
            <p:cNvPr id="48136" name="Picture 8">
              <a:extLst>
                <a:ext uri="{FF2B5EF4-FFF2-40B4-BE49-F238E27FC236}">
                  <a16:creationId xmlns:a16="http://schemas.microsoft.com/office/drawing/2014/main" id="{431C5B39-DBCC-F2BB-462A-849215255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676" y="4508501"/>
              <a:ext cx="2232025" cy="211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7" name="Rectangle 9">
              <a:extLst>
                <a:ext uri="{FF2B5EF4-FFF2-40B4-BE49-F238E27FC236}">
                  <a16:creationId xmlns:a16="http://schemas.microsoft.com/office/drawing/2014/main" id="{1BC5F8E0-DA03-8AA4-946A-CA0CC4C88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213" y="5373689"/>
              <a:ext cx="4318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38" name="Rectangle 10">
              <a:extLst>
                <a:ext uri="{FF2B5EF4-FFF2-40B4-BE49-F238E27FC236}">
                  <a16:creationId xmlns:a16="http://schemas.microsoft.com/office/drawing/2014/main" id="{6FFE69ED-FBE3-BB14-658C-594B3BC1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338" y="4365625"/>
              <a:ext cx="431800" cy="503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39" name="Rectangle 11">
              <a:extLst>
                <a:ext uri="{FF2B5EF4-FFF2-40B4-BE49-F238E27FC236}">
                  <a16:creationId xmlns:a16="http://schemas.microsoft.com/office/drawing/2014/main" id="{D7F71826-76D1-823B-6930-0F97B64ED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3" y="6310314"/>
              <a:ext cx="4318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0" name="Rectangle 12">
              <a:extLst>
                <a:ext uri="{FF2B5EF4-FFF2-40B4-BE49-F238E27FC236}">
                  <a16:creationId xmlns:a16="http://schemas.microsoft.com/office/drawing/2014/main" id="{233ADEB8-9BFF-EE44-D079-945685ECB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3" y="5516563"/>
              <a:ext cx="431800" cy="14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1" name="Text Box 13">
              <a:extLst>
                <a:ext uri="{FF2B5EF4-FFF2-40B4-BE49-F238E27FC236}">
                  <a16:creationId xmlns:a16="http://schemas.microsoft.com/office/drawing/2014/main" id="{8E79347A-F3CA-9B84-307F-6B03795CE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675" y="5300663"/>
              <a:ext cx="215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</a:p>
          </p:txBody>
        </p:sp>
        <p:sp>
          <p:nvSpPr>
            <p:cNvPr id="48142" name="Text Box 14">
              <a:extLst>
                <a:ext uri="{FF2B5EF4-FFF2-40B4-BE49-F238E27FC236}">
                  <a16:creationId xmlns:a16="http://schemas.microsoft.com/office/drawing/2014/main" id="{19CFFD29-3E8E-1887-CFA2-E008090D9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438" y="4437063"/>
              <a:ext cx="215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</a:p>
          </p:txBody>
        </p:sp>
        <p:sp>
          <p:nvSpPr>
            <p:cNvPr id="48143" name="Text Box 15">
              <a:extLst>
                <a:ext uri="{FF2B5EF4-FFF2-40B4-BE49-F238E27FC236}">
                  <a16:creationId xmlns:a16="http://schemas.microsoft.com/office/drawing/2014/main" id="{AB125B42-6432-D732-07D7-FE4195862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6446838"/>
              <a:ext cx="215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48144" name="Text Box 16">
              <a:extLst>
                <a:ext uri="{FF2B5EF4-FFF2-40B4-BE49-F238E27FC236}">
                  <a16:creationId xmlns:a16="http://schemas.microsoft.com/office/drawing/2014/main" id="{2787094C-6B65-A722-B44E-842F86C8D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801" y="5438776"/>
              <a:ext cx="504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64E9FC-B3EF-BA32-F922-15BE7D3A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two – Using a Network</a:t>
            </a:r>
          </a:p>
        </p:txBody>
      </p:sp>
      <p:pic>
        <p:nvPicPr>
          <p:cNvPr id="1028" name="Picture 4" descr="konigsberg-1581-2">
            <a:extLst>
              <a:ext uri="{FF2B5EF4-FFF2-40B4-BE49-F238E27FC236}">
                <a16:creationId xmlns:a16="http://schemas.microsoft.com/office/drawing/2014/main" id="{1B43E986-DABE-6A76-5311-D65B8ECE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8" y="3090242"/>
            <a:ext cx="7369687" cy="35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ven Bridges of Königsberg - Wikipedia">
            <a:extLst>
              <a:ext uri="{FF2B5EF4-FFF2-40B4-BE49-F238E27FC236}">
                <a16:creationId xmlns:a16="http://schemas.microsoft.com/office/drawing/2014/main" id="{CF43847A-D8AC-1A03-3CA9-0B8C14EE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708" y="2956199"/>
            <a:ext cx="5920739" cy="37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>
            <a:extLst>
              <a:ext uri="{FF2B5EF4-FFF2-40B4-BE49-F238E27FC236}">
                <a16:creationId xmlns:a16="http://schemas.microsoft.com/office/drawing/2014/main" id="{236AAC1B-20E5-604E-0B8A-F8A1690E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82" y="4218647"/>
            <a:ext cx="4082544" cy="25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9C2F-3726-14CA-FA8A-ED74963E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more doodling to finish…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DE833C-2F9A-47EE-5D69-1856BF40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2115185"/>
            <a:ext cx="7152640" cy="220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11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How to A-Maze your Friends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CEBFF"/>
                </a:solidFill>
              </a:rPr>
              <a:t>Maths Masterclass – March 2023 – The University of Bath – Mark Lewis</a:t>
            </a:r>
          </a:p>
        </p:txBody>
      </p:sp>
    </p:spTree>
    <p:extLst>
      <p:ext uri="{BB962C8B-B14F-4D97-AF65-F5344CB8AC3E}">
        <p14:creationId xmlns:p14="http://schemas.microsoft.com/office/powerpoint/2010/main" val="314535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>
            <a:extLst>
              <a:ext uri="{FF2B5EF4-FFF2-40B4-BE49-F238E27FC236}">
                <a16:creationId xmlns:a16="http://schemas.microsoft.com/office/drawing/2014/main" id="{675C6706-7D14-FF88-A7BE-62B046E40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5229226"/>
            <a:ext cx="151288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A3A62EDB-BB6E-EEF6-B832-65FA4B4B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868864"/>
            <a:ext cx="7207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463B7-754E-6C24-A949-FB80B39A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Minotaur</a:t>
            </a:r>
          </a:p>
        </p:txBody>
      </p:sp>
      <p:pic>
        <p:nvPicPr>
          <p:cNvPr id="17410" name="Picture 2" descr="Minotaur | Monster Wiki | Fandom">
            <a:extLst>
              <a:ext uri="{FF2B5EF4-FFF2-40B4-BE49-F238E27FC236}">
                <a16:creationId xmlns:a16="http://schemas.microsoft.com/office/drawing/2014/main" id="{927272CD-4A3F-9FF1-BBAE-01F0A65CA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93" y="1975952"/>
            <a:ext cx="2765976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Minotaur - Wikipedia">
            <a:extLst>
              <a:ext uri="{FF2B5EF4-FFF2-40B4-BE49-F238E27FC236}">
                <a16:creationId xmlns:a16="http://schemas.microsoft.com/office/drawing/2014/main" id="{18173632-423E-DD23-DAF7-D1C278CC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62" y="3526972"/>
            <a:ext cx="1921784" cy="29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Lore:Minotaur - The Unofficial Elder Scrolls Pages (UESP)">
            <a:extLst>
              <a:ext uri="{FF2B5EF4-FFF2-40B4-BE49-F238E27FC236}">
                <a16:creationId xmlns:a16="http://schemas.microsoft.com/office/drawing/2014/main" id="{70545641-D5EA-C070-4D35-0F65A0415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6" y="41576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ichael Ayrton, Minotaur Erect | Bowman Sculpture">
            <a:extLst>
              <a:ext uri="{FF2B5EF4-FFF2-40B4-BE49-F238E27FC236}">
                <a16:creationId xmlns:a16="http://schemas.microsoft.com/office/drawing/2014/main" id="{0381CDC5-10EE-CAFC-467C-8282764E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2" y="3242392"/>
            <a:ext cx="2206228" cy="30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ED7BBCD-DCEE-D5AB-8F54-F8D70AE7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90" y="1703924"/>
            <a:ext cx="2823735" cy="28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6CEB7-C358-2CB4-FC8D-4185F086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Labyrinths through the ages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FDAC3DC-4069-9306-E02D-218EA8C9E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8" y="3593915"/>
            <a:ext cx="2684428" cy="29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heseus and the Minotaur, Musée du Petit Palais, Avignon">
            <a:extLst>
              <a:ext uri="{FF2B5EF4-FFF2-40B4-BE49-F238E27FC236}">
                <a16:creationId xmlns:a16="http://schemas.microsoft.com/office/drawing/2014/main" id="{27D079F0-986B-4BCA-8B56-57A61571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30" y="3797558"/>
            <a:ext cx="3676487" cy="29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B79F35A-77B8-4734-3F01-EC103879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55" y="1080829"/>
            <a:ext cx="2522537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Beazer Maze - Visit Bath">
            <a:extLst>
              <a:ext uri="{FF2B5EF4-FFF2-40B4-BE49-F238E27FC236}">
                <a16:creationId xmlns:a16="http://schemas.microsoft.com/office/drawing/2014/main" id="{7EF440D3-3919-ED8B-1D02-09F0836F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56" y="4478366"/>
            <a:ext cx="3542271" cy="20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B9D041-D010-5CFB-63B8-354103E1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Cretan labyrinth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47ADC-B486-C9C9-A33B-3611687CE417}"/>
              </a:ext>
            </a:extLst>
          </p:cNvPr>
          <p:cNvGrpSpPr/>
          <p:nvPr/>
        </p:nvGrpSpPr>
        <p:grpSpPr>
          <a:xfrm>
            <a:off x="4504406" y="2931695"/>
            <a:ext cx="2808287" cy="2808287"/>
            <a:chOff x="4440238" y="2420939"/>
            <a:chExt cx="2808287" cy="2808287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C13E5D10-17DF-1C54-0651-1215553C4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8663" y="2420939"/>
              <a:ext cx="0" cy="28082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F57FFD76-AFD6-2E0B-AAD6-865C1F68B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1675" y="3716338"/>
              <a:ext cx="27368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DEF25D15-145B-59C9-3150-51FE2D84C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6" y="2565401"/>
              <a:ext cx="144463" cy="1444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00D7023-2D8C-FC43-D865-9EAE512DE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238" y="4797426"/>
              <a:ext cx="144462" cy="1444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82E93C59-6469-805A-29B9-348F4B36C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4797426"/>
              <a:ext cx="144462" cy="1444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75318D17-1D5D-72D5-5639-21DD1E1F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263683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18E7A10-F80F-C794-83D7-D6F2CE57E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4" y="2420939"/>
              <a:ext cx="504825" cy="719137"/>
            </a:xfrm>
            <a:custGeom>
              <a:avLst/>
              <a:gdLst>
                <a:gd name="T0" fmla="*/ 0 w 234"/>
                <a:gd name="T1" fmla="*/ 317 h 324"/>
                <a:gd name="T2" fmla="*/ 91 w 234"/>
                <a:gd name="T3" fmla="*/ 317 h 324"/>
                <a:gd name="T4" fmla="*/ 182 w 234"/>
                <a:gd name="T5" fmla="*/ 272 h 324"/>
                <a:gd name="T6" fmla="*/ 227 w 234"/>
                <a:gd name="T7" fmla="*/ 181 h 324"/>
                <a:gd name="T8" fmla="*/ 227 w 23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4">
                  <a:moveTo>
                    <a:pt x="0" y="317"/>
                  </a:moveTo>
                  <a:cubicBezTo>
                    <a:pt x="30" y="320"/>
                    <a:pt x="61" y="324"/>
                    <a:pt x="91" y="317"/>
                  </a:cubicBezTo>
                  <a:cubicBezTo>
                    <a:pt x="121" y="310"/>
                    <a:pt x="159" y="295"/>
                    <a:pt x="182" y="272"/>
                  </a:cubicBezTo>
                  <a:cubicBezTo>
                    <a:pt x="205" y="249"/>
                    <a:pt x="220" y="226"/>
                    <a:pt x="227" y="181"/>
                  </a:cubicBezTo>
                  <a:cubicBezTo>
                    <a:pt x="234" y="136"/>
                    <a:pt x="230" y="68"/>
                    <a:pt x="227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C049D96-C508-BA29-B219-DB7AB0DA51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455570" y="2493170"/>
              <a:ext cx="720725" cy="576263"/>
            </a:xfrm>
            <a:custGeom>
              <a:avLst/>
              <a:gdLst>
                <a:gd name="T0" fmla="*/ 0 w 234"/>
                <a:gd name="T1" fmla="*/ 317 h 324"/>
                <a:gd name="T2" fmla="*/ 91 w 234"/>
                <a:gd name="T3" fmla="*/ 317 h 324"/>
                <a:gd name="T4" fmla="*/ 182 w 234"/>
                <a:gd name="T5" fmla="*/ 272 h 324"/>
                <a:gd name="T6" fmla="*/ 227 w 234"/>
                <a:gd name="T7" fmla="*/ 181 h 324"/>
                <a:gd name="T8" fmla="*/ 227 w 23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4">
                  <a:moveTo>
                    <a:pt x="0" y="317"/>
                  </a:moveTo>
                  <a:cubicBezTo>
                    <a:pt x="30" y="320"/>
                    <a:pt x="61" y="324"/>
                    <a:pt x="91" y="317"/>
                  </a:cubicBezTo>
                  <a:cubicBezTo>
                    <a:pt x="121" y="310"/>
                    <a:pt x="159" y="295"/>
                    <a:pt x="182" y="272"/>
                  </a:cubicBezTo>
                  <a:cubicBezTo>
                    <a:pt x="205" y="249"/>
                    <a:pt x="220" y="226"/>
                    <a:pt x="227" y="181"/>
                  </a:cubicBezTo>
                  <a:cubicBezTo>
                    <a:pt x="234" y="136"/>
                    <a:pt x="230" y="68"/>
                    <a:pt x="227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8CA1114-E6C6-6019-693E-42529BE723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00826" y="4365625"/>
              <a:ext cx="504825" cy="719138"/>
            </a:xfrm>
            <a:custGeom>
              <a:avLst/>
              <a:gdLst>
                <a:gd name="T0" fmla="*/ 0 w 234"/>
                <a:gd name="T1" fmla="*/ 317 h 324"/>
                <a:gd name="T2" fmla="*/ 91 w 234"/>
                <a:gd name="T3" fmla="*/ 317 h 324"/>
                <a:gd name="T4" fmla="*/ 182 w 234"/>
                <a:gd name="T5" fmla="*/ 272 h 324"/>
                <a:gd name="T6" fmla="*/ 227 w 234"/>
                <a:gd name="T7" fmla="*/ 181 h 324"/>
                <a:gd name="T8" fmla="*/ 227 w 23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4">
                  <a:moveTo>
                    <a:pt x="0" y="317"/>
                  </a:moveTo>
                  <a:cubicBezTo>
                    <a:pt x="30" y="320"/>
                    <a:pt x="61" y="324"/>
                    <a:pt x="91" y="317"/>
                  </a:cubicBezTo>
                  <a:cubicBezTo>
                    <a:pt x="121" y="310"/>
                    <a:pt x="159" y="295"/>
                    <a:pt x="182" y="272"/>
                  </a:cubicBezTo>
                  <a:cubicBezTo>
                    <a:pt x="205" y="249"/>
                    <a:pt x="220" y="226"/>
                    <a:pt x="227" y="181"/>
                  </a:cubicBezTo>
                  <a:cubicBezTo>
                    <a:pt x="234" y="136"/>
                    <a:pt x="230" y="68"/>
                    <a:pt x="227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2F9609A-12A3-AA2A-8B02-4C74CE5C81E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68007" y="4509295"/>
              <a:ext cx="720725" cy="576262"/>
            </a:xfrm>
            <a:custGeom>
              <a:avLst/>
              <a:gdLst>
                <a:gd name="T0" fmla="*/ 0 w 234"/>
                <a:gd name="T1" fmla="*/ 317 h 324"/>
                <a:gd name="T2" fmla="*/ 91 w 234"/>
                <a:gd name="T3" fmla="*/ 317 h 324"/>
                <a:gd name="T4" fmla="*/ 182 w 234"/>
                <a:gd name="T5" fmla="*/ 272 h 324"/>
                <a:gd name="T6" fmla="*/ 227 w 234"/>
                <a:gd name="T7" fmla="*/ 181 h 324"/>
                <a:gd name="T8" fmla="*/ 227 w 23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4">
                  <a:moveTo>
                    <a:pt x="0" y="317"/>
                  </a:moveTo>
                  <a:cubicBezTo>
                    <a:pt x="30" y="320"/>
                    <a:pt x="61" y="324"/>
                    <a:pt x="91" y="317"/>
                  </a:cubicBezTo>
                  <a:cubicBezTo>
                    <a:pt x="121" y="310"/>
                    <a:pt x="159" y="295"/>
                    <a:pt x="182" y="272"/>
                  </a:cubicBezTo>
                  <a:cubicBezTo>
                    <a:pt x="205" y="249"/>
                    <a:pt x="220" y="226"/>
                    <a:pt x="227" y="181"/>
                  </a:cubicBezTo>
                  <a:cubicBezTo>
                    <a:pt x="234" y="136"/>
                    <a:pt x="230" y="68"/>
                    <a:pt x="227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5362" name="Picture 2" descr="Dionysus - The labyrinth is fascinating and ancient symbol often cited as  originating from Crete. In myth the Labyrinth is a device created by  Daedalus to imprison the Minotaur. Athens was forced">
            <a:extLst>
              <a:ext uri="{FF2B5EF4-FFF2-40B4-BE49-F238E27FC236}">
                <a16:creationId xmlns:a16="http://schemas.microsoft.com/office/drawing/2014/main" id="{DE24CD65-8474-DCCF-6825-F757F186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47" y="1885448"/>
            <a:ext cx="5436768" cy="51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B9D041-D010-5CFB-63B8-354103E1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Seed for the Cretan labyrinth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47ADC-B486-C9C9-A33B-3611687CE417}"/>
              </a:ext>
            </a:extLst>
          </p:cNvPr>
          <p:cNvGrpSpPr/>
          <p:nvPr/>
        </p:nvGrpSpPr>
        <p:grpSpPr>
          <a:xfrm>
            <a:off x="4504406" y="2931695"/>
            <a:ext cx="2808287" cy="2808287"/>
            <a:chOff x="4440238" y="2420939"/>
            <a:chExt cx="2808287" cy="2808287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C13E5D10-17DF-1C54-0651-1215553C4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8663" y="2420939"/>
              <a:ext cx="0" cy="28082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F57FFD76-AFD6-2E0B-AAD6-865C1F68B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1675" y="3716338"/>
              <a:ext cx="27368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DEF25D15-145B-59C9-3150-51FE2D84C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6" y="2565401"/>
              <a:ext cx="144463" cy="1444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00D7023-2D8C-FC43-D865-9EAE512DE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238" y="4797426"/>
              <a:ext cx="144462" cy="1444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82E93C59-6469-805A-29B9-348F4B36C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4797426"/>
              <a:ext cx="144462" cy="1444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75318D17-1D5D-72D5-5639-21DD1E1F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2636838"/>
              <a:ext cx="144462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18E7A10-F80F-C794-83D7-D6F2CE57E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4" y="2420939"/>
              <a:ext cx="504825" cy="719137"/>
            </a:xfrm>
            <a:custGeom>
              <a:avLst/>
              <a:gdLst>
                <a:gd name="T0" fmla="*/ 0 w 234"/>
                <a:gd name="T1" fmla="*/ 317 h 324"/>
                <a:gd name="T2" fmla="*/ 91 w 234"/>
                <a:gd name="T3" fmla="*/ 317 h 324"/>
                <a:gd name="T4" fmla="*/ 182 w 234"/>
                <a:gd name="T5" fmla="*/ 272 h 324"/>
                <a:gd name="T6" fmla="*/ 227 w 234"/>
                <a:gd name="T7" fmla="*/ 181 h 324"/>
                <a:gd name="T8" fmla="*/ 227 w 23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4">
                  <a:moveTo>
                    <a:pt x="0" y="317"/>
                  </a:moveTo>
                  <a:cubicBezTo>
                    <a:pt x="30" y="320"/>
                    <a:pt x="61" y="324"/>
                    <a:pt x="91" y="317"/>
                  </a:cubicBezTo>
                  <a:cubicBezTo>
                    <a:pt x="121" y="310"/>
                    <a:pt x="159" y="295"/>
                    <a:pt x="182" y="272"/>
                  </a:cubicBezTo>
                  <a:cubicBezTo>
                    <a:pt x="205" y="249"/>
                    <a:pt x="220" y="226"/>
                    <a:pt x="227" y="181"/>
                  </a:cubicBezTo>
                  <a:cubicBezTo>
                    <a:pt x="234" y="136"/>
                    <a:pt x="230" y="68"/>
                    <a:pt x="227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C049D96-C508-BA29-B219-DB7AB0DA51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455570" y="2493170"/>
              <a:ext cx="720725" cy="576263"/>
            </a:xfrm>
            <a:custGeom>
              <a:avLst/>
              <a:gdLst>
                <a:gd name="T0" fmla="*/ 0 w 234"/>
                <a:gd name="T1" fmla="*/ 317 h 324"/>
                <a:gd name="T2" fmla="*/ 91 w 234"/>
                <a:gd name="T3" fmla="*/ 317 h 324"/>
                <a:gd name="T4" fmla="*/ 182 w 234"/>
                <a:gd name="T5" fmla="*/ 272 h 324"/>
                <a:gd name="T6" fmla="*/ 227 w 234"/>
                <a:gd name="T7" fmla="*/ 181 h 324"/>
                <a:gd name="T8" fmla="*/ 227 w 23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4">
                  <a:moveTo>
                    <a:pt x="0" y="317"/>
                  </a:moveTo>
                  <a:cubicBezTo>
                    <a:pt x="30" y="320"/>
                    <a:pt x="61" y="324"/>
                    <a:pt x="91" y="317"/>
                  </a:cubicBezTo>
                  <a:cubicBezTo>
                    <a:pt x="121" y="310"/>
                    <a:pt x="159" y="295"/>
                    <a:pt x="182" y="272"/>
                  </a:cubicBezTo>
                  <a:cubicBezTo>
                    <a:pt x="205" y="249"/>
                    <a:pt x="220" y="226"/>
                    <a:pt x="227" y="181"/>
                  </a:cubicBezTo>
                  <a:cubicBezTo>
                    <a:pt x="234" y="136"/>
                    <a:pt x="230" y="68"/>
                    <a:pt x="227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8CA1114-E6C6-6019-693E-42529BE723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00826" y="4365625"/>
              <a:ext cx="504825" cy="719138"/>
            </a:xfrm>
            <a:custGeom>
              <a:avLst/>
              <a:gdLst>
                <a:gd name="T0" fmla="*/ 0 w 234"/>
                <a:gd name="T1" fmla="*/ 317 h 324"/>
                <a:gd name="T2" fmla="*/ 91 w 234"/>
                <a:gd name="T3" fmla="*/ 317 h 324"/>
                <a:gd name="T4" fmla="*/ 182 w 234"/>
                <a:gd name="T5" fmla="*/ 272 h 324"/>
                <a:gd name="T6" fmla="*/ 227 w 234"/>
                <a:gd name="T7" fmla="*/ 181 h 324"/>
                <a:gd name="T8" fmla="*/ 227 w 23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4">
                  <a:moveTo>
                    <a:pt x="0" y="317"/>
                  </a:moveTo>
                  <a:cubicBezTo>
                    <a:pt x="30" y="320"/>
                    <a:pt x="61" y="324"/>
                    <a:pt x="91" y="317"/>
                  </a:cubicBezTo>
                  <a:cubicBezTo>
                    <a:pt x="121" y="310"/>
                    <a:pt x="159" y="295"/>
                    <a:pt x="182" y="272"/>
                  </a:cubicBezTo>
                  <a:cubicBezTo>
                    <a:pt x="205" y="249"/>
                    <a:pt x="220" y="226"/>
                    <a:pt x="227" y="181"/>
                  </a:cubicBezTo>
                  <a:cubicBezTo>
                    <a:pt x="234" y="136"/>
                    <a:pt x="230" y="68"/>
                    <a:pt x="227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2F9609A-12A3-AA2A-8B02-4C74CE5C81E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68007" y="4509295"/>
              <a:ext cx="720725" cy="576262"/>
            </a:xfrm>
            <a:custGeom>
              <a:avLst/>
              <a:gdLst>
                <a:gd name="T0" fmla="*/ 0 w 234"/>
                <a:gd name="T1" fmla="*/ 317 h 324"/>
                <a:gd name="T2" fmla="*/ 91 w 234"/>
                <a:gd name="T3" fmla="*/ 317 h 324"/>
                <a:gd name="T4" fmla="*/ 182 w 234"/>
                <a:gd name="T5" fmla="*/ 272 h 324"/>
                <a:gd name="T6" fmla="*/ 227 w 234"/>
                <a:gd name="T7" fmla="*/ 181 h 324"/>
                <a:gd name="T8" fmla="*/ 227 w 234"/>
                <a:gd name="T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24">
                  <a:moveTo>
                    <a:pt x="0" y="317"/>
                  </a:moveTo>
                  <a:cubicBezTo>
                    <a:pt x="30" y="320"/>
                    <a:pt x="61" y="324"/>
                    <a:pt x="91" y="317"/>
                  </a:cubicBezTo>
                  <a:cubicBezTo>
                    <a:pt x="121" y="310"/>
                    <a:pt x="159" y="295"/>
                    <a:pt x="182" y="272"/>
                  </a:cubicBezTo>
                  <a:cubicBezTo>
                    <a:pt x="205" y="249"/>
                    <a:pt x="220" y="226"/>
                    <a:pt x="227" y="181"/>
                  </a:cubicBezTo>
                  <a:cubicBezTo>
                    <a:pt x="234" y="136"/>
                    <a:pt x="230" y="68"/>
                    <a:pt x="227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5362" name="Picture 2" descr="Dionysus - The labyrinth is fascinating and ancient symbol often cited as  originating from Crete. In myth the Labyrinth is a device created by  Daedalus to imprison the Minotaur. Athens was forced">
            <a:extLst>
              <a:ext uri="{FF2B5EF4-FFF2-40B4-BE49-F238E27FC236}">
                <a16:creationId xmlns:a16="http://schemas.microsoft.com/office/drawing/2014/main" id="{DE24CD65-8474-DCCF-6825-F757F186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3" y="1893470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1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>
            <a:extLst>
              <a:ext uri="{FF2B5EF4-FFF2-40B4-BE49-F238E27FC236}">
                <a16:creationId xmlns:a16="http://schemas.microsoft.com/office/drawing/2014/main" id="{BD993052-E402-047F-2924-C64A74FB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64" y="3614710"/>
            <a:ext cx="5430520" cy="30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23CA80-35A7-00BF-8E7A-B81BE990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Rise of the Maze</a:t>
            </a:r>
          </a:p>
        </p:txBody>
      </p:sp>
      <p:pic>
        <p:nvPicPr>
          <p:cNvPr id="12292" name="Picture 4" descr="Building a Hedge Maze at Longleat - Historic Houses ...">
            <a:extLst>
              <a:ext uri="{FF2B5EF4-FFF2-40B4-BE49-F238E27FC236}">
                <a16:creationId xmlns:a16="http://schemas.microsoft.com/office/drawing/2014/main" id="{271CE5B2-F81A-3318-F27D-327A5D6B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085975"/>
            <a:ext cx="3748088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ampton Court Maze: the English maze that has been confusing visitors for  over 300 years. – RANDOM Times •">
            <a:extLst>
              <a:ext uri="{FF2B5EF4-FFF2-40B4-BE49-F238E27FC236}">
                <a16:creationId xmlns:a16="http://schemas.microsoft.com/office/drawing/2014/main" id="{6FF770D8-D158-9103-D390-8C5C7BDB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38" y="4386159"/>
            <a:ext cx="4433570" cy="232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atfield House Maze - Weird Google Earth">
            <a:extLst>
              <a:ext uri="{FF2B5EF4-FFF2-40B4-BE49-F238E27FC236}">
                <a16:creationId xmlns:a16="http://schemas.microsoft.com/office/drawing/2014/main" id="{1A6126EC-C74A-1039-6DC0-7F069DF95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0341" b="18656"/>
          <a:stretch/>
        </p:blipFill>
        <p:spPr bwMode="auto">
          <a:xfrm>
            <a:off x="5819078" y="1134619"/>
            <a:ext cx="3574945" cy="30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How to A-Maze your Friends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CEBFF"/>
                </a:solidFill>
              </a:rPr>
              <a:t>Maths Masterclass – March 2023 – The University of Bath – Mark Lewis</a:t>
            </a:r>
          </a:p>
        </p:txBody>
      </p:sp>
    </p:spTree>
    <p:extLst>
      <p:ext uri="{BB962C8B-B14F-4D97-AF65-F5344CB8AC3E}">
        <p14:creationId xmlns:p14="http://schemas.microsoft.com/office/powerpoint/2010/main" val="42015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B61394-882B-EEB5-C7B3-93CAE4186E7A}"/>
              </a:ext>
            </a:extLst>
          </p:cNvPr>
          <p:cNvGrpSpPr/>
          <p:nvPr/>
        </p:nvGrpSpPr>
        <p:grpSpPr>
          <a:xfrm>
            <a:off x="3216275" y="2924175"/>
            <a:ext cx="4824414" cy="1800226"/>
            <a:chOff x="3216275" y="2924175"/>
            <a:chExt cx="4824414" cy="1800226"/>
          </a:xfrm>
        </p:grpSpPr>
        <p:sp>
          <p:nvSpPr>
            <p:cNvPr id="44038" name="Line 6">
              <a:extLst>
                <a:ext uri="{FF2B5EF4-FFF2-40B4-BE49-F238E27FC236}">
                  <a16:creationId xmlns:a16="http://schemas.microsoft.com/office/drawing/2014/main" id="{AE067E78-B92A-137D-23C2-C4C81796DD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275" y="4724400"/>
              <a:ext cx="115093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39" name="Line 7">
              <a:extLst>
                <a:ext uri="{FF2B5EF4-FFF2-40B4-BE49-F238E27FC236}">
                  <a16:creationId xmlns:a16="http://schemas.microsoft.com/office/drawing/2014/main" id="{40EE17B0-CC2A-402D-F271-EA93437C9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275" y="2924176"/>
              <a:ext cx="0" cy="18002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40" name="Line 8">
              <a:extLst>
                <a:ext uri="{FF2B5EF4-FFF2-40B4-BE49-F238E27FC236}">
                  <a16:creationId xmlns:a16="http://schemas.microsoft.com/office/drawing/2014/main" id="{2618AEE5-657F-6B4B-46DF-B20AACD53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276" y="2924175"/>
              <a:ext cx="4824413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41" name="Line 9">
              <a:extLst>
                <a:ext uri="{FF2B5EF4-FFF2-40B4-BE49-F238E27FC236}">
                  <a16:creationId xmlns:a16="http://schemas.microsoft.com/office/drawing/2014/main" id="{3A75C77A-9891-CE77-678E-AFBD250DF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0688" y="2924176"/>
              <a:ext cx="0" cy="18002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42" name="Line 10">
              <a:extLst>
                <a:ext uri="{FF2B5EF4-FFF2-40B4-BE49-F238E27FC236}">
                  <a16:creationId xmlns:a16="http://schemas.microsoft.com/office/drawing/2014/main" id="{0BD5105F-E6BC-DAB8-AF55-E851D9B34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600" y="4724400"/>
              <a:ext cx="3240088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43" name="Text Box 11">
              <a:extLst>
                <a:ext uri="{FF2B5EF4-FFF2-40B4-BE49-F238E27FC236}">
                  <a16:creationId xmlns:a16="http://schemas.microsoft.com/office/drawing/2014/main" id="{0EB6CB81-574A-6FAC-A491-E6625E1DD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326" y="2990851"/>
              <a:ext cx="3603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X</a:t>
              </a:r>
            </a:p>
          </p:txBody>
        </p:sp>
      </p:grpSp>
      <p:sp>
        <p:nvSpPr>
          <p:cNvPr id="44044" name="Text Box 12">
            <a:extLst>
              <a:ext uri="{FF2B5EF4-FFF2-40B4-BE49-F238E27FC236}">
                <a16:creationId xmlns:a16="http://schemas.microsoft.com/office/drawing/2014/main" id="{227175E8-D821-CB58-0241-1BDDAB1C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5634037"/>
            <a:ext cx="611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CC0099"/>
                </a:solidFill>
              </a:rPr>
              <a:t>Always keep turning left (or right)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8E14B-2448-FE22-1DA3-2207C62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one .. The hand on the hedge method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0</TotalTime>
  <Words>536</Words>
  <Application>Microsoft Macintosh PowerPoint</Application>
  <PresentationFormat>Widescreen</PresentationFormat>
  <Paragraphs>119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Comic Sans MS</vt:lpstr>
      <vt:lpstr>Gill Sans MT</vt:lpstr>
      <vt:lpstr>Wingdings 2</vt:lpstr>
      <vt:lpstr>Dividend</vt:lpstr>
      <vt:lpstr>How to A-Maze your Friends</vt:lpstr>
      <vt:lpstr>What’s the most up-to-date maths you have studied?</vt:lpstr>
      <vt:lpstr>The Minotaur</vt:lpstr>
      <vt:lpstr>Labyrinths through the ages</vt:lpstr>
      <vt:lpstr>the Cretan labyrinth</vt:lpstr>
      <vt:lpstr>Seed for the Cretan labyrinth</vt:lpstr>
      <vt:lpstr>The Rise of the Maze</vt:lpstr>
      <vt:lpstr>How to A-Maze your Friends</vt:lpstr>
      <vt:lpstr>Method one .. The hand on the hedge method</vt:lpstr>
      <vt:lpstr>Method one .. The hand on the hedge method</vt:lpstr>
      <vt:lpstr>Method one .. The hand on the hedge method</vt:lpstr>
      <vt:lpstr>Method one .. The hand on the hedge method</vt:lpstr>
      <vt:lpstr> </vt:lpstr>
      <vt:lpstr>Method two – Using a Network</vt:lpstr>
      <vt:lpstr>Network </vt:lpstr>
      <vt:lpstr>PowerPoint Presentation</vt:lpstr>
      <vt:lpstr>Other Networks</vt:lpstr>
      <vt:lpstr>Other Networks</vt:lpstr>
      <vt:lpstr>How to A-Maze your Friends</vt:lpstr>
      <vt:lpstr>Use your network (and some peanuts) to solve a maze</vt:lpstr>
      <vt:lpstr>Use your network (and some peanuts) to solve a maze</vt:lpstr>
      <vt:lpstr>Method two – Using a Network</vt:lpstr>
      <vt:lpstr>Some more doodling to finish…</vt:lpstr>
      <vt:lpstr>How to A-Maze your Friends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A-Maze your Friends</dc:title>
  <dc:creator>M. Lewis</dc:creator>
  <cp:lastModifiedBy>Chris Budd</cp:lastModifiedBy>
  <cp:revision>2</cp:revision>
  <dcterms:created xsi:type="dcterms:W3CDTF">2023-02-26T12:37:47Z</dcterms:created>
  <dcterms:modified xsi:type="dcterms:W3CDTF">2023-03-08T22:37:57Z</dcterms:modified>
</cp:coreProperties>
</file>