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73" r:id="rId2"/>
    <p:sldId id="257" r:id="rId3"/>
    <p:sldId id="275" r:id="rId4"/>
    <p:sldId id="258" r:id="rId5"/>
    <p:sldId id="274" r:id="rId6"/>
    <p:sldId id="260" r:id="rId7"/>
    <p:sldId id="266" r:id="rId8"/>
    <p:sldId id="261" r:id="rId9"/>
    <p:sldId id="262" r:id="rId10"/>
    <p:sldId id="263" r:id="rId11"/>
    <p:sldId id="270" r:id="rId12"/>
    <p:sldId id="264" r:id="rId13"/>
    <p:sldId id="265" r:id="rId14"/>
    <p:sldId id="272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B5C5"/>
    <a:srgbClr val="CE3661"/>
    <a:srgbClr val="88CFD4"/>
    <a:srgbClr val="F6DAE2"/>
    <a:srgbClr val="CCEAEC"/>
    <a:srgbClr val="307E84"/>
    <a:srgbClr val="E286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1" d="100"/>
          <a:sy n="51" d="100"/>
        </p:scale>
        <p:origin x="1256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99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3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0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0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4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6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0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0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64" r:id="rId6"/>
    <p:sldLayoutId id="2147483760" r:id="rId7"/>
    <p:sldLayoutId id="2147483761" r:id="rId8"/>
    <p:sldLayoutId id="2147483762" r:id="rId9"/>
    <p:sldLayoutId id="2147483763" r:id="rId10"/>
    <p:sldLayoutId id="214748376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5.png"/><Relationship Id="rId4" Type="http://schemas.openxmlformats.org/officeDocument/2006/relationships/image" Target="../media/image4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0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1.png"/><Relationship Id="rId7" Type="http://schemas.openxmlformats.org/officeDocument/2006/relationships/image" Target="../media/image50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10" Type="http://schemas.openxmlformats.org/officeDocument/2006/relationships/image" Target="../media/image67.png"/><Relationship Id="rId4" Type="http://schemas.openxmlformats.org/officeDocument/2006/relationships/image" Target="../media/image62.png"/><Relationship Id="rId9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10.png"/><Relationship Id="rId1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90.png"/><Relationship Id="rId17" Type="http://schemas.openxmlformats.org/officeDocument/2006/relationships/image" Target="../media/image13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10" Type="http://schemas.openxmlformats.org/officeDocument/2006/relationships/image" Target="../media/image8.png"/><Relationship Id="rId19" Type="http://schemas.openxmlformats.org/officeDocument/2006/relationships/image" Target="../media/image15.png"/><Relationship Id="rId4" Type="http://schemas.openxmlformats.org/officeDocument/2006/relationships/image" Target="../media/image1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5.png"/><Relationship Id="rId3" Type="http://schemas.openxmlformats.org/officeDocument/2006/relationships/image" Target="../media/image4.png"/><Relationship Id="rId7" Type="http://schemas.openxmlformats.org/officeDocument/2006/relationships/image" Target="../media/image20.png"/><Relationship Id="rId12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3.png"/><Relationship Id="rId5" Type="http://schemas.openxmlformats.org/officeDocument/2006/relationships/image" Target="../media/image18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7.png"/><Relationship Id="rId9" Type="http://schemas.openxmlformats.org/officeDocument/2006/relationships/image" Target="../media/image411.png"/><Relationship Id="rId1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8.png"/><Relationship Id="rId7" Type="http://schemas.openxmlformats.org/officeDocument/2006/relationships/image" Target="../media/image17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8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0.png"/><Relationship Id="rId13" Type="http://schemas.openxmlformats.org/officeDocument/2006/relationships/image" Target="../media/image331.png"/><Relationship Id="rId3" Type="http://schemas.openxmlformats.org/officeDocument/2006/relationships/image" Target="../media/image30.png"/><Relationship Id="rId7" Type="http://schemas.openxmlformats.org/officeDocument/2006/relationships/image" Target="../media/image280.png"/><Relationship Id="rId12" Type="http://schemas.openxmlformats.org/officeDocument/2006/relationships/image" Target="../media/image32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11" Type="http://schemas.openxmlformats.org/officeDocument/2006/relationships/image" Target="../media/image310.png"/><Relationship Id="rId5" Type="http://schemas.openxmlformats.org/officeDocument/2006/relationships/image" Target="../media/image260.png"/><Relationship Id="rId10" Type="http://schemas.openxmlformats.org/officeDocument/2006/relationships/image" Target="../media/image300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3" Type="http://schemas.openxmlformats.org/officeDocument/2006/relationships/image" Target="../media/image36.png"/><Relationship Id="rId7" Type="http://schemas.openxmlformats.org/officeDocument/2006/relationships/image" Target="../media/image371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1.png"/><Relationship Id="rId5" Type="http://schemas.openxmlformats.org/officeDocument/2006/relationships/image" Target="../media/image38.png"/><Relationship Id="rId10" Type="http://schemas.openxmlformats.org/officeDocument/2006/relationships/image" Target="../media/image40.png"/><Relationship Id="rId4" Type="http://schemas.openxmlformats.org/officeDocument/2006/relationships/image" Target="../media/image37.png"/><Relationship Id="rId9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1.png"/><Relationship Id="rId7" Type="http://schemas.openxmlformats.org/officeDocument/2006/relationships/image" Target="../media/image4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E28901-CECC-7831-0612-04265A8071AD}"/>
              </a:ext>
            </a:extLst>
          </p:cNvPr>
          <p:cNvSpPr txBox="1"/>
          <p:nvPr/>
        </p:nvSpPr>
        <p:spPr>
          <a:xfrm>
            <a:off x="1171254" y="1157281"/>
            <a:ext cx="86636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SELECTION  MECHANISMS  AND  COMPLEX  SINGULARITIES  IN  THE  FALLING  JET 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FC57A7-E2D9-C226-9D58-966D23F0BE86}"/>
              </a:ext>
            </a:extLst>
          </p:cNvPr>
          <p:cNvSpPr txBox="1"/>
          <p:nvPr/>
        </p:nvSpPr>
        <p:spPr>
          <a:xfrm>
            <a:off x="1171254" y="3427683"/>
            <a:ext cx="758917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307E84"/>
                </a:solidFill>
              </a:rPr>
              <a:t>Cecilie Andersen</a:t>
            </a:r>
          </a:p>
          <a:p>
            <a:r>
              <a:rPr lang="en-GB" sz="2400" b="1" dirty="0">
                <a:solidFill>
                  <a:srgbClr val="307E84"/>
                </a:solidFill>
              </a:rPr>
              <a:t>(Phil Trinh,  University of Bath &amp;</a:t>
            </a:r>
          </a:p>
          <a:p>
            <a:r>
              <a:rPr lang="en-GB" sz="2400" b="1" dirty="0">
                <a:solidFill>
                  <a:srgbClr val="307E84"/>
                </a:solidFill>
              </a:rPr>
              <a:t>Tom Chandler, University of  Wisconsin-Madison)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478094-2966-27F1-24C4-8F843814D674}"/>
              </a:ext>
            </a:extLst>
          </p:cNvPr>
          <p:cNvCxnSpPr>
            <a:cxnSpLocks/>
          </p:cNvCxnSpPr>
          <p:nvPr/>
        </p:nvCxnSpPr>
        <p:spPr>
          <a:xfrm flipV="1">
            <a:off x="0" y="5044611"/>
            <a:ext cx="12192000" cy="1291302"/>
          </a:xfrm>
          <a:prstGeom prst="line">
            <a:avLst/>
          </a:prstGeom>
          <a:ln w="28575">
            <a:solidFill>
              <a:srgbClr val="CE3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A7BF3B-4136-385D-9015-35543A215420}"/>
              </a:ext>
            </a:extLst>
          </p:cNvPr>
          <p:cNvCxnSpPr>
            <a:cxnSpLocks/>
          </p:cNvCxnSpPr>
          <p:nvPr/>
        </p:nvCxnSpPr>
        <p:spPr>
          <a:xfrm flipV="1">
            <a:off x="7581682" y="0"/>
            <a:ext cx="3555505" cy="6855367"/>
          </a:xfrm>
          <a:prstGeom prst="line">
            <a:avLst/>
          </a:prstGeom>
          <a:ln w="28575">
            <a:solidFill>
              <a:srgbClr val="CE3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624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CC7EE2BE-3D76-C2F4-648B-26CB7D711F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307" y="3354667"/>
            <a:ext cx="4652239" cy="34891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dirty="0">
                <a:latin typeface="+mn-lt"/>
              </a:rPr>
              <a:t> </a:t>
            </a:r>
            <a:r>
              <a:rPr lang="en-US" b="1" dirty="0">
                <a:latin typeface="+mn-lt"/>
              </a:rPr>
              <a:t>ripples</a:t>
            </a:r>
            <a:endParaRPr lang="en-GB" b="1" dirty="0">
              <a:latin typeface="+mn-lt"/>
            </a:endParaRPr>
          </a:p>
        </p:txBody>
      </p:sp>
      <p:pic>
        <p:nvPicPr>
          <p:cNvPr id="3" name="Picture 2" descr="Chart, scatter chart&#10;&#10;Description automatically generated">
            <a:extLst>
              <a:ext uri="{FF2B5EF4-FFF2-40B4-BE49-F238E27FC236}">
                <a16:creationId xmlns:a16="http://schemas.microsoft.com/office/drawing/2014/main" id="{181EA829-125D-71D7-387F-EB2CF2D689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817" t="-2155" r="34715" b="2155"/>
          <a:stretch/>
        </p:blipFill>
        <p:spPr>
          <a:xfrm>
            <a:off x="2360052" y="919796"/>
            <a:ext cx="1834201" cy="2560879"/>
          </a:xfrm>
          <a:prstGeom prst="rect">
            <a:avLst/>
          </a:prstGeom>
        </p:spPr>
      </p:pic>
      <p:pic>
        <p:nvPicPr>
          <p:cNvPr id="4" name="Picture 3" descr="Chart, scatter chart&#10;&#10;Description automatically generated">
            <a:extLst>
              <a:ext uri="{FF2B5EF4-FFF2-40B4-BE49-F238E27FC236}">
                <a16:creationId xmlns:a16="http://schemas.microsoft.com/office/drawing/2014/main" id="{8794DDBA-B7C5-282A-A5BE-1C0C1F79F4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05" t="838" r="47927" b="-838"/>
          <a:stretch/>
        </p:blipFill>
        <p:spPr>
          <a:xfrm>
            <a:off x="5382414" y="875821"/>
            <a:ext cx="1834201" cy="2560879"/>
          </a:xfrm>
          <a:prstGeom prst="rect">
            <a:avLst/>
          </a:prstGeom>
        </p:spPr>
      </p:pic>
      <p:cxnSp>
        <p:nvCxnSpPr>
          <p:cNvPr id="6" name="Google Shape;166;p5">
            <a:extLst>
              <a:ext uri="{FF2B5EF4-FFF2-40B4-BE49-F238E27FC236}">
                <a16:creationId xmlns:a16="http://schemas.microsoft.com/office/drawing/2014/main" id="{37DF72E4-1F40-1A6C-9236-9C228B2366C3}"/>
              </a:ext>
            </a:extLst>
          </p:cNvPr>
          <p:cNvCxnSpPr>
            <a:cxnSpLocks/>
          </p:cNvCxnSpPr>
          <p:nvPr/>
        </p:nvCxnSpPr>
        <p:spPr>
          <a:xfrm rot="10800000">
            <a:off x="7602350" y="4625187"/>
            <a:ext cx="2166900" cy="893700"/>
          </a:xfrm>
          <a:prstGeom prst="straightConnector1">
            <a:avLst/>
          </a:prstGeom>
          <a:noFill/>
          <a:ln w="28575" cap="flat" cmpd="sng">
            <a:solidFill>
              <a:srgbClr val="CE366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" name="Google Shape;167;p5">
            <a:extLst>
              <a:ext uri="{FF2B5EF4-FFF2-40B4-BE49-F238E27FC236}">
                <a16:creationId xmlns:a16="http://schemas.microsoft.com/office/drawing/2014/main" id="{61F5840F-9CFD-B962-C3C2-E7468D544E86}"/>
              </a:ext>
            </a:extLst>
          </p:cNvPr>
          <p:cNvCxnSpPr/>
          <p:nvPr/>
        </p:nvCxnSpPr>
        <p:spPr>
          <a:xfrm flipH="1">
            <a:off x="6336325" y="3083800"/>
            <a:ext cx="2378100" cy="1564800"/>
          </a:xfrm>
          <a:prstGeom prst="straightConnector1">
            <a:avLst/>
          </a:prstGeom>
          <a:noFill/>
          <a:ln w="28575" cap="flat" cmpd="sng">
            <a:solidFill>
              <a:srgbClr val="CE366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" name="Google Shape;168;p5">
            <a:extLst>
              <a:ext uri="{FF2B5EF4-FFF2-40B4-BE49-F238E27FC236}">
                <a16:creationId xmlns:a16="http://schemas.microsoft.com/office/drawing/2014/main" id="{F6F8D998-E653-751F-546E-5B8E6B0E8FA9}"/>
              </a:ext>
            </a:extLst>
          </p:cNvPr>
          <p:cNvCxnSpPr/>
          <p:nvPr/>
        </p:nvCxnSpPr>
        <p:spPr>
          <a:xfrm flipH="1">
            <a:off x="5847850" y="3129825"/>
            <a:ext cx="120300" cy="1548600"/>
          </a:xfrm>
          <a:prstGeom prst="straightConnector1">
            <a:avLst/>
          </a:prstGeom>
          <a:noFill/>
          <a:ln w="28575" cap="flat" cmpd="sng">
            <a:solidFill>
              <a:srgbClr val="CE366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" name="Google Shape;169;p5">
            <a:extLst>
              <a:ext uri="{FF2B5EF4-FFF2-40B4-BE49-F238E27FC236}">
                <a16:creationId xmlns:a16="http://schemas.microsoft.com/office/drawing/2014/main" id="{5D4286B6-5875-817E-9496-35626F69600B}"/>
              </a:ext>
            </a:extLst>
          </p:cNvPr>
          <p:cNvCxnSpPr/>
          <p:nvPr/>
        </p:nvCxnSpPr>
        <p:spPr>
          <a:xfrm>
            <a:off x="4004324" y="2961050"/>
            <a:ext cx="1506900" cy="1664100"/>
          </a:xfrm>
          <a:prstGeom prst="straightConnector1">
            <a:avLst/>
          </a:prstGeom>
          <a:noFill/>
          <a:ln w="28575" cap="flat" cmpd="sng">
            <a:solidFill>
              <a:srgbClr val="CE366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" name="Google Shape;170;p5">
            <a:extLst>
              <a:ext uri="{FF2B5EF4-FFF2-40B4-BE49-F238E27FC236}">
                <a16:creationId xmlns:a16="http://schemas.microsoft.com/office/drawing/2014/main" id="{E86D6919-71C3-6324-3BC8-08289CB16FE5}"/>
              </a:ext>
            </a:extLst>
          </p:cNvPr>
          <p:cNvCxnSpPr>
            <a:cxnSpLocks/>
          </p:cNvCxnSpPr>
          <p:nvPr/>
        </p:nvCxnSpPr>
        <p:spPr>
          <a:xfrm flipV="1">
            <a:off x="2641125" y="4597879"/>
            <a:ext cx="2698626" cy="497671"/>
          </a:xfrm>
          <a:prstGeom prst="straightConnector1">
            <a:avLst/>
          </a:prstGeom>
          <a:noFill/>
          <a:ln w="28575" cap="flat" cmpd="sng">
            <a:solidFill>
              <a:srgbClr val="CE3661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12" name="Picture 11" descr="Chart, scatter chart&#10;&#10;Description automatically generated">
            <a:extLst>
              <a:ext uri="{FF2B5EF4-FFF2-40B4-BE49-F238E27FC236}">
                <a16:creationId xmlns:a16="http://schemas.microsoft.com/office/drawing/2014/main" id="{3419A823-33D8-BB11-26FA-CF08C979AC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32" r="75000"/>
          <a:stretch/>
        </p:blipFill>
        <p:spPr>
          <a:xfrm>
            <a:off x="9815174" y="4238448"/>
            <a:ext cx="1834201" cy="2560879"/>
          </a:xfrm>
          <a:prstGeom prst="rect">
            <a:avLst/>
          </a:prstGeom>
        </p:spPr>
      </p:pic>
      <p:pic>
        <p:nvPicPr>
          <p:cNvPr id="13" name="Picture 12" descr="Chart, scatter chart&#10;&#10;Description automatically generated">
            <a:extLst>
              <a:ext uri="{FF2B5EF4-FFF2-40B4-BE49-F238E27FC236}">
                <a16:creationId xmlns:a16="http://schemas.microsoft.com/office/drawing/2014/main" id="{7B51F5C1-9F14-EEA5-E9D0-1EF9A6D1A7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27" t="1901" r="61405" b="-1901"/>
          <a:stretch/>
        </p:blipFill>
        <p:spPr>
          <a:xfrm>
            <a:off x="8685800" y="1136973"/>
            <a:ext cx="1834201" cy="2560879"/>
          </a:xfrm>
          <a:prstGeom prst="rect">
            <a:avLst/>
          </a:prstGeom>
        </p:spPr>
      </p:pic>
      <p:pic>
        <p:nvPicPr>
          <p:cNvPr id="14" name="Picture 13" descr="Chart, scatter chart&#10;&#10;Description automatically generated">
            <a:extLst>
              <a:ext uri="{FF2B5EF4-FFF2-40B4-BE49-F238E27FC236}">
                <a16:creationId xmlns:a16="http://schemas.microsoft.com/office/drawing/2014/main" id="{6185766C-B069-0935-F41D-38F7BB66C87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379" t="-2638" r="22153" b="2638"/>
          <a:stretch/>
        </p:blipFill>
        <p:spPr>
          <a:xfrm>
            <a:off x="670973" y="4000300"/>
            <a:ext cx="1834201" cy="256087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0CF4B3E-8A55-A955-7356-8CBE54242B10}"/>
              </a:ext>
            </a:extLst>
          </p:cNvPr>
          <p:cNvCxnSpPr>
            <a:cxnSpLocks/>
          </p:cNvCxnSpPr>
          <p:nvPr/>
        </p:nvCxnSpPr>
        <p:spPr>
          <a:xfrm flipV="1">
            <a:off x="253388" y="718454"/>
            <a:ext cx="1971652" cy="2135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83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dirty="0">
                <a:latin typeface="+mn-lt"/>
              </a:rPr>
              <a:t> </a:t>
            </a:r>
            <a:r>
              <a:rPr lang="en-US" b="1" dirty="0">
                <a:latin typeface="+mn-lt"/>
              </a:rPr>
              <a:t>ripples</a:t>
            </a:r>
            <a:endParaRPr lang="en-GB" b="1" dirty="0">
              <a:latin typeface="+mn-lt"/>
            </a:endParaRPr>
          </a:p>
        </p:txBody>
      </p:sp>
      <p:pic>
        <p:nvPicPr>
          <p:cNvPr id="8" name="Picture 7" descr="Chart, line chart, scatter chart&#10;&#10;Description automatically generated">
            <a:extLst>
              <a:ext uri="{FF2B5EF4-FFF2-40B4-BE49-F238E27FC236}">
                <a16:creationId xmlns:a16="http://schemas.microsoft.com/office/drawing/2014/main" id="{E90BB29C-67B1-7D7F-E740-05CB1DE60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243" y="1062"/>
            <a:ext cx="7652393" cy="5739295"/>
          </a:xfrm>
          <a:prstGeom prst="rect">
            <a:avLst/>
          </a:prstGeom>
        </p:spPr>
      </p:pic>
      <p:pic>
        <p:nvPicPr>
          <p:cNvPr id="10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7CBE1C3B-1C77-7F02-D248-3C1C0DC7C5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243" y="0"/>
            <a:ext cx="7652393" cy="5739295"/>
          </a:xfrm>
          <a:prstGeom prst="rect">
            <a:avLst/>
          </a:prstGeom>
        </p:spPr>
      </p:pic>
      <p:pic>
        <p:nvPicPr>
          <p:cNvPr id="15" name="Picture 14" descr="Rectangle&#10;&#10;Description automatically generated">
            <a:extLst>
              <a:ext uri="{FF2B5EF4-FFF2-40B4-BE49-F238E27FC236}">
                <a16:creationId xmlns:a16="http://schemas.microsoft.com/office/drawing/2014/main" id="{27A24A56-AF0B-4BC7-D83F-3E39F94BA9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0197" y="691919"/>
            <a:ext cx="4871118" cy="5047376"/>
          </a:xfrm>
          <a:prstGeom prst="rect">
            <a:avLst/>
          </a:prstGeom>
        </p:spPr>
      </p:pic>
      <p:cxnSp>
        <p:nvCxnSpPr>
          <p:cNvPr id="18" name="Google Shape;178;gf3c3eba5d1_0_4">
            <a:extLst>
              <a:ext uri="{FF2B5EF4-FFF2-40B4-BE49-F238E27FC236}">
                <a16:creationId xmlns:a16="http://schemas.microsoft.com/office/drawing/2014/main" id="{9BB01495-6800-1763-63B2-AE87C7BC35C2}"/>
              </a:ext>
            </a:extLst>
          </p:cNvPr>
          <p:cNvCxnSpPr/>
          <p:nvPr/>
        </p:nvCxnSpPr>
        <p:spPr>
          <a:xfrm>
            <a:off x="3278834" y="1357202"/>
            <a:ext cx="0" cy="399000"/>
          </a:xfrm>
          <a:prstGeom prst="straightConnector1">
            <a:avLst/>
          </a:prstGeom>
          <a:noFill/>
          <a:ln w="19050" cap="flat" cmpd="sng">
            <a:solidFill>
              <a:srgbClr val="CE3661"/>
            </a:solidFill>
            <a:prstDash val="solid"/>
            <a:round/>
            <a:headEnd type="triangle" w="med" len="med"/>
            <a:tailEnd type="triangle" w="med" len="med"/>
          </a:ln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Google Shape;108;g11fc09a092b_0_0">
                <a:extLst>
                  <a:ext uri="{FF2B5EF4-FFF2-40B4-BE49-F238E27FC236}">
                    <a16:creationId xmlns:a16="http://schemas.microsoft.com/office/drawing/2014/main" id="{EBB87650-0C4B-E5E9-B06B-3D12A4F71A44}"/>
                  </a:ext>
                </a:extLst>
              </p:cNvPr>
              <p:cNvSpPr txBox="1"/>
              <p:nvPr/>
            </p:nvSpPr>
            <p:spPr>
              <a:xfrm>
                <a:off x="8240388" y="877258"/>
                <a:ext cx="2823851" cy="71124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dk1"/>
                    </a:solidFill>
                    <a:latin typeface="Garamond"/>
                    <a:sym typeface="Garamond"/>
                  </a:rPr>
                  <a:t>Ripples in solution are exponentially small in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sym typeface="Garamond"/>
                          </a:rPr>
                        </m:ctrlPr>
                      </m:radPr>
                      <m:deg/>
                      <m:e>
                        <m:r>
                          <a:rPr lang="en-GB" sz="20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sym typeface="Garamond"/>
                          </a:rPr>
                          <m:t>𝛼</m:t>
                        </m:r>
                      </m:e>
                    </m:rad>
                  </m:oMath>
                </a14:m>
                <a:endParaRPr sz="1600" dirty="0"/>
              </a:p>
            </p:txBody>
          </p:sp>
        </mc:Choice>
        <mc:Fallback>
          <p:sp>
            <p:nvSpPr>
              <p:cNvPr id="22" name="Google Shape;108;g11fc09a092b_0_0">
                <a:extLst>
                  <a:ext uri="{FF2B5EF4-FFF2-40B4-BE49-F238E27FC236}">
                    <a16:creationId xmlns:a16="http://schemas.microsoft.com/office/drawing/2014/main" id="{EBB87650-0C4B-E5E9-B06B-3D12A4F71A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388" y="877258"/>
                <a:ext cx="2823851" cy="711245"/>
              </a:xfrm>
              <a:prstGeom prst="rect">
                <a:avLst/>
              </a:prstGeom>
              <a:blipFill>
                <a:blip r:embed="rId5"/>
                <a:stretch>
                  <a:fillRect l="-2376" t="-5128" b="-1453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BEEEA48-094B-EC4B-6B00-576FBE18033B}"/>
              </a:ext>
            </a:extLst>
          </p:cNvPr>
          <p:cNvCxnSpPr>
            <a:cxnSpLocks/>
          </p:cNvCxnSpPr>
          <p:nvPr/>
        </p:nvCxnSpPr>
        <p:spPr>
          <a:xfrm>
            <a:off x="220338" y="718454"/>
            <a:ext cx="1955616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9542617-1D5D-2932-6452-CCAD9F61F169}"/>
              </a:ext>
            </a:extLst>
          </p:cNvPr>
          <p:cNvSpPr/>
          <p:nvPr/>
        </p:nvSpPr>
        <p:spPr>
          <a:xfrm>
            <a:off x="220338" y="5904219"/>
            <a:ext cx="5103502" cy="718456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B2A029E-8A76-74D8-6803-316C199B81E3}"/>
                  </a:ext>
                </a:extLst>
              </p:cNvPr>
              <p:cNvSpPr txBox="1"/>
              <p:nvPr/>
            </p:nvSpPr>
            <p:spPr>
              <a:xfrm>
                <a:off x="434785" y="6054255"/>
                <a:ext cx="4743478" cy="4183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)= …+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rad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 …</m:t>
                    </m:r>
                  </m:oMath>
                </a14:m>
                <a:r>
                  <a:rPr lang="en-GB" sz="200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→∞</m:t>
                    </m:r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B2A029E-8A76-74D8-6803-316C199B8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85" y="6054255"/>
                <a:ext cx="4743478" cy="4183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90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hart, line chart&#10;&#10;Description automatically generated">
            <a:extLst>
              <a:ext uri="{FF2B5EF4-FFF2-40B4-BE49-F238E27FC236}">
                <a16:creationId xmlns:a16="http://schemas.microsoft.com/office/drawing/2014/main" id="{32EB89AC-EF2D-B2AA-D9B3-367E8E757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11" y="1806094"/>
            <a:ext cx="6110576" cy="458293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3E6DCA4-DE56-1A07-2F7B-D51CB81C02DE}"/>
              </a:ext>
            </a:extLst>
          </p:cNvPr>
          <p:cNvSpPr txBox="1"/>
          <p:nvPr/>
        </p:nvSpPr>
        <p:spPr>
          <a:xfrm rot="19038279">
            <a:off x="2712261" y="2400195"/>
            <a:ext cx="1500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+mj-lt"/>
              </a:rPr>
              <a:t>Analytic continuation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analytic continuation</a:t>
            </a:r>
            <a:endParaRPr lang="en-GB" b="1" dirty="0">
              <a:latin typeface="+mn-lt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B76FBF1-D61E-AA39-0322-C998410BBE80}"/>
              </a:ext>
            </a:extLst>
          </p:cNvPr>
          <p:cNvCxnSpPr>
            <a:cxnSpLocks/>
          </p:cNvCxnSpPr>
          <p:nvPr/>
        </p:nvCxnSpPr>
        <p:spPr>
          <a:xfrm>
            <a:off x="111182" y="718454"/>
            <a:ext cx="6756978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9F074DA-0B29-1FEA-1528-D91552E0C901}"/>
              </a:ext>
            </a:extLst>
          </p:cNvPr>
          <p:cNvSpPr/>
          <p:nvPr/>
        </p:nvSpPr>
        <p:spPr>
          <a:xfrm rot="20416059">
            <a:off x="1848539" y="2345957"/>
            <a:ext cx="3500767" cy="140601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C310E40-17E4-52FA-71F9-7D13CB550C86}"/>
              </a:ext>
            </a:extLst>
          </p:cNvPr>
          <p:cNvSpPr/>
          <p:nvPr/>
        </p:nvSpPr>
        <p:spPr>
          <a:xfrm rot="3160032">
            <a:off x="1501824" y="3927880"/>
            <a:ext cx="1436355" cy="24889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76E97E8-BE69-AB84-990C-E29C14CD6B96}"/>
              </a:ext>
            </a:extLst>
          </p:cNvPr>
          <p:cNvSpPr/>
          <p:nvPr/>
        </p:nvSpPr>
        <p:spPr>
          <a:xfrm>
            <a:off x="1855710" y="4574203"/>
            <a:ext cx="3205317" cy="1097614"/>
          </a:xfrm>
          <a:prstGeom prst="roundRect">
            <a:avLst>
              <a:gd name="adj" fmla="val 2133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BEC0A36-A99C-9D7B-0872-59CA961AF31B}"/>
              </a:ext>
            </a:extLst>
          </p:cNvPr>
          <p:cNvSpPr/>
          <p:nvPr/>
        </p:nvSpPr>
        <p:spPr>
          <a:xfrm rot="2826999">
            <a:off x="1587494" y="5132104"/>
            <a:ext cx="1228851" cy="27283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96A09EC-4BD2-9912-8A04-45AF94D8B4BC}"/>
              </a:ext>
            </a:extLst>
          </p:cNvPr>
          <p:cNvGrpSpPr/>
          <p:nvPr/>
        </p:nvGrpSpPr>
        <p:grpSpPr>
          <a:xfrm>
            <a:off x="7494275" y="1247657"/>
            <a:ext cx="3200297" cy="1801306"/>
            <a:chOff x="6617471" y="1957383"/>
            <a:chExt cx="3200297" cy="1801306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E847841-5472-2198-F198-81A443E2371F}"/>
                </a:ext>
              </a:extLst>
            </p:cNvPr>
            <p:cNvSpPr/>
            <p:nvPr/>
          </p:nvSpPr>
          <p:spPr>
            <a:xfrm>
              <a:off x="6617471" y="1957383"/>
              <a:ext cx="3200297" cy="1801306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ACD8A41-66A7-310A-B97F-286D0933E01B}"/>
                    </a:ext>
                  </a:extLst>
                </p:cNvPr>
                <p:cNvSpPr txBox="1"/>
                <p:nvPr/>
              </p:nvSpPr>
              <p:spPr>
                <a:xfrm>
                  <a:off x="6880545" y="2186828"/>
                  <a:ext cx="2583656" cy="63831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𝑑𝑞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ACD8A41-66A7-310A-B97F-286D0933E01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0545" y="2186828"/>
                  <a:ext cx="2583656" cy="63831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5DC4D092-FBD4-CEA1-01E6-A7F3B2E6D090}"/>
                    </a:ext>
                  </a:extLst>
                </p:cNvPr>
                <p:cNvSpPr txBox="1"/>
                <p:nvPr/>
              </p:nvSpPr>
              <p:spPr>
                <a:xfrm>
                  <a:off x="6880545" y="2976411"/>
                  <a:ext cx="2606355" cy="5781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ℋ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5DC4D092-FBD4-CEA1-01E6-A7F3B2E6D0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0545" y="2976411"/>
                  <a:ext cx="2606355" cy="57817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9485776-F197-DF8D-D463-76200F3A26C1}"/>
                  </a:ext>
                </a:extLst>
              </p:cNvPr>
              <p:cNvSpPr txBox="1"/>
              <p:nvPr/>
            </p:nvSpPr>
            <p:spPr>
              <a:xfrm>
                <a:off x="111182" y="1218804"/>
                <a:ext cx="647420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+mj-lt"/>
                  </a:rPr>
                  <a:t>Consider a complex extension of the domain and find the analytic continuations of q and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2000" dirty="0">
                    <a:latin typeface="+mj-lt"/>
                  </a:rPr>
                  <a:t> in the complex plane.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9485776-F197-DF8D-D463-76200F3A26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82" y="1218804"/>
                <a:ext cx="6474205" cy="707886"/>
              </a:xfrm>
              <a:prstGeom prst="rect">
                <a:avLst/>
              </a:prstGeom>
              <a:blipFill>
                <a:blip r:embed="rId5"/>
                <a:stretch>
                  <a:fillRect l="-942" t="-5172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479507DE-F964-7DEF-42D8-8F62F96BA58E}"/>
              </a:ext>
            </a:extLst>
          </p:cNvPr>
          <p:cNvGrpSpPr/>
          <p:nvPr/>
        </p:nvGrpSpPr>
        <p:grpSpPr>
          <a:xfrm>
            <a:off x="7462695" y="3922608"/>
            <a:ext cx="3793856" cy="1888960"/>
            <a:chOff x="7105180" y="1068395"/>
            <a:chExt cx="4561840" cy="1270956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AF62562-4E85-49FF-457C-CBC7579BB67D}"/>
                </a:ext>
              </a:extLst>
            </p:cNvPr>
            <p:cNvSpPr/>
            <p:nvPr/>
          </p:nvSpPr>
          <p:spPr>
            <a:xfrm>
              <a:off x="7105180" y="1068395"/>
              <a:ext cx="4561840" cy="1270956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F1AC0FC-7952-F3FE-5F41-40CDAA1E424F}"/>
                </a:ext>
              </a:extLst>
            </p:cNvPr>
            <p:cNvSpPr txBox="1"/>
            <p:nvPr/>
          </p:nvSpPr>
          <p:spPr>
            <a:xfrm>
              <a:off x="7251393" y="1166214"/>
              <a:ext cx="4269413" cy="10975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latin typeface="+mj-lt"/>
                </a:rPr>
                <a:t>Idea:</a:t>
              </a:r>
            </a:p>
            <a:p>
              <a:r>
                <a:rPr lang="en-GB" sz="2000" dirty="0">
                  <a:latin typeface="+mj-lt"/>
                </a:rPr>
                <a:t>Singularities in the analytic continuation of the solution are key features required for an analytic theory of this problem.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886DC95-3731-0E13-A627-B5C6FB79A791}"/>
              </a:ext>
            </a:extLst>
          </p:cNvPr>
          <p:cNvSpPr txBox="1"/>
          <p:nvPr/>
        </p:nvSpPr>
        <p:spPr>
          <a:xfrm rot="21133005">
            <a:off x="4769625" y="3224916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Free surface</a:t>
            </a:r>
          </a:p>
        </p:txBody>
      </p:sp>
      <p:pic>
        <p:nvPicPr>
          <p:cNvPr id="24" name="Picture 23" descr="A picture containing text, fishing&#10;&#10;Description automatically generated">
            <a:extLst>
              <a:ext uri="{FF2B5EF4-FFF2-40B4-BE49-F238E27FC236}">
                <a16:creationId xmlns:a16="http://schemas.microsoft.com/office/drawing/2014/main" id="{136F595C-BA8F-5F41-B64B-AC8D0AFB89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12" y="1879101"/>
            <a:ext cx="6110577" cy="458293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9E58C0C-8810-E279-7720-B73D05C6AB3D}"/>
              </a:ext>
            </a:extLst>
          </p:cNvPr>
          <p:cNvSpPr txBox="1"/>
          <p:nvPr/>
        </p:nvSpPr>
        <p:spPr>
          <a:xfrm rot="20860242">
            <a:off x="3278824" y="2504677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Free surface</a:t>
            </a:r>
          </a:p>
        </p:txBody>
      </p:sp>
    </p:spTree>
    <p:extLst>
      <p:ext uri="{BB962C8B-B14F-4D97-AF65-F5344CB8AC3E}">
        <p14:creationId xmlns:p14="http://schemas.microsoft.com/office/powerpoint/2010/main" val="415889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a singularity</a:t>
            </a:r>
            <a:endParaRPr lang="en-GB" b="1" dirty="0">
              <a:latin typeface="+mn-l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259980-775B-8DBE-0157-46AA7813E264}"/>
              </a:ext>
            </a:extLst>
          </p:cNvPr>
          <p:cNvCxnSpPr>
            <a:cxnSpLocks/>
          </p:cNvCxnSpPr>
          <p:nvPr/>
        </p:nvCxnSpPr>
        <p:spPr>
          <a:xfrm>
            <a:off x="154236" y="718454"/>
            <a:ext cx="3899604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3D158614-91F5-D140-4CE1-F7730F932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07" y="1127388"/>
            <a:ext cx="7221703" cy="5416277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32BAC39-7FD0-0224-2883-75912A719BEF}"/>
              </a:ext>
            </a:extLst>
          </p:cNvPr>
          <p:cNvCxnSpPr/>
          <p:nvPr/>
        </p:nvCxnSpPr>
        <p:spPr>
          <a:xfrm>
            <a:off x="1543665" y="2930013"/>
            <a:ext cx="2074606" cy="0"/>
          </a:xfrm>
          <a:prstGeom prst="straightConnector1">
            <a:avLst/>
          </a:prstGeom>
          <a:ln w="19050">
            <a:solidFill>
              <a:srgbClr val="CE366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07B6B7-7557-09BE-565A-1F91CDC3F0A8}"/>
                  </a:ext>
                </a:extLst>
              </p:cNvPr>
              <p:cNvSpPr txBox="1"/>
              <p:nvPr/>
            </p:nvSpPr>
            <p:spPr>
              <a:xfrm>
                <a:off x="1864093" y="2433125"/>
                <a:ext cx="166568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07B6B7-7557-09BE-565A-1F91CDC3F0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093" y="2433125"/>
                <a:ext cx="1665688" cy="369332"/>
              </a:xfrm>
              <a:prstGeom prst="rect">
                <a:avLst/>
              </a:prstGeom>
              <a:blipFill>
                <a:blip r:embed="rId3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6D92A821-29C5-96F1-E4D6-9F243CC27217}"/>
              </a:ext>
            </a:extLst>
          </p:cNvPr>
          <p:cNvGrpSpPr/>
          <p:nvPr/>
        </p:nvGrpSpPr>
        <p:grpSpPr>
          <a:xfrm>
            <a:off x="7105180" y="1068396"/>
            <a:ext cx="4561840" cy="1193024"/>
            <a:chOff x="7105180" y="1068396"/>
            <a:chExt cx="4561840" cy="1193024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553A9B8-6170-C583-A62D-810C9CEBA202}"/>
                </a:ext>
              </a:extLst>
            </p:cNvPr>
            <p:cNvSpPr/>
            <p:nvPr/>
          </p:nvSpPr>
          <p:spPr>
            <a:xfrm>
              <a:off x="7105180" y="1068396"/>
              <a:ext cx="4561840" cy="1193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F191D7E-A090-B2EB-9D19-4E7074463FDC}"/>
                    </a:ext>
                  </a:extLst>
                </p:cNvPr>
                <p:cNvSpPr txBox="1"/>
                <p:nvPr/>
              </p:nvSpPr>
              <p:spPr>
                <a:xfrm>
                  <a:off x="7195000" y="1127388"/>
                  <a:ext cx="4269413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+mj-lt"/>
                    </a:rPr>
                    <a:t>Singularity approaches the origin (fluid separation point) as the Froude number approaches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000" b="0" i="0" smtClean="0">
                          <a:latin typeface="Cambria Math" panose="02040503050406030204" pitchFamily="18" charset="0"/>
                        </a:rPr>
                        <m:t>F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 from above.</a:t>
                  </a: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F191D7E-A090-B2EB-9D19-4E7074463FD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5000" y="1127388"/>
                  <a:ext cx="4269413" cy="1015663"/>
                </a:xfrm>
                <a:prstGeom prst="rect">
                  <a:avLst/>
                </a:prstGeom>
                <a:blipFill>
                  <a:blip r:embed="rId4"/>
                  <a:stretch>
                    <a:fillRect l="-1427" t="-3593" r="-713" b="-958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346BAA20-5075-96CB-84FE-5208949352EF}"/>
              </a:ext>
            </a:extLst>
          </p:cNvPr>
          <p:cNvSpPr txBox="1"/>
          <p:nvPr/>
        </p:nvSpPr>
        <p:spPr>
          <a:xfrm>
            <a:off x="4753814" y="2729958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Free surface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5A1DB9-ADFC-5829-FBEB-584BABDCE108}"/>
              </a:ext>
            </a:extLst>
          </p:cNvPr>
          <p:cNvSpPr txBox="1"/>
          <p:nvPr/>
        </p:nvSpPr>
        <p:spPr>
          <a:xfrm>
            <a:off x="1946905" y="3138892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Wall</a:t>
            </a:r>
          </a:p>
        </p:txBody>
      </p:sp>
    </p:spTree>
    <p:extLst>
      <p:ext uri="{BB962C8B-B14F-4D97-AF65-F5344CB8AC3E}">
        <p14:creationId xmlns:p14="http://schemas.microsoft.com/office/powerpoint/2010/main" val="397867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06BFE58A-B73A-B034-924F-DDFC67906E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07" y="1127388"/>
            <a:ext cx="7221704" cy="541627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07B6B7-7557-09BE-565A-1F91CDC3F0A8}"/>
                  </a:ext>
                </a:extLst>
              </p:cNvPr>
              <p:cNvSpPr txBox="1"/>
              <p:nvPr/>
            </p:nvSpPr>
            <p:spPr>
              <a:xfrm>
                <a:off x="1571059" y="4769020"/>
                <a:ext cx="166568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07B6B7-7557-09BE-565A-1F91CDC3F0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059" y="4769020"/>
                <a:ext cx="1665688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0BEF27C0-C165-97ED-70B0-E979FA166C57}"/>
              </a:ext>
            </a:extLst>
          </p:cNvPr>
          <p:cNvGrpSpPr/>
          <p:nvPr/>
        </p:nvGrpSpPr>
        <p:grpSpPr>
          <a:xfrm>
            <a:off x="7105180" y="1068395"/>
            <a:ext cx="4561840" cy="1382431"/>
            <a:chOff x="7105180" y="1068395"/>
            <a:chExt cx="4561840" cy="1382431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553A9B8-6170-C583-A62D-810C9CEBA202}"/>
                </a:ext>
              </a:extLst>
            </p:cNvPr>
            <p:cNvSpPr/>
            <p:nvPr/>
          </p:nvSpPr>
          <p:spPr>
            <a:xfrm>
              <a:off x="7105180" y="1068395"/>
              <a:ext cx="4561840" cy="13824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F191D7E-A090-B2EB-9D19-4E7074463FDC}"/>
                    </a:ext>
                  </a:extLst>
                </p:cNvPr>
                <p:cNvSpPr txBox="1"/>
                <p:nvPr/>
              </p:nvSpPr>
              <p:spPr>
                <a:xfrm>
                  <a:off x="7251393" y="1106840"/>
                  <a:ext cx="4269413" cy="1323439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latin typeface="+mj-lt"/>
                    </a:rPr>
                    <a:t>Hypothesis: </a:t>
                  </a:r>
                </a:p>
                <a:p>
                  <a:r>
                    <a:rPr lang="en-GB" sz="2000" dirty="0">
                      <a:latin typeface="+mj-lt"/>
                    </a:rPr>
                    <a:t>Singularity spirals towards the origin (fluid separation point) as the Froude number approaches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000" b="0" i="0" smtClean="0">
                          <a:latin typeface="Cambria Math" panose="02040503050406030204" pitchFamily="18" charset="0"/>
                        </a:rPr>
                        <m:t>F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 from below.</a:t>
                  </a:r>
                </a:p>
              </p:txBody>
            </p:sp>
          </mc:Choice>
          <mc:Fallback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F191D7E-A090-B2EB-9D19-4E7074463FD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1393" y="1106840"/>
                  <a:ext cx="4269413" cy="1323439"/>
                </a:xfrm>
                <a:prstGeom prst="rect">
                  <a:avLst/>
                </a:prstGeom>
                <a:blipFill>
                  <a:blip r:embed="rId4"/>
                  <a:stretch>
                    <a:fillRect l="-1571" t="-2765" b="-737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A3D1EA9E-BA33-6126-BD42-C0CD418D6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Another singularity</a:t>
            </a:r>
            <a:endParaRPr lang="en-GB" b="1" dirty="0">
              <a:latin typeface="+mn-lt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9F4223-9CDE-4492-8A7C-1F8EEB283A08}"/>
              </a:ext>
            </a:extLst>
          </p:cNvPr>
          <p:cNvCxnSpPr>
            <a:cxnSpLocks/>
          </p:cNvCxnSpPr>
          <p:nvPr/>
        </p:nvCxnSpPr>
        <p:spPr>
          <a:xfrm>
            <a:off x="164767" y="718454"/>
            <a:ext cx="5931233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F224022-7DC8-9D49-0F01-2C4858A87434}"/>
              </a:ext>
            </a:extLst>
          </p:cNvPr>
          <p:cNvGrpSpPr/>
          <p:nvPr/>
        </p:nvGrpSpPr>
        <p:grpSpPr>
          <a:xfrm>
            <a:off x="1514400" y="972786"/>
            <a:ext cx="4030759" cy="3914453"/>
            <a:chOff x="1514400" y="972786"/>
            <a:chExt cx="4030759" cy="3914453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BEB1919E-CD63-810E-F35C-24255DA873B2}"/>
                </a:ext>
              </a:extLst>
            </p:cNvPr>
            <p:cNvSpPr/>
            <p:nvPr/>
          </p:nvSpPr>
          <p:spPr>
            <a:xfrm rot="10004612">
              <a:off x="1514400" y="972786"/>
              <a:ext cx="4030759" cy="3914453"/>
            </a:xfrm>
            <a:prstGeom prst="arc">
              <a:avLst>
                <a:gd name="adj1" fmla="val 15250385"/>
                <a:gd name="adj2" fmla="val 1264852"/>
              </a:avLst>
            </a:prstGeom>
            <a:ln w="19050">
              <a:solidFill>
                <a:srgbClr val="CE36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17180DF-0BE8-6155-555C-43D82288B7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54194" y="4532731"/>
              <a:ext cx="218783" cy="123417"/>
            </a:xfrm>
            <a:prstGeom prst="straightConnector1">
              <a:avLst/>
            </a:prstGeom>
            <a:ln w="19050">
              <a:solidFill>
                <a:srgbClr val="CE366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CE4CBD1-980E-356D-A6B1-408D05E8B495}"/>
              </a:ext>
            </a:extLst>
          </p:cNvPr>
          <p:cNvCxnSpPr>
            <a:cxnSpLocks/>
          </p:cNvCxnSpPr>
          <p:nvPr/>
        </p:nvCxnSpPr>
        <p:spPr>
          <a:xfrm flipH="1" flipV="1">
            <a:off x="4145280" y="3738880"/>
            <a:ext cx="527697" cy="71120"/>
          </a:xfrm>
          <a:prstGeom prst="straightConnector1">
            <a:avLst/>
          </a:prstGeom>
          <a:ln w="19050">
            <a:solidFill>
              <a:srgbClr val="CE366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F66323-F569-405E-422B-0131B281EED7}"/>
              </a:ext>
            </a:extLst>
          </p:cNvPr>
          <p:cNvSpPr txBox="1"/>
          <p:nvPr/>
        </p:nvSpPr>
        <p:spPr>
          <a:xfrm>
            <a:off x="4985462" y="3297564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Free surface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9EA1F8-DB69-0071-9BE5-E5E2EFB57766}"/>
              </a:ext>
            </a:extLst>
          </p:cNvPr>
          <p:cNvSpPr txBox="1"/>
          <p:nvPr/>
        </p:nvSpPr>
        <p:spPr>
          <a:xfrm>
            <a:off x="2170010" y="3304862"/>
            <a:ext cx="1500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Wall</a:t>
            </a:r>
          </a:p>
        </p:txBody>
      </p:sp>
    </p:spTree>
    <p:extLst>
      <p:ext uri="{BB962C8B-B14F-4D97-AF65-F5344CB8AC3E}">
        <p14:creationId xmlns:p14="http://schemas.microsoft.com/office/powerpoint/2010/main" val="397957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>
            <a:extLst>
              <a:ext uri="{FF2B5EF4-FFF2-40B4-BE49-F238E27FC236}">
                <a16:creationId xmlns:a16="http://schemas.microsoft.com/office/drawing/2014/main" id="{9CCA36BC-666D-141F-821B-61D9079F1CE1}"/>
              </a:ext>
            </a:extLst>
          </p:cNvPr>
          <p:cNvSpPr/>
          <p:nvPr/>
        </p:nvSpPr>
        <p:spPr>
          <a:xfrm>
            <a:off x="6501057" y="2845224"/>
            <a:ext cx="1142391" cy="120998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D5FB669-1A7D-B53E-BC2E-56A93ACC4F04}"/>
              </a:ext>
            </a:extLst>
          </p:cNvPr>
          <p:cNvSpPr/>
          <p:nvPr/>
        </p:nvSpPr>
        <p:spPr>
          <a:xfrm>
            <a:off x="3741087" y="2845224"/>
            <a:ext cx="1142391" cy="120998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068D6BF-1403-2809-27D3-067C9E715069}"/>
                  </a:ext>
                </a:extLst>
              </p:cNvPr>
              <p:cNvSpPr txBox="1"/>
              <p:nvPr/>
            </p:nvSpPr>
            <p:spPr>
              <a:xfrm>
                <a:off x="10245747" y="3620602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𝑅𝑒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068D6BF-1403-2809-27D3-067C9E7150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5747" y="3620602"/>
                <a:ext cx="603277" cy="369332"/>
              </a:xfrm>
              <a:prstGeom prst="rect">
                <a:avLst/>
              </a:prstGeom>
              <a:blipFill>
                <a:blip r:embed="rId2"/>
                <a:stretch>
                  <a:fillRect l="-18182" r="-56566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"/>
            <a:ext cx="10071463" cy="718455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 complexifying the Froude number</a:t>
            </a:r>
            <a:endParaRPr lang="en-GB" b="1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868A0F0-5EF2-EFEF-A291-94CBC541809A}"/>
              </a:ext>
            </a:extLst>
          </p:cNvPr>
          <p:cNvCxnSpPr>
            <a:cxnSpLocks/>
          </p:cNvCxnSpPr>
          <p:nvPr/>
        </p:nvCxnSpPr>
        <p:spPr>
          <a:xfrm>
            <a:off x="165253" y="718454"/>
            <a:ext cx="9750907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007A1C-753F-8E2C-7E43-FDF67E714930}"/>
              </a:ext>
            </a:extLst>
          </p:cNvPr>
          <p:cNvCxnSpPr>
            <a:cxnSpLocks/>
          </p:cNvCxnSpPr>
          <p:nvPr/>
        </p:nvCxnSpPr>
        <p:spPr>
          <a:xfrm>
            <a:off x="565735" y="3488401"/>
            <a:ext cx="1017338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890F09C-B114-B4D9-AFA6-488B8D3DC267}"/>
                  </a:ext>
                </a:extLst>
              </p:cNvPr>
              <p:cNvSpPr txBox="1"/>
              <p:nvPr/>
            </p:nvSpPr>
            <p:spPr>
              <a:xfrm>
                <a:off x="4041149" y="3620602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890F09C-B114-B4D9-AFA6-488B8D3DC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149" y="3620602"/>
                <a:ext cx="603277" cy="369332"/>
              </a:xfrm>
              <a:prstGeom prst="rect">
                <a:avLst/>
              </a:prstGeom>
              <a:blipFill>
                <a:blip r:embed="rId3"/>
                <a:stretch>
                  <a:fillRect l="-13131" r="-5051"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FC1271-C79D-13FC-761B-0F8CD749FB15}"/>
                  </a:ext>
                </a:extLst>
              </p:cNvPr>
              <p:cNvSpPr txBox="1"/>
              <p:nvPr/>
            </p:nvSpPr>
            <p:spPr>
              <a:xfrm>
                <a:off x="165253" y="3620602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FC1271-C79D-13FC-761B-0F8CD749F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53" y="3620602"/>
                <a:ext cx="603277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31A547-D9D4-6FF1-D9EC-83F8A5EAC51F}"/>
                  </a:ext>
                </a:extLst>
              </p:cNvPr>
              <p:cNvSpPr txBox="1"/>
              <p:nvPr/>
            </p:nvSpPr>
            <p:spPr>
              <a:xfrm>
                <a:off x="6805303" y="3620602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31A547-D9D4-6FF1-D9EC-83F8A5EAC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5303" y="3620602"/>
                <a:ext cx="603277" cy="369332"/>
              </a:xfrm>
              <a:prstGeom prst="rect">
                <a:avLst/>
              </a:prstGeom>
              <a:blipFill>
                <a:blip r:embed="rId5"/>
                <a:stretch>
                  <a:fillRect l="-13131" r="-6061"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CD9E69-9FA2-D0FD-F803-4E9DF0A8C282}"/>
                  </a:ext>
                </a:extLst>
              </p:cNvPr>
              <p:cNvSpPr txBox="1"/>
              <p:nvPr/>
            </p:nvSpPr>
            <p:spPr>
              <a:xfrm>
                <a:off x="10330189" y="3620602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CD9E69-9FA2-D0FD-F803-4E9DF0A8C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0189" y="3620602"/>
                <a:ext cx="603277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4C69424-0472-B5C1-438A-213C299DB0F2}"/>
              </a:ext>
            </a:extLst>
          </p:cNvPr>
          <p:cNvCxnSpPr/>
          <p:nvPr/>
        </p:nvCxnSpPr>
        <p:spPr>
          <a:xfrm>
            <a:off x="4312639" y="3329846"/>
            <a:ext cx="0" cy="143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F44DEB6-B586-C1EE-40A7-FAE76A9ACBAD}"/>
              </a:ext>
            </a:extLst>
          </p:cNvPr>
          <p:cNvCxnSpPr/>
          <p:nvPr/>
        </p:nvCxnSpPr>
        <p:spPr>
          <a:xfrm>
            <a:off x="7076159" y="3329846"/>
            <a:ext cx="0" cy="143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F663403-5B19-4B71-8911-1AB4E2D43A49}"/>
              </a:ext>
            </a:extLst>
          </p:cNvPr>
          <p:cNvCxnSpPr/>
          <p:nvPr/>
        </p:nvCxnSpPr>
        <p:spPr>
          <a:xfrm>
            <a:off x="583919" y="3329846"/>
            <a:ext cx="0" cy="143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011743B-632A-AAFE-87A6-5B1F491E07EC}"/>
              </a:ext>
            </a:extLst>
          </p:cNvPr>
          <p:cNvCxnSpPr/>
          <p:nvPr/>
        </p:nvCxnSpPr>
        <p:spPr>
          <a:xfrm flipH="1">
            <a:off x="7408580" y="3338970"/>
            <a:ext cx="2921609" cy="0"/>
          </a:xfrm>
          <a:prstGeom prst="straightConnector1">
            <a:avLst/>
          </a:prstGeom>
          <a:ln w="76200">
            <a:solidFill>
              <a:srgbClr val="CE366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E215059-7CC9-7360-4CBA-C6BD6C3A6FA9}"/>
              </a:ext>
            </a:extLst>
          </p:cNvPr>
          <p:cNvCxnSpPr>
            <a:cxnSpLocks/>
          </p:cNvCxnSpPr>
          <p:nvPr/>
        </p:nvCxnSpPr>
        <p:spPr>
          <a:xfrm>
            <a:off x="1148080" y="3329846"/>
            <a:ext cx="2733040" cy="9124"/>
          </a:xfrm>
          <a:prstGeom prst="straightConnector1">
            <a:avLst/>
          </a:prstGeom>
          <a:ln w="76200">
            <a:solidFill>
              <a:srgbClr val="CE366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68EAD47-E649-EEE2-7ABC-53A12CD8E813}"/>
              </a:ext>
            </a:extLst>
          </p:cNvPr>
          <p:cNvCxnSpPr/>
          <p:nvPr/>
        </p:nvCxnSpPr>
        <p:spPr>
          <a:xfrm flipV="1">
            <a:off x="4630367" y="3329846"/>
            <a:ext cx="2085393" cy="9124"/>
          </a:xfrm>
          <a:prstGeom prst="straightConnector1">
            <a:avLst/>
          </a:prstGeom>
          <a:ln w="76200">
            <a:solidFill>
              <a:srgbClr val="CE366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061D45-6368-B46D-EA8A-827D2E2046DA}"/>
              </a:ext>
            </a:extLst>
          </p:cNvPr>
          <p:cNvCxnSpPr>
            <a:cxnSpLocks/>
          </p:cNvCxnSpPr>
          <p:nvPr/>
        </p:nvCxnSpPr>
        <p:spPr>
          <a:xfrm flipH="1" flipV="1">
            <a:off x="565735" y="1249680"/>
            <a:ext cx="28339" cy="296362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DB0BFC4-7A7D-A27C-A64C-4F1BD23AE3C8}"/>
                  </a:ext>
                </a:extLst>
              </p:cNvPr>
              <p:cNvSpPr txBox="1"/>
              <p:nvPr/>
            </p:nvSpPr>
            <p:spPr>
              <a:xfrm>
                <a:off x="756514" y="1054591"/>
                <a:ext cx="60327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𝐼𝑚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DB0BFC4-7A7D-A27C-A64C-4F1BD23AE3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514" y="1054591"/>
                <a:ext cx="603277" cy="369332"/>
              </a:xfrm>
              <a:prstGeom prst="rect">
                <a:avLst/>
              </a:prstGeom>
              <a:blipFill>
                <a:blip r:embed="rId7"/>
                <a:stretch>
                  <a:fillRect l="-17172" r="-61616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80F99586-C321-0F18-706E-7A4C312F6508}"/>
              </a:ext>
            </a:extLst>
          </p:cNvPr>
          <p:cNvGrpSpPr/>
          <p:nvPr/>
        </p:nvGrpSpPr>
        <p:grpSpPr>
          <a:xfrm>
            <a:off x="3014197" y="2139844"/>
            <a:ext cx="2369299" cy="2742662"/>
            <a:chOff x="3014197" y="2495444"/>
            <a:chExt cx="2369299" cy="2742662"/>
          </a:xfrm>
        </p:grpSpPr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8EDE2E9B-EB97-4DCA-758E-2AF0421CFBF8}"/>
                </a:ext>
              </a:extLst>
            </p:cNvPr>
            <p:cNvSpPr/>
            <p:nvPr/>
          </p:nvSpPr>
          <p:spPr>
            <a:xfrm>
              <a:off x="3014197" y="2495444"/>
              <a:ext cx="2369299" cy="2742662"/>
            </a:xfrm>
            <a:prstGeom prst="arc">
              <a:avLst>
                <a:gd name="adj1" fmla="val 10992203"/>
                <a:gd name="adj2" fmla="val 20089123"/>
              </a:avLst>
            </a:prstGeom>
            <a:ln w="57150">
              <a:solidFill>
                <a:srgbClr val="88CFD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2B6D1DE1-FECF-0E5C-B494-10537668302B}"/>
                </a:ext>
              </a:extLst>
            </p:cNvPr>
            <p:cNvCxnSpPr>
              <a:cxnSpLocks/>
              <a:stCxn id="39" idx="2"/>
            </p:cNvCxnSpPr>
            <p:nvPr/>
          </p:nvCxnSpPr>
          <p:spPr>
            <a:xfrm>
              <a:off x="5296419" y="3350735"/>
              <a:ext cx="87077" cy="246633"/>
            </a:xfrm>
            <a:prstGeom prst="straightConnector1">
              <a:avLst/>
            </a:prstGeom>
            <a:ln w="57150">
              <a:solidFill>
                <a:srgbClr val="88CFD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7AFBC71-823E-C3A4-CB4E-28BF69C84803}"/>
              </a:ext>
            </a:extLst>
          </p:cNvPr>
          <p:cNvGrpSpPr/>
          <p:nvPr/>
        </p:nvGrpSpPr>
        <p:grpSpPr>
          <a:xfrm>
            <a:off x="3014197" y="1068323"/>
            <a:ext cx="5034973" cy="4962635"/>
            <a:chOff x="3014197" y="2495444"/>
            <a:chExt cx="2419295" cy="2742662"/>
          </a:xfrm>
        </p:grpSpPr>
        <p:sp>
          <p:nvSpPr>
            <p:cNvPr id="46" name="Arc 45">
              <a:extLst>
                <a:ext uri="{FF2B5EF4-FFF2-40B4-BE49-F238E27FC236}">
                  <a16:creationId xmlns:a16="http://schemas.microsoft.com/office/drawing/2014/main" id="{8220956F-41DE-6725-AA66-C4255A96F91D}"/>
                </a:ext>
              </a:extLst>
            </p:cNvPr>
            <p:cNvSpPr/>
            <p:nvPr/>
          </p:nvSpPr>
          <p:spPr>
            <a:xfrm>
              <a:off x="3014197" y="2495444"/>
              <a:ext cx="2369299" cy="2742662"/>
            </a:xfrm>
            <a:prstGeom prst="arc">
              <a:avLst>
                <a:gd name="adj1" fmla="val 10992203"/>
                <a:gd name="adj2" fmla="val 20089123"/>
              </a:avLst>
            </a:prstGeom>
            <a:ln w="57150">
              <a:solidFill>
                <a:srgbClr val="88CFD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9BABCEE-2E65-28F6-9B93-973663A5D3D7}"/>
                </a:ext>
              </a:extLst>
            </p:cNvPr>
            <p:cNvCxnSpPr>
              <a:cxnSpLocks/>
              <a:stCxn id="46" idx="2"/>
            </p:cNvCxnSpPr>
            <p:nvPr/>
          </p:nvCxnSpPr>
          <p:spPr>
            <a:xfrm>
              <a:off x="5272153" y="3286355"/>
              <a:ext cx="161339" cy="398566"/>
            </a:xfrm>
            <a:prstGeom prst="straightConnector1">
              <a:avLst/>
            </a:prstGeom>
            <a:ln w="57150">
              <a:solidFill>
                <a:srgbClr val="88CFD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06D67AD-1EA0-AE32-0CE6-C1A0B0200E14}"/>
              </a:ext>
            </a:extLst>
          </p:cNvPr>
          <p:cNvGrpSpPr/>
          <p:nvPr/>
        </p:nvGrpSpPr>
        <p:grpSpPr>
          <a:xfrm>
            <a:off x="165253" y="4213308"/>
            <a:ext cx="3547495" cy="2460825"/>
            <a:chOff x="294685" y="4517141"/>
            <a:chExt cx="3746464" cy="1760645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4760F4C-B82B-1D63-E133-A0EC319BB86A}"/>
                </a:ext>
              </a:extLst>
            </p:cNvPr>
            <p:cNvGrpSpPr/>
            <p:nvPr/>
          </p:nvGrpSpPr>
          <p:grpSpPr>
            <a:xfrm>
              <a:off x="294685" y="4517141"/>
              <a:ext cx="3746464" cy="1760645"/>
              <a:chOff x="7105180" y="1068395"/>
              <a:chExt cx="4561840" cy="1440744"/>
            </a:xfrm>
            <a:solidFill>
              <a:srgbClr val="CCEAEC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883CC838-9937-036B-0A3B-CD7AC10837A0}"/>
                  </a:ext>
                </a:extLst>
              </p:cNvPr>
              <p:cNvSpPr/>
              <p:nvPr/>
            </p:nvSpPr>
            <p:spPr>
              <a:xfrm>
                <a:off x="7105180" y="1068395"/>
                <a:ext cx="4561840" cy="144074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4AA5DC1-D8FF-A7F9-DC2A-5AF0D7F2EDC9}"/>
                  </a:ext>
                </a:extLst>
              </p:cNvPr>
              <p:cNvSpPr txBox="1"/>
              <p:nvPr/>
            </p:nvSpPr>
            <p:spPr>
              <a:xfrm>
                <a:off x="7251394" y="1136457"/>
                <a:ext cx="4269413" cy="26279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endParaRPr lang="en-GB" sz="2000" dirty="0">
                  <a:latin typeface="+mj-lt"/>
                </a:endParaRP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C25B9365-D9E6-D18E-A9EB-5057F9CF2506}"/>
                    </a:ext>
                  </a:extLst>
                </p:cNvPr>
                <p:cNvSpPr txBox="1"/>
                <p:nvPr/>
              </p:nvSpPr>
              <p:spPr>
                <a:xfrm>
                  <a:off x="426828" y="4613358"/>
                  <a:ext cx="3614321" cy="9468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latin typeface="+mj-lt"/>
                    </a:rPr>
                    <a:t>Issue: </a:t>
                  </a:r>
                </a:p>
                <a:p>
                  <a:r>
                    <a:rPr lang="en-GB" sz="2000" dirty="0">
                      <a:latin typeface="+mj-lt"/>
                    </a:rPr>
                    <a:t>Singularities cluster at origin for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 near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.</a:t>
                  </a:r>
                </a:p>
                <a:p>
                  <a:r>
                    <a:rPr lang="en-GB" sz="2000" dirty="0" err="1">
                      <a:latin typeface="+mj-lt"/>
                    </a:rPr>
                    <a:t>Numerics</a:t>
                  </a:r>
                  <a:r>
                    <a:rPr lang="en-GB" sz="2000" dirty="0">
                      <a:latin typeface="+mj-lt"/>
                    </a:rPr>
                    <a:t> become difficult.</a:t>
                  </a:r>
                </a:p>
              </p:txBody>
            </p:sp>
          </mc:Choice>
          <mc:Fallback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C25B9365-D9E6-D18E-A9EB-5057F9CF25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828" y="4613358"/>
                  <a:ext cx="3614321" cy="946880"/>
                </a:xfrm>
                <a:prstGeom prst="rect">
                  <a:avLst/>
                </a:prstGeom>
                <a:blipFill>
                  <a:blip r:embed="rId8"/>
                  <a:stretch>
                    <a:fillRect l="-1961" t="-2304" r="-2674" b="-737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400F344-72D6-A105-0039-EFF9F9165300}"/>
              </a:ext>
            </a:extLst>
          </p:cNvPr>
          <p:cNvGrpSpPr/>
          <p:nvPr/>
        </p:nvGrpSpPr>
        <p:grpSpPr>
          <a:xfrm>
            <a:off x="3936659" y="4204635"/>
            <a:ext cx="3215981" cy="2466333"/>
            <a:chOff x="4281142" y="4517140"/>
            <a:chExt cx="3746464" cy="1741207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F71A943-E739-2EDC-D737-5FBD68446CBC}"/>
                </a:ext>
              </a:extLst>
            </p:cNvPr>
            <p:cNvGrpSpPr/>
            <p:nvPr/>
          </p:nvGrpSpPr>
          <p:grpSpPr>
            <a:xfrm>
              <a:off x="4281142" y="4517140"/>
              <a:ext cx="3746464" cy="1741207"/>
              <a:chOff x="7105180" y="1068395"/>
              <a:chExt cx="4561840" cy="1440744"/>
            </a:xfrm>
            <a:solidFill>
              <a:srgbClr val="CCEAEC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EFC32444-3537-C7E9-861E-79A46EB9B8D7}"/>
                  </a:ext>
                </a:extLst>
              </p:cNvPr>
              <p:cNvSpPr/>
              <p:nvPr/>
            </p:nvSpPr>
            <p:spPr>
              <a:xfrm>
                <a:off x="7105180" y="1068395"/>
                <a:ext cx="4561840" cy="144074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033DA90-9DBB-EE77-70D9-F09E75E031E1}"/>
                  </a:ext>
                </a:extLst>
              </p:cNvPr>
              <p:cNvSpPr txBox="1"/>
              <p:nvPr/>
            </p:nvSpPr>
            <p:spPr>
              <a:xfrm>
                <a:off x="7251394" y="1136457"/>
                <a:ext cx="4269413" cy="26279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endParaRPr lang="en-GB" sz="2000" dirty="0">
                  <a:latin typeface="+mj-lt"/>
                </a:endParaRP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215D961D-FB76-FC95-ACF8-641F863D62EC}"/>
                    </a:ext>
                  </a:extLst>
                </p:cNvPr>
                <p:cNvSpPr txBox="1"/>
                <p:nvPr/>
              </p:nvSpPr>
              <p:spPr>
                <a:xfrm>
                  <a:off x="4385795" y="4604675"/>
                  <a:ext cx="3506306" cy="11516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latin typeface="+mj-lt"/>
                    </a:rPr>
                    <a:t>Idea: </a:t>
                  </a:r>
                </a:p>
                <a:p>
                  <a:r>
                    <a:rPr lang="en-GB" sz="2000" dirty="0">
                      <a:latin typeface="+mj-lt"/>
                    </a:rPr>
                    <a:t>Allow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 to be complex.</a:t>
                  </a:r>
                </a:p>
                <a:p>
                  <a:r>
                    <a:rPr lang="en-GB" sz="2000" dirty="0">
                      <a:latin typeface="+mj-lt"/>
                    </a:rPr>
                    <a:t>Smoothly move around the regions with clustering singularities.</a:t>
                  </a:r>
                </a:p>
              </p:txBody>
            </p:sp>
          </mc:Choice>
          <mc:Fallback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215D961D-FB76-FC95-ACF8-641F863D62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5795" y="4604675"/>
                  <a:ext cx="3506306" cy="1151623"/>
                </a:xfrm>
                <a:prstGeom prst="rect">
                  <a:avLst/>
                </a:prstGeom>
                <a:blipFill>
                  <a:blip r:embed="rId9"/>
                  <a:stretch>
                    <a:fillRect l="-2231" t="-1866" r="-1014" b="-55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B5677D6-CD5C-7684-850A-7B7ED5EA6FD9}"/>
              </a:ext>
            </a:extLst>
          </p:cNvPr>
          <p:cNvGrpSpPr/>
          <p:nvPr/>
        </p:nvGrpSpPr>
        <p:grpSpPr>
          <a:xfrm>
            <a:off x="7376551" y="4204635"/>
            <a:ext cx="4701429" cy="2466327"/>
            <a:chOff x="7824982" y="4494683"/>
            <a:chExt cx="4165102" cy="2215127"/>
          </a:xfrm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D9C0BDD9-90EA-46A9-F88F-EF83FBCEA57F}"/>
                </a:ext>
              </a:extLst>
            </p:cNvPr>
            <p:cNvSpPr/>
            <p:nvPr/>
          </p:nvSpPr>
          <p:spPr>
            <a:xfrm>
              <a:off x="7824982" y="4494683"/>
              <a:ext cx="4119713" cy="2215127"/>
            </a:xfrm>
            <a:prstGeom prst="roundRect">
              <a:avLst/>
            </a:prstGeom>
            <a:solidFill>
              <a:srgbClr val="ED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C570EDA-F57B-F031-E8C2-112DC83FF214}"/>
                    </a:ext>
                  </a:extLst>
                </p:cNvPr>
                <p:cNvSpPr txBox="1"/>
                <p:nvPr/>
              </p:nvSpPr>
              <p:spPr>
                <a:xfrm>
                  <a:off x="7853357" y="4623256"/>
                  <a:ext cx="4136727" cy="17415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latin typeface="+mj-lt"/>
                    </a:rPr>
                    <a:t>Future work: </a:t>
                  </a:r>
                </a:p>
                <a:p>
                  <a:r>
                    <a:rPr lang="en-GB" sz="2000" dirty="0">
                      <a:latin typeface="+mj-lt"/>
                    </a:rPr>
                    <a:t>Can we explore the region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?</a:t>
                  </a:r>
                </a:p>
                <a:p>
                  <a:r>
                    <a:rPr lang="en-GB" sz="2000" dirty="0">
                      <a:latin typeface="+mj-lt"/>
                    </a:rPr>
                    <a:t>Do the singularities for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relate to the singularities for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?</a:t>
                  </a:r>
                </a:p>
                <a:p>
                  <a:r>
                    <a:rPr lang="en-GB" sz="2000" dirty="0">
                      <a:latin typeface="+mj-lt"/>
                    </a:rPr>
                    <a:t>Can this technique be used for other problems?</a:t>
                  </a:r>
                </a:p>
              </p:txBody>
            </p:sp>
          </mc:Choice>
          <mc:Fallback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C570EDA-F57B-F031-E8C2-112DC83FF2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3357" y="4623256"/>
                  <a:ext cx="4136727" cy="1741502"/>
                </a:xfrm>
                <a:prstGeom prst="rect">
                  <a:avLst/>
                </a:prstGeom>
                <a:blipFill>
                  <a:blip r:embed="rId10"/>
                  <a:stretch>
                    <a:fillRect l="-1305" t="-1572" r="-522" b="-471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Title 1">
            <a:extLst>
              <a:ext uri="{FF2B5EF4-FFF2-40B4-BE49-F238E27FC236}">
                <a16:creationId xmlns:a16="http://schemas.microsoft.com/office/drawing/2014/main" id="{94E59E4F-476E-BCEC-28B4-4F2A406F804D}"/>
              </a:ext>
            </a:extLst>
          </p:cNvPr>
          <p:cNvSpPr txBox="1">
            <a:spLocks/>
          </p:cNvSpPr>
          <p:nvPr/>
        </p:nvSpPr>
        <p:spPr>
          <a:xfrm>
            <a:off x="8561673" y="1235542"/>
            <a:ext cx="3368148" cy="7184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Questions?</a:t>
            </a:r>
            <a:endParaRPr lang="en-GB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416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5" grpId="0" animBg="1"/>
      <p:bldP spid="37" grpId="0"/>
      <p:bldP spid="24" grpId="0"/>
      <p:bldP spid="38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motivation</a:t>
            </a:r>
            <a:endParaRPr lang="en-GB" b="1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39A252-AB90-24B7-D9EE-B0F5D712FB40}"/>
              </a:ext>
            </a:extLst>
          </p:cNvPr>
          <p:cNvCxnSpPr>
            <a:cxnSpLocks/>
          </p:cNvCxnSpPr>
          <p:nvPr/>
        </p:nvCxnSpPr>
        <p:spPr>
          <a:xfrm flipV="1">
            <a:off x="214080" y="718454"/>
            <a:ext cx="3230160" cy="10897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1B94199-FF23-D377-418F-B0CBF3E6D53D}"/>
              </a:ext>
            </a:extLst>
          </p:cNvPr>
          <p:cNvSpPr txBox="1"/>
          <p:nvPr/>
        </p:nvSpPr>
        <p:spPr>
          <a:xfrm>
            <a:off x="214080" y="955064"/>
            <a:ext cx="10582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Consider a steady-state, gravity driven fluid that separates from a solid object.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EF4859C-29B9-D8EE-4FEE-CF758282CD3A}"/>
              </a:ext>
            </a:extLst>
          </p:cNvPr>
          <p:cNvGrpSpPr/>
          <p:nvPr/>
        </p:nvGrpSpPr>
        <p:grpSpPr>
          <a:xfrm>
            <a:off x="2241485" y="5669079"/>
            <a:ext cx="3230160" cy="846250"/>
            <a:chOff x="290280" y="2342696"/>
            <a:chExt cx="3230160" cy="846250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53963BA-3D30-7F15-F324-AC219958C5DE}"/>
                </a:ext>
              </a:extLst>
            </p:cNvPr>
            <p:cNvSpPr/>
            <p:nvPr/>
          </p:nvSpPr>
          <p:spPr>
            <a:xfrm>
              <a:off x="290280" y="2342696"/>
              <a:ext cx="3230160" cy="846250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A1D3782-20D5-70C2-5475-12A2E7AC00BC}"/>
                    </a:ext>
                  </a:extLst>
                </p:cNvPr>
                <p:cNvSpPr txBox="1"/>
                <p:nvPr/>
              </p:nvSpPr>
              <p:spPr>
                <a:xfrm>
                  <a:off x="362887" y="2449116"/>
                  <a:ext cx="3099759" cy="60337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sz="2000" b="0" dirty="0">
                      <a:latin typeface="+mj-lt"/>
                    </a:rPr>
                    <a:t>Froude number      </a:t>
                  </a:r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𝑔h</m:t>
                              </m:r>
                            </m:e>
                          </m:rad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A1D3782-20D5-70C2-5475-12A2E7AC00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887" y="2449116"/>
                  <a:ext cx="3099759" cy="603370"/>
                </a:xfrm>
                <a:prstGeom prst="rect">
                  <a:avLst/>
                </a:prstGeom>
                <a:blipFill>
                  <a:blip r:embed="rId3"/>
                  <a:stretch>
                    <a:fillRect l="-5118" b="-101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5C3F447-9CA8-6F71-8D56-95AAFDC455FE}"/>
              </a:ext>
            </a:extLst>
          </p:cNvPr>
          <p:cNvSpPr txBox="1"/>
          <p:nvPr/>
        </p:nvSpPr>
        <p:spPr>
          <a:xfrm>
            <a:off x="5846236" y="1580887"/>
            <a:ext cx="6036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There are </a:t>
            </a:r>
            <a:r>
              <a:rPr lang="en-GB" sz="2000" i="1" dirty="0">
                <a:latin typeface="+mj-lt"/>
              </a:rPr>
              <a:t>only</a:t>
            </a:r>
            <a:r>
              <a:rPr lang="en-GB" sz="2000" dirty="0">
                <a:latin typeface="+mj-lt"/>
              </a:rPr>
              <a:t> three values the separation angle can take.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71656D-7C18-5662-540F-9F95DC8CB58D}"/>
              </a:ext>
            </a:extLst>
          </p:cNvPr>
          <p:cNvSpPr txBox="1"/>
          <p:nvPr/>
        </p:nvSpPr>
        <p:spPr>
          <a:xfrm>
            <a:off x="454450" y="5821062"/>
            <a:ext cx="2041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Key parameter: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AAD4C46-79CA-813F-6F05-6014D6BA7A95}"/>
              </a:ext>
            </a:extLst>
          </p:cNvPr>
          <p:cNvGrpSpPr/>
          <p:nvPr/>
        </p:nvGrpSpPr>
        <p:grpSpPr>
          <a:xfrm>
            <a:off x="6247479" y="2053902"/>
            <a:ext cx="1246047" cy="2575453"/>
            <a:chOff x="6349533" y="3285779"/>
            <a:chExt cx="1246047" cy="2575453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1A612E1-5981-3CB9-6D1C-69BF0C64DAB1}"/>
                </a:ext>
              </a:extLst>
            </p:cNvPr>
            <p:cNvGrpSpPr/>
            <p:nvPr/>
          </p:nvGrpSpPr>
          <p:grpSpPr>
            <a:xfrm>
              <a:off x="6349533" y="3285779"/>
              <a:ext cx="1246047" cy="2575453"/>
              <a:chOff x="6256493" y="1450376"/>
              <a:chExt cx="1246047" cy="257545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22300EDE-57C8-BB0A-07A6-3CE2EC7A5A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56493" y="1910342"/>
                <a:ext cx="1039187" cy="2115487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4D483ED9-D878-532D-D537-DB8F5A02BFD7}"/>
                      </a:ext>
                    </a:extLst>
                  </p:cNvPr>
                  <p:cNvSpPr txBox="1"/>
                  <p:nvPr/>
                </p:nvSpPr>
                <p:spPr>
                  <a:xfrm>
                    <a:off x="6256493" y="1450376"/>
                    <a:ext cx="1246047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sSub>
                            <m:sSub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sub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4D483ED9-D878-532D-D537-DB8F5A02BFD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56493" y="1450376"/>
                    <a:ext cx="124604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4902" r="-980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4BDB79BB-1A8C-202C-BB8C-0BC6290BDC8D}"/>
                </a:ext>
              </a:extLst>
            </p:cNvPr>
            <p:cNvSpPr/>
            <p:nvPr/>
          </p:nvSpPr>
          <p:spPr>
            <a:xfrm rot="16200000">
              <a:off x="7105695" y="4559581"/>
              <a:ext cx="369333" cy="479128"/>
            </a:xfrm>
            <a:prstGeom prst="arc">
              <a:avLst>
                <a:gd name="adj1" fmla="val 15545169"/>
                <a:gd name="adj2" fmla="val 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E57FB2E3-499A-66A8-0A4C-57645B3F8AA4}"/>
                    </a:ext>
                  </a:extLst>
                </p:cNvPr>
                <p:cNvSpPr txBox="1"/>
                <p:nvPr/>
              </p:nvSpPr>
              <p:spPr>
                <a:xfrm>
                  <a:off x="6845971" y="4298176"/>
                  <a:ext cx="2615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E57FB2E3-499A-66A8-0A4C-57645B3F8A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5971" y="4298176"/>
                  <a:ext cx="261546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23256" r="-20930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EACEC2-2FDB-561A-E378-C1C933126B5C}"/>
              </a:ext>
            </a:extLst>
          </p:cNvPr>
          <p:cNvGrpSpPr/>
          <p:nvPr/>
        </p:nvGrpSpPr>
        <p:grpSpPr>
          <a:xfrm>
            <a:off x="8179318" y="2077414"/>
            <a:ext cx="1307582" cy="3312881"/>
            <a:chOff x="8281372" y="3307813"/>
            <a:chExt cx="1307582" cy="331288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A978A10-F70B-EAF9-3D90-A425FE2FFE66}"/>
                </a:ext>
              </a:extLst>
            </p:cNvPr>
            <p:cNvGrpSpPr/>
            <p:nvPr/>
          </p:nvGrpSpPr>
          <p:grpSpPr>
            <a:xfrm>
              <a:off x="8281372" y="3307813"/>
              <a:ext cx="1307582" cy="3312881"/>
              <a:chOff x="8036327" y="2058341"/>
              <a:chExt cx="1307582" cy="3312881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C79FD4A5-11A1-7CD9-D0CB-C386DD6A8A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99466" y="2494796"/>
                <a:ext cx="957845" cy="2115486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93DCE437-808C-72D8-EEEE-C08DE4AB7333}"/>
                      </a:ext>
                    </a:extLst>
                  </p:cNvPr>
                  <p:cNvSpPr txBox="1"/>
                  <p:nvPr/>
                </p:nvSpPr>
                <p:spPr>
                  <a:xfrm>
                    <a:off x="8099466" y="2058341"/>
                    <a:ext cx="1244443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sSub>
                            <m:sSub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sub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93DCE437-808C-72D8-EEEE-C08DE4AB733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99466" y="2058341"/>
                    <a:ext cx="1244443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4902" r="-980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FA60AE5C-5A79-335D-2DAA-81CEC57D99A9}"/>
                      </a:ext>
                    </a:extLst>
                  </p:cNvPr>
                  <p:cNvSpPr txBox="1"/>
                  <p:nvPr/>
                </p:nvSpPr>
                <p:spPr>
                  <a:xfrm>
                    <a:off x="8036327" y="4679751"/>
                    <a:ext cx="1020984" cy="69147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FA60AE5C-5A79-335D-2DAA-81CEC57D99A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36327" y="4679751"/>
                    <a:ext cx="1020984" cy="691471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824FAECD-838E-6B95-2F17-F6AF5E09E2E3}"/>
                </a:ext>
              </a:extLst>
            </p:cNvPr>
            <p:cNvSpPr/>
            <p:nvPr/>
          </p:nvSpPr>
          <p:spPr>
            <a:xfrm rot="16200000">
              <a:off x="9043663" y="4523570"/>
              <a:ext cx="369333" cy="479128"/>
            </a:xfrm>
            <a:prstGeom prst="arc">
              <a:avLst>
                <a:gd name="adj1" fmla="val 14062405"/>
                <a:gd name="adj2" fmla="val 2099117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5ED9B69-B703-D2F7-D037-B8FF4264B681}"/>
                    </a:ext>
                  </a:extLst>
                </p:cNvPr>
                <p:cNvSpPr txBox="1"/>
                <p:nvPr/>
              </p:nvSpPr>
              <p:spPr>
                <a:xfrm>
                  <a:off x="8727219" y="4298176"/>
                  <a:ext cx="2615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5ED9B69-B703-D2F7-D037-B8FF4264B6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7219" y="4298176"/>
                  <a:ext cx="261546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25581" r="-18605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085F67C-592A-8045-0470-86B6B23FAED0}"/>
              </a:ext>
            </a:extLst>
          </p:cNvPr>
          <p:cNvGrpSpPr/>
          <p:nvPr/>
        </p:nvGrpSpPr>
        <p:grpSpPr>
          <a:xfrm>
            <a:off x="10115759" y="2091676"/>
            <a:ext cx="1276527" cy="2983734"/>
            <a:chOff x="10217813" y="3322075"/>
            <a:chExt cx="1276527" cy="298373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02E24330-92AB-D523-CB63-D4F9F5444EC8}"/>
                </a:ext>
              </a:extLst>
            </p:cNvPr>
            <p:cNvGrpSpPr/>
            <p:nvPr/>
          </p:nvGrpSpPr>
          <p:grpSpPr>
            <a:xfrm>
              <a:off x="10217813" y="3322075"/>
              <a:ext cx="1276527" cy="2983734"/>
              <a:chOff x="9945484" y="2564250"/>
              <a:chExt cx="1276527" cy="2983734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D756EC03-3C6A-ABC2-72C5-3D13656497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975964" y="2998374"/>
                <a:ext cx="947499" cy="2115486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B952318C-0565-6A6E-4067-B4637FBC239C}"/>
                      </a:ext>
                    </a:extLst>
                  </p:cNvPr>
                  <p:cNvSpPr txBox="1"/>
                  <p:nvPr/>
                </p:nvSpPr>
                <p:spPr>
                  <a:xfrm>
                    <a:off x="9975964" y="2564250"/>
                    <a:ext cx="1246047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sSub>
                            <m:sSub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sub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B952318C-0565-6A6E-4067-B4637FBC23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5964" y="2564250"/>
                    <a:ext cx="1246047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l="-4390" r="-488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420247BC-08A0-BAD8-FF34-C67017342454}"/>
                      </a:ext>
                    </a:extLst>
                  </p:cNvPr>
                  <p:cNvSpPr txBox="1"/>
                  <p:nvPr/>
                </p:nvSpPr>
                <p:spPr>
                  <a:xfrm>
                    <a:off x="9945484" y="5178652"/>
                    <a:ext cx="851067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420247BC-08A0-BAD8-FF34-C6701734245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45484" y="5178652"/>
                    <a:ext cx="85106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l="-6429" r="-285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32CAC5BE-C00A-9BFF-2C5D-78F11A07FFEB}"/>
                </a:ext>
              </a:extLst>
            </p:cNvPr>
            <p:cNvSpPr/>
            <p:nvPr/>
          </p:nvSpPr>
          <p:spPr>
            <a:xfrm rot="16200000">
              <a:off x="10926214" y="4523570"/>
              <a:ext cx="369333" cy="479128"/>
            </a:xfrm>
            <a:prstGeom prst="arc">
              <a:avLst>
                <a:gd name="adj1" fmla="val 11686095"/>
                <a:gd name="adj2" fmla="val 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E8F9D2B8-DF83-9809-8FA7-5DD8B9DFB287}"/>
                    </a:ext>
                  </a:extLst>
                </p:cNvPr>
                <p:cNvSpPr txBox="1"/>
                <p:nvPr/>
              </p:nvSpPr>
              <p:spPr>
                <a:xfrm>
                  <a:off x="10624028" y="4298176"/>
                  <a:ext cx="2615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E8F9D2B8-DF83-9809-8FA7-5DD8B9DFB2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24028" y="4298176"/>
                  <a:ext cx="261546" cy="369332"/>
                </a:xfrm>
                <a:prstGeom prst="rect">
                  <a:avLst/>
                </a:prstGeom>
                <a:blipFill>
                  <a:blip r:embed="rId14"/>
                  <a:stretch>
                    <a:fillRect l="-25581" r="-18605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5" name="Google Shape;107;g11fc09a092b_0_0">
            <a:extLst>
              <a:ext uri="{FF2B5EF4-FFF2-40B4-BE49-F238E27FC236}">
                <a16:creationId xmlns:a16="http://schemas.microsoft.com/office/drawing/2014/main" id="{B76A8E99-895A-CAA3-A5BF-04C8E6C4BFC4}"/>
              </a:ext>
            </a:extLst>
          </p:cNvPr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200476" y="1293869"/>
            <a:ext cx="3206714" cy="3835054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690747F-37E8-120B-F0F5-7549718E0837}"/>
                  </a:ext>
                </a:extLst>
              </p:cNvPr>
              <p:cNvSpPr txBox="1"/>
              <p:nvPr/>
            </p:nvSpPr>
            <p:spPr>
              <a:xfrm>
                <a:off x="6247479" y="4649000"/>
                <a:ext cx="851066" cy="6276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690747F-37E8-120B-F0F5-7549718E0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7479" y="4649000"/>
                <a:ext cx="851066" cy="62760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4FF22181-7527-0940-CDD2-73EF07EA8C72}"/>
              </a:ext>
            </a:extLst>
          </p:cNvPr>
          <p:cNvSpPr/>
          <p:nvPr/>
        </p:nvSpPr>
        <p:spPr>
          <a:xfrm>
            <a:off x="6813577" y="5510564"/>
            <a:ext cx="3708397" cy="1154396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F14F6B9-7C90-DB8C-CD11-A3BA027BCCCD}"/>
              </a:ext>
            </a:extLst>
          </p:cNvPr>
          <p:cNvGrpSpPr/>
          <p:nvPr/>
        </p:nvGrpSpPr>
        <p:grpSpPr>
          <a:xfrm>
            <a:off x="6974116" y="5832146"/>
            <a:ext cx="3431387" cy="660088"/>
            <a:chOff x="165253" y="3329846"/>
            <a:chExt cx="10768213" cy="660088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BEA3542-12A0-A14E-97D2-861CC871B79C}"/>
                </a:ext>
              </a:extLst>
            </p:cNvPr>
            <p:cNvCxnSpPr>
              <a:cxnSpLocks/>
            </p:cNvCxnSpPr>
            <p:nvPr/>
          </p:nvCxnSpPr>
          <p:spPr>
            <a:xfrm>
              <a:off x="565735" y="3488401"/>
              <a:ext cx="101733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3CB7448F-1CFB-4D2E-FF74-6A0BC98AC79C}"/>
                    </a:ext>
                  </a:extLst>
                </p:cNvPr>
                <p:cNvSpPr txBox="1"/>
                <p:nvPr/>
              </p:nvSpPr>
              <p:spPr>
                <a:xfrm>
                  <a:off x="165253" y="3620602"/>
                  <a:ext cx="60327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3CB7448F-1CFB-4D2E-FF74-6A0BC98AC7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253" y="3620602"/>
                  <a:ext cx="603277" cy="369332"/>
                </a:xfrm>
                <a:prstGeom prst="rect">
                  <a:avLst/>
                </a:prstGeom>
                <a:blipFill>
                  <a:blip r:embed="rId17"/>
                  <a:stretch>
                    <a:fillRect l="-46875" r="-50000" b="-8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44F7DECC-CAA0-B225-24BF-7ED08FF6F3E8}"/>
                    </a:ext>
                  </a:extLst>
                </p:cNvPr>
                <p:cNvSpPr txBox="1"/>
                <p:nvPr/>
              </p:nvSpPr>
              <p:spPr>
                <a:xfrm>
                  <a:off x="5593725" y="3620602"/>
                  <a:ext cx="603278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44F7DECC-CAA0-B225-24BF-7ED08FF6F3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93725" y="3620602"/>
                  <a:ext cx="603278" cy="369332"/>
                </a:xfrm>
                <a:prstGeom prst="rect">
                  <a:avLst/>
                </a:prstGeom>
                <a:blipFill>
                  <a:blip r:embed="rId18"/>
                  <a:stretch>
                    <a:fillRect l="-58065" r="-225806" b="-1475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DD9B84-B0BE-0A4D-0EDD-BCFD76D30B9D}"/>
                    </a:ext>
                  </a:extLst>
                </p:cNvPr>
                <p:cNvSpPr txBox="1"/>
                <p:nvPr/>
              </p:nvSpPr>
              <p:spPr>
                <a:xfrm>
                  <a:off x="10330189" y="3620602"/>
                  <a:ext cx="60327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DD9B84-B0BE-0A4D-0EDD-BCFD76D30B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30189" y="3620602"/>
                  <a:ext cx="603277" cy="369332"/>
                </a:xfrm>
                <a:prstGeom prst="rect">
                  <a:avLst/>
                </a:prstGeom>
                <a:blipFill>
                  <a:blip r:embed="rId19"/>
                  <a:stretch>
                    <a:fillRect l="-53125" r="-53125" b="-8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DF62F94-DBBE-B1D4-F2BA-2AE9B16FD9D4}"/>
                </a:ext>
              </a:extLst>
            </p:cNvPr>
            <p:cNvCxnSpPr/>
            <p:nvPr/>
          </p:nvCxnSpPr>
          <p:spPr>
            <a:xfrm>
              <a:off x="5864582" y="3329846"/>
              <a:ext cx="0" cy="143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12A8D39-3918-5D20-4B0F-B4F213A8B891}"/>
                </a:ext>
              </a:extLst>
            </p:cNvPr>
            <p:cNvCxnSpPr/>
            <p:nvPr/>
          </p:nvCxnSpPr>
          <p:spPr>
            <a:xfrm>
              <a:off x="583919" y="3329846"/>
              <a:ext cx="0" cy="143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9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1" grpId="0"/>
      <p:bldP spid="51" grpId="0"/>
      <p:bldP spid="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motivation</a:t>
            </a:r>
            <a:endParaRPr lang="en-GB" b="1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39A252-AB90-24B7-D9EE-B0F5D712FB40}"/>
              </a:ext>
            </a:extLst>
          </p:cNvPr>
          <p:cNvCxnSpPr>
            <a:cxnSpLocks/>
          </p:cNvCxnSpPr>
          <p:nvPr/>
        </p:nvCxnSpPr>
        <p:spPr>
          <a:xfrm flipV="1">
            <a:off x="214080" y="718454"/>
            <a:ext cx="3230160" cy="10897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CEF4859C-29B9-D8EE-4FEE-CF758282CD3A}"/>
              </a:ext>
            </a:extLst>
          </p:cNvPr>
          <p:cNvGrpSpPr/>
          <p:nvPr/>
        </p:nvGrpSpPr>
        <p:grpSpPr>
          <a:xfrm>
            <a:off x="2332120" y="1040911"/>
            <a:ext cx="3230160" cy="846250"/>
            <a:chOff x="290280" y="2342696"/>
            <a:chExt cx="3230160" cy="846250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53963BA-3D30-7F15-F324-AC219958C5DE}"/>
                </a:ext>
              </a:extLst>
            </p:cNvPr>
            <p:cNvSpPr/>
            <p:nvPr/>
          </p:nvSpPr>
          <p:spPr>
            <a:xfrm>
              <a:off x="290280" y="2342696"/>
              <a:ext cx="3230160" cy="846250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A1D3782-20D5-70C2-5475-12A2E7AC00BC}"/>
                    </a:ext>
                  </a:extLst>
                </p:cNvPr>
                <p:cNvSpPr txBox="1"/>
                <p:nvPr/>
              </p:nvSpPr>
              <p:spPr>
                <a:xfrm>
                  <a:off x="362887" y="2449116"/>
                  <a:ext cx="3099759" cy="60337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sz="2000" b="0" dirty="0">
                      <a:latin typeface="+mj-lt"/>
                    </a:rPr>
                    <a:t>Froude number      </a:t>
                  </a:r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𝑔h</m:t>
                              </m:r>
                            </m:e>
                          </m:rad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A1D3782-20D5-70C2-5475-12A2E7AC00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887" y="2449116"/>
                  <a:ext cx="3099759" cy="603370"/>
                </a:xfrm>
                <a:prstGeom prst="rect">
                  <a:avLst/>
                </a:prstGeom>
                <a:blipFill>
                  <a:blip r:embed="rId2"/>
                  <a:stretch>
                    <a:fillRect l="-4912" b="-101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2271656D-7C18-5662-540F-9F95DC8CB58D}"/>
              </a:ext>
            </a:extLst>
          </p:cNvPr>
          <p:cNvSpPr txBox="1"/>
          <p:nvPr/>
        </p:nvSpPr>
        <p:spPr>
          <a:xfrm>
            <a:off x="545085" y="1192894"/>
            <a:ext cx="2041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Key parameter: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EACEC2-2FDB-561A-E378-C1C933126B5C}"/>
              </a:ext>
            </a:extLst>
          </p:cNvPr>
          <p:cNvGrpSpPr/>
          <p:nvPr/>
        </p:nvGrpSpPr>
        <p:grpSpPr>
          <a:xfrm>
            <a:off x="10423850" y="412932"/>
            <a:ext cx="1123383" cy="2115486"/>
            <a:chOff x="8344511" y="3744268"/>
            <a:chExt cx="1123383" cy="211548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79FD4A5-11A1-7CD9-D0CB-C386DD6A8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44511" y="3744268"/>
              <a:ext cx="957845" cy="2115486"/>
            </a:xfrm>
            <a:prstGeom prst="rect">
              <a:avLst/>
            </a:prstGeom>
          </p:spPr>
        </p:pic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824FAECD-838E-6B95-2F17-F6AF5E09E2E3}"/>
                </a:ext>
              </a:extLst>
            </p:cNvPr>
            <p:cNvSpPr/>
            <p:nvPr/>
          </p:nvSpPr>
          <p:spPr>
            <a:xfrm rot="16200000">
              <a:off x="9043663" y="4523570"/>
              <a:ext cx="369333" cy="479128"/>
            </a:xfrm>
            <a:prstGeom prst="arc">
              <a:avLst>
                <a:gd name="adj1" fmla="val 14062405"/>
                <a:gd name="adj2" fmla="val 2099117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5ED9B69-B703-D2F7-D037-B8FF4264B681}"/>
                    </a:ext>
                  </a:extLst>
                </p:cNvPr>
                <p:cNvSpPr txBox="1"/>
                <p:nvPr/>
              </p:nvSpPr>
              <p:spPr>
                <a:xfrm>
                  <a:off x="8727219" y="4298176"/>
                  <a:ext cx="2615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5ED9B69-B703-D2F7-D037-B8FF4264B6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7219" y="4298176"/>
                  <a:ext cx="261546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25581" r="-18605" b="-2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4FF22181-7527-0940-CDD2-73EF07EA8C72}"/>
              </a:ext>
            </a:extLst>
          </p:cNvPr>
          <p:cNvSpPr/>
          <p:nvPr/>
        </p:nvSpPr>
        <p:spPr>
          <a:xfrm>
            <a:off x="798857" y="3310502"/>
            <a:ext cx="10228503" cy="1462587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F14F6B9-7C90-DB8C-CD11-A3BA027BCCCD}"/>
              </a:ext>
            </a:extLst>
          </p:cNvPr>
          <p:cNvGrpSpPr/>
          <p:nvPr/>
        </p:nvGrpSpPr>
        <p:grpSpPr>
          <a:xfrm>
            <a:off x="959396" y="3940275"/>
            <a:ext cx="9464454" cy="660088"/>
            <a:chOff x="165253" y="3329846"/>
            <a:chExt cx="10768213" cy="660088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BEA3542-12A0-A14E-97D2-861CC871B79C}"/>
                </a:ext>
              </a:extLst>
            </p:cNvPr>
            <p:cNvCxnSpPr>
              <a:cxnSpLocks/>
            </p:cNvCxnSpPr>
            <p:nvPr/>
          </p:nvCxnSpPr>
          <p:spPr>
            <a:xfrm>
              <a:off x="565735" y="3488401"/>
              <a:ext cx="101733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3CB7448F-1CFB-4D2E-FF74-6A0BC98AC79C}"/>
                    </a:ext>
                  </a:extLst>
                </p:cNvPr>
                <p:cNvSpPr txBox="1"/>
                <p:nvPr/>
              </p:nvSpPr>
              <p:spPr>
                <a:xfrm>
                  <a:off x="165253" y="3620602"/>
                  <a:ext cx="60327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3CB7448F-1CFB-4D2E-FF74-6A0BC98AC7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253" y="3620602"/>
                  <a:ext cx="603277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44F7DECC-CAA0-B225-24BF-7ED08FF6F3E8}"/>
                    </a:ext>
                  </a:extLst>
                </p:cNvPr>
                <p:cNvSpPr txBox="1"/>
                <p:nvPr/>
              </p:nvSpPr>
              <p:spPr>
                <a:xfrm>
                  <a:off x="7385459" y="3620602"/>
                  <a:ext cx="603278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44F7DECC-CAA0-B225-24BF-7ED08FF6F3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5459" y="3620602"/>
                  <a:ext cx="603278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19540" r="-16092" b="-1475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DD9B84-B0BE-0A4D-0EDD-BCFD76D30B9D}"/>
                    </a:ext>
                  </a:extLst>
                </p:cNvPr>
                <p:cNvSpPr txBox="1"/>
                <p:nvPr/>
              </p:nvSpPr>
              <p:spPr>
                <a:xfrm>
                  <a:off x="10330189" y="3620602"/>
                  <a:ext cx="60327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DD9B84-B0BE-0A4D-0EDD-BCFD76D30B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30189" y="3620602"/>
                  <a:ext cx="603277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DF62F94-DBBE-B1D4-F2BA-2AE9B16FD9D4}"/>
                </a:ext>
              </a:extLst>
            </p:cNvPr>
            <p:cNvCxnSpPr/>
            <p:nvPr/>
          </p:nvCxnSpPr>
          <p:spPr>
            <a:xfrm>
              <a:off x="7656316" y="3329846"/>
              <a:ext cx="0" cy="143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12A8D39-3918-5D20-4B0F-B4F213A8B891}"/>
                </a:ext>
              </a:extLst>
            </p:cNvPr>
            <p:cNvCxnSpPr/>
            <p:nvPr/>
          </p:nvCxnSpPr>
          <p:spPr>
            <a:xfrm>
              <a:off x="583919" y="3329846"/>
              <a:ext cx="0" cy="143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20A8657-68EB-FFE5-262D-6E6B91E5FB48}"/>
                  </a:ext>
                </a:extLst>
              </p:cNvPr>
              <p:cNvSpPr txBox="1"/>
              <p:nvPr/>
            </p:nvSpPr>
            <p:spPr>
              <a:xfrm>
                <a:off x="5324217" y="4220871"/>
                <a:ext cx="53023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20A8657-68EB-FFE5-262D-6E6B91E5FB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17" y="4220871"/>
                <a:ext cx="530236" cy="369332"/>
              </a:xfrm>
              <a:prstGeom prst="rect">
                <a:avLst/>
              </a:prstGeom>
              <a:blipFill>
                <a:blip r:embed="rId8"/>
                <a:stretch>
                  <a:fillRect l="-19540" r="-14943"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47F4BED-BF1B-BE42-29E3-CA4DF56BB86B}"/>
              </a:ext>
            </a:extLst>
          </p:cNvPr>
          <p:cNvCxnSpPr/>
          <p:nvPr/>
        </p:nvCxnSpPr>
        <p:spPr>
          <a:xfrm>
            <a:off x="5562280" y="3930115"/>
            <a:ext cx="0" cy="143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59CE583D-C628-F50E-3AC6-F58157D83BBA}"/>
              </a:ext>
            </a:extLst>
          </p:cNvPr>
          <p:cNvSpPr/>
          <p:nvPr/>
        </p:nvSpPr>
        <p:spPr>
          <a:xfrm>
            <a:off x="4439333" y="4044104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ECA5AAC-AC0B-2A88-4E77-62CF9701BC80}"/>
              </a:ext>
            </a:extLst>
          </p:cNvPr>
          <p:cNvSpPr/>
          <p:nvPr/>
        </p:nvSpPr>
        <p:spPr>
          <a:xfrm>
            <a:off x="3688758" y="4036863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DCFF512C-5AD5-BF16-3EC9-EE0311D2E09F}"/>
              </a:ext>
            </a:extLst>
          </p:cNvPr>
          <p:cNvSpPr/>
          <p:nvPr/>
        </p:nvSpPr>
        <p:spPr>
          <a:xfrm>
            <a:off x="3176225" y="4038672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B1D065A-191F-447E-26CB-F0B90FE02766}"/>
              </a:ext>
            </a:extLst>
          </p:cNvPr>
          <p:cNvSpPr/>
          <p:nvPr/>
        </p:nvSpPr>
        <p:spPr>
          <a:xfrm>
            <a:off x="2739284" y="4038672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15CB07D-5ED2-C1C7-0922-F428C238FBF1}"/>
              </a:ext>
            </a:extLst>
          </p:cNvPr>
          <p:cNvSpPr/>
          <p:nvPr/>
        </p:nvSpPr>
        <p:spPr>
          <a:xfrm>
            <a:off x="2454640" y="4044104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4DF9E5E-3C53-230F-1B88-AFF28B8E71CA}"/>
              </a:ext>
            </a:extLst>
          </p:cNvPr>
          <p:cNvSpPr/>
          <p:nvPr/>
        </p:nvSpPr>
        <p:spPr>
          <a:xfrm>
            <a:off x="2211086" y="4036863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700A11C-F86F-EEBD-3F3E-E038CA51F972}"/>
              </a:ext>
            </a:extLst>
          </p:cNvPr>
          <p:cNvGrpSpPr/>
          <p:nvPr/>
        </p:nvGrpSpPr>
        <p:grpSpPr>
          <a:xfrm>
            <a:off x="2405397" y="3579597"/>
            <a:ext cx="2566333" cy="319464"/>
            <a:chOff x="3906629" y="1336442"/>
            <a:chExt cx="2566333" cy="3194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37CEBA1A-C948-296B-B99F-3BEEB780080F}"/>
                    </a:ext>
                  </a:extLst>
                </p:cNvPr>
                <p:cNvSpPr txBox="1"/>
                <p:nvPr/>
              </p:nvSpPr>
              <p:spPr>
                <a:xfrm>
                  <a:off x="5786428" y="1336442"/>
                  <a:ext cx="68653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BCF2483-8667-3129-822F-03310E759F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6428" y="1336442"/>
                  <a:ext cx="686534" cy="307777"/>
                </a:xfrm>
                <a:prstGeom prst="rect">
                  <a:avLst/>
                </a:prstGeom>
                <a:blipFill>
                  <a:blip r:embed="rId9"/>
                  <a:stretch>
                    <a:fillRect l="-7080" r="-11504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BBDE928-B2CE-21FD-670C-3EA10AA1E734}"/>
                    </a:ext>
                  </a:extLst>
                </p:cNvPr>
                <p:cNvSpPr txBox="1"/>
                <p:nvPr/>
              </p:nvSpPr>
              <p:spPr>
                <a:xfrm>
                  <a:off x="5072733" y="1348129"/>
                  <a:ext cx="69249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BBDE928-B2CE-21FD-670C-3EA10AA1E73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2733" y="1348129"/>
                  <a:ext cx="692497" cy="307777"/>
                </a:xfrm>
                <a:prstGeom prst="rect">
                  <a:avLst/>
                </a:prstGeom>
                <a:blipFill>
                  <a:blip r:embed="rId10"/>
                  <a:stretch>
                    <a:fillRect l="-7965" r="-12389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2DEF8E9-AE23-4DF6-DF9F-4BB3C99E7F60}"/>
                    </a:ext>
                  </a:extLst>
                </p:cNvPr>
                <p:cNvSpPr txBox="1"/>
                <p:nvPr/>
              </p:nvSpPr>
              <p:spPr>
                <a:xfrm>
                  <a:off x="4331208" y="1348129"/>
                  <a:ext cx="69249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2DEF8E9-AE23-4DF6-DF9F-4BB3C99E7F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1208" y="1348129"/>
                  <a:ext cx="692497" cy="307777"/>
                </a:xfrm>
                <a:prstGeom prst="rect">
                  <a:avLst/>
                </a:prstGeom>
                <a:blipFill>
                  <a:blip r:embed="rId11"/>
                  <a:stretch>
                    <a:fillRect l="-7018" r="-11404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47B57C3-D146-F9BB-7FEC-F4B436B3E91A}"/>
                </a:ext>
              </a:extLst>
            </p:cNvPr>
            <p:cNvSpPr txBox="1"/>
            <p:nvPr/>
          </p:nvSpPr>
          <p:spPr>
            <a:xfrm>
              <a:off x="3906629" y="1378907"/>
              <a:ext cx="23083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dirty="0"/>
                <a:t>…</a:t>
              </a:r>
            </a:p>
          </p:txBody>
        </p:sp>
      </p:grpSp>
      <p:sp>
        <p:nvSpPr>
          <p:cNvPr id="62" name="Oval 61">
            <a:extLst>
              <a:ext uri="{FF2B5EF4-FFF2-40B4-BE49-F238E27FC236}">
                <a16:creationId xmlns:a16="http://schemas.microsoft.com/office/drawing/2014/main" id="{1949AFE8-9A21-EA9F-A335-2693710EA171}"/>
              </a:ext>
            </a:extLst>
          </p:cNvPr>
          <p:cNvSpPr/>
          <p:nvPr/>
        </p:nvSpPr>
        <p:spPr>
          <a:xfrm>
            <a:off x="2023135" y="4023955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9A91B55-59F9-67D3-55DB-6B35A4C521B7}"/>
              </a:ext>
            </a:extLst>
          </p:cNvPr>
          <p:cNvSpPr/>
          <p:nvPr/>
        </p:nvSpPr>
        <p:spPr>
          <a:xfrm>
            <a:off x="1855513" y="4035835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8A4FE5-C7CF-BA55-BD22-6ED6D448CA09}"/>
              </a:ext>
            </a:extLst>
          </p:cNvPr>
          <p:cNvCxnSpPr/>
          <p:nvPr/>
        </p:nvCxnSpPr>
        <p:spPr>
          <a:xfrm>
            <a:off x="3383280" y="4231031"/>
            <a:ext cx="1940937" cy="0"/>
          </a:xfrm>
          <a:prstGeom prst="straightConnector1">
            <a:avLst/>
          </a:prstGeom>
          <a:ln w="28575">
            <a:solidFill>
              <a:srgbClr val="CE366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F623D73-66F9-B877-B04D-0A80305042E3}"/>
                  </a:ext>
                </a:extLst>
              </p:cNvPr>
              <p:cNvSpPr txBox="1"/>
              <p:nvPr/>
            </p:nvSpPr>
            <p:spPr>
              <a:xfrm>
                <a:off x="3773298" y="4211905"/>
                <a:ext cx="1043876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→ ∞</m:t>
                      </m:r>
                    </m:oMath>
                  </m:oMathPara>
                </a14:m>
                <a:endParaRPr lang="en-GB" sz="2400" b="0" dirty="0"/>
              </a:p>
              <a:p>
                <a:endParaRPr lang="en-GB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F623D73-66F9-B877-B04D-0A80305042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298" y="4211905"/>
                <a:ext cx="1043876" cy="738664"/>
              </a:xfrm>
              <a:prstGeom prst="rect">
                <a:avLst/>
              </a:prstGeom>
              <a:blipFill>
                <a:blip r:embed="rId12"/>
                <a:stretch>
                  <a:fillRect l="-2924" r="-23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3CA568DA-69ED-C600-9C81-50BE55569621}"/>
              </a:ext>
            </a:extLst>
          </p:cNvPr>
          <p:cNvGrpSpPr/>
          <p:nvPr/>
        </p:nvGrpSpPr>
        <p:grpSpPr>
          <a:xfrm>
            <a:off x="6218392" y="1040911"/>
            <a:ext cx="3641488" cy="846250"/>
            <a:chOff x="290280" y="2342696"/>
            <a:chExt cx="3360111" cy="846250"/>
          </a:xfrm>
        </p:grpSpPr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0F50BF2F-227E-BE5C-2966-FCB6F556C1BD}"/>
                </a:ext>
              </a:extLst>
            </p:cNvPr>
            <p:cNvSpPr/>
            <p:nvPr/>
          </p:nvSpPr>
          <p:spPr>
            <a:xfrm>
              <a:off x="290280" y="2342696"/>
              <a:ext cx="3230160" cy="846250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97C39DAF-D94A-BBC6-C115-0ADED98D1AB2}"/>
                    </a:ext>
                  </a:extLst>
                </p:cNvPr>
                <p:cNvSpPr txBox="1"/>
                <p:nvPr/>
              </p:nvSpPr>
              <p:spPr>
                <a:xfrm>
                  <a:off x="362888" y="2407700"/>
                  <a:ext cx="3287503" cy="5740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sz="2000" b="0" dirty="0">
                      <a:latin typeface="+mj-lt"/>
                    </a:rPr>
                    <a:t>Weber number       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97C39DAF-D94A-BBC6-C115-0ADED98D1A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888" y="2407700"/>
                  <a:ext cx="3287503" cy="574068"/>
                </a:xfrm>
                <a:prstGeom prst="rect">
                  <a:avLst/>
                </a:prstGeom>
                <a:blipFill>
                  <a:blip r:embed="rId13"/>
                  <a:stretch>
                    <a:fillRect l="-4452" b="-105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6E8F7AC1-FA50-6FEB-F60A-77EA54CED64E}"/>
              </a:ext>
            </a:extLst>
          </p:cNvPr>
          <p:cNvSpPr txBox="1"/>
          <p:nvPr/>
        </p:nvSpPr>
        <p:spPr>
          <a:xfrm>
            <a:off x="6218392" y="1895077"/>
            <a:ext cx="2971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(Surface tension parameter)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1DB1719C-7158-5103-53F5-E9F87CAC40D8}"/>
                  </a:ext>
                </a:extLst>
              </p:cNvPr>
              <p:cNvSpPr txBox="1"/>
              <p:nvPr/>
            </p:nvSpPr>
            <p:spPr>
              <a:xfrm>
                <a:off x="6231363" y="2384469"/>
                <a:ext cx="32860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+mj-lt"/>
                  </a:rPr>
                  <a:t>Zero surface tension: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=∞</m:t>
                    </m:r>
                  </m:oMath>
                </a14:m>
                <a:endParaRPr lang="en-GB" sz="2000" dirty="0">
                  <a:latin typeface="+mj-lt"/>
                </a:endParaRPr>
              </a:p>
            </p:txBody>
          </p:sp>
        </mc:Choice>
        <mc:Fallback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1DB1719C-7158-5103-53F5-E9F87CAC40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363" y="2384469"/>
                <a:ext cx="3286062" cy="400110"/>
              </a:xfrm>
              <a:prstGeom prst="rect">
                <a:avLst/>
              </a:prstGeom>
              <a:blipFill>
                <a:blip r:embed="rId14"/>
                <a:stretch>
                  <a:fillRect l="-1855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EDA34995-E439-5048-21C5-EDC6C162F07B}"/>
                  </a:ext>
                </a:extLst>
              </p:cNvPr>
              <p:cNvSpPr txBox="1"/>
              <p:nvPr/>
            </p:nvSpPr>
            <p:spPr>
              <a:xfrm>
                <a:off x="1224513" y="2595915"/>
                <a:ext cx="711092" cy="522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EDA34995-E439-5048-21C5-EDC6C162F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513" y="2595915"/>
                <a:ext cx="711092" cy="52296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>
            <a:extLst>
              <a:ext uri="{FF2B5EF4-FFF2-40B4-BE49-F238E27FC236}">
                <a16:creationId xmlns:a16="http://schemas.microsoft.com/office/drawing/2014/main" id="{88859FF4-3ED1-FCE8-6704-A0FF98E1599E}"/>
              </a:ext>
            </a:extLst>
          </p:cNvPr>
          <p:cNvGrpSpPr/>
          <p:nvPr/>
        </p:nvGrpSpPr>
        <p:grpSpPr>
          <a:xfrm>
            <a:off x="834607" y="5555173"/>
            <a:ext cx="3793856" cy="572086"/>
            <a:chOff x="7105180" y="1068395"/>
            <a:chExt cx="4561840" cy="1440744"/>
          </a:xfrm>
          <a:solidFill>
            <a:srgbClr val="EDB5C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6" name="Rectangle: Rounded Corners 75">
              <a:extLst>
                <a:ext uri="{FF2B5EF4-FFF2-40B4-BE49-F238E27FC236}">
                  <a16:creationId xmlns:a16="http://schemas.microsoft.com/office/drawing/2014/main" id="{E6E7AEB1-8080-3BA3-DD00-7948DFE919F2}"/>
                </a:ext>
              </a:extLst>
            </p:cNvPr>
            <p:cNvSpPr/>
            <p:nvPr/>
          </p:nvSpPr>
          <p:spPr>
            <a:xfrm>
              <a:off x="7105180" y="1068395"/>
              <a:ext cx="4561840" cy="144074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89FC3760-4B2F-8271-D0F4-CCC762EECB62}"/>
                </a:ext>
              </a:extLst>
            </p:cNvPr>
            <p:cNvSpPr txBox="1"/>
            <p:nvPr/>
          </p:nvSpPr>
          <p:spPr>
            <a:xfrm>
              <a:off x="7251393" y="1199814"/>
              <a:ext cx="4269413" cy="4578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latin typeface="+mj-lt"/>
                </a:rPr>
                <a:t>There exist many open questions.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832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62" grpId="0" animBg="1"/>
      <p:bldP spid="64" grpId="0" animBg="1"/>
      <p:bldP spid="14" grpId="0"/>
      <p:bldP spid="72" grpId="0"/>
      <p:bldP spid="73" grpId="0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Problem formulation</a:t>
            </a:r>
            <a:endParaRPr lang="en-GB" b="1" dirty="0">
              <a:latin typeface="+mn-lt"/>
            </a:endParaRPr>
          </a:p>
        </p:txBody>
      </p:sp>
      <p:pic>
        <p:nvPicPr>
          <p:cNvPr id="5" name="Google Shape;107;g11fc09a092b_0_0">
            <a:extLst>
              <a:ext uri="{FF2B5EF4-FFF2-40B4-BE49-F238E27FC236}">
                <a16:creationId xmlns:a16="http://schemas.microsoft.com/office/drawing/2014/main" id="{9126E5BC-7AD6-E98C-5416-D28B413B1FE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7548" y="2131948"/>
            <a:ext cx="2960737" cy="35565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3320387-83F7-1453-F251-9884D6B1B9E1}"/>
              </a:ext>
            </a:extLst>
          </p:cNvPr>
          <p:cNvGrpSpPr/>
          <p:nvPr/>
        </p:nvGrpSpPr>
        <p:grpSpPr>
          <a:xfrm>
            <a:off x="4229567" y="4507086"/>
            <a:ext cx="3732865" cy="1560234"/>
            <a:chOff x="4413429" y="3895687"/>
            <a:chExt cx="3732865" cy="1560234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A46B6E9B-5310-1A47-5150-9AA599326760}"/>
                </a:ext>
              </a:extLst>
            </p:cNvPr>
            <p:cNvSpPr/>
            <p:nvPr/>
          </p:nvSpPr>
          <p:spPr>
            <a:xfrm>
              <a:off x="4413429" y="3895687"/>
              <a:ext cx="3064331" cy="1560234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C9CF539-6D8C-75A2-7F7B-4092438F0E1E}"/>
                    </a:ext>
                  </a:extLst>
                </p:cNvPr>
                <p:cNvSpPr txBox="1"/>
                <p:nvPr/>
              </p:nvSpPr>
              <p:spPr>
                <a:xfrm>
                  <a:off x="4585150" y="3895687"/>
                  <a:ext cx="3561144" cy="133427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)→ </m:t>
                      </m:r>
                    </m:oMath>
                  </a14:m>
                  <a:r>
                    <a:rPr lang="en-US" sz="2000" b="0" dirty="0">
                      <a:latin typeface="+mj-lt"/>
                    </a:rPr>
                    <a:t>speed</a:t>
                  </a:r>
                </a:p>
                <a:p>
                  <a:pPr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)→</m:t>
                      </m:r>
                    </m:oMath>
                  </a14:m>
                  <a:r>
                    <a:rPr lang="en-GB" sz="2000" dirty="0"/>
                    <a:t> </a:t>
                  </a:r>
                  <a:r>
                    <a:rPr lang="en-GB" sz="2000" dirty="0">
                      <a:latin typeface="+mj-lt"/>
                    </a:rPr>
                    <a:t>angle</a:t>
                  </a:r>
                  <a:endParaRPr lang="en-GB" sz="2000" dirty="0"/>
                </a:p>
                <a:p>
                  <a:pPr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GB" sz="2000" dirty="0"/>
                    <a:t> </a:t>
                  </a:r>
                  <a:r>
                    <a:rPr lang="en-GB" sz="2000" dirty="0">
                      <a:latin typeface="+mj-lt"/>
                    </a:rPr>
                    <a:t>potential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C9CF539-6D8C-75A2-7F7B-4092438F0E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3895687"/>
                  <a:ext cx="3561144" cy="1334276"/>
                </a:xfrm>
                <a:prstGeom prst="rect">
                  <a:avLst/>
                </a:prstGeom>
                <a:blipFill>
                  <a:blip r:embed="rId3"/>
                  <a:stretch>
                    <a:fillRect l="-3425" b="-1095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81FAED2-EEC3-B6BB-CC1B-0F07F89ECF9C}"/>
              </a:ext>
            </a:extLst>
          </p:cNvPr>
          <p:cNvGrpSpPr/>
          <p:nvPr/>
        </p:nvGrpSpPr>
        <p:grpSpPr>
          <a:xfrm>
            <a:off x="7758973" y="4196149"/>
            <a:ext cx="3805479" cy="1871171"/>
            <a:chOff x="7742674" y="3584750"/>
            <a:chExt cx="3805479" cy="1871171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B23E5C6-8C1F-F7D9-06CE-355A7AB484EE}"/>
                </a:ext>
              </a:extLst>
            </p:cNvPr>
            <p:cNvSpPr/>
            <p:nvPr/>
          </p:nvSpPr>
          <p:spPr>
            <a:xfrm>
              <a:off x="7742674" y="3895687"/>
              <a:ext cx="3805479" cy="1560234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C922E81-923F-3A5A-9312-9942D54FAC43}"/>
                    </a:ext>
                  </a:extLst>
                </p:cNvPr>
                <p:cNvSpPr txBox="1"/>
                <p:nvPr/>
              </p:nvSpPr>
              <p:spPr>
                <a:xfrm>
                  <a:off x="7914395" y="3584750"/>
                  <a:ext cx="3561144" cy="171604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𝑔h</m:t>
                                </m:r>
                              </m:e>
                            </m:rad>
                          </m:den>
                        </m:f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GB" sz="2000" dirty="0"/>
                          <m:t> </m:t>
                        </m:r>
                        <m:r>
                          <m:rPr>
                            <m:nor/>
                          </m:rPr>
                          <a:rPr lang="en-GB" sz="2000" dirty="0">
                            <a:latin typeface="+mj-lt"/>
                          </a:rPr>
                          <m:t>Froude</m:t>
                        </m:r>
                        <m:r>
                          <m:rPr>
                            <m:nor/>
                          </m:rPr>
                          <a:rPr lang="en-GB" sz="2000" dirty="0">
                            <a:latin typeface="+mj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000" dirty="0">
                            <a:latin typeface="+mj-lt"/>
                          </a:rPr>
                          <m:t>number</m:t>
                        </m:r>
                      </m:oMath>
                    </m:oMathPara>
                  </a14:m>
                  <a:endParaRPr lang="en-GB" sz="2000" dirty="0">
                    <a:latin typeface="+mj-lt"/>
                  </a:endParaRPr>
                </a:p>
                <a:p>
                  <a:pPr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≫1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→ </m:t>
                      </m:r>
                    </m:oMath>
                  </a14:m>
                  <a:r>
                    <a:rPr lang="en-US" sz="2000" b="0" dirty="0">
                      <a:latin typeface="+mj-lt"/>
                    </a:rPr>
                    <a:t>Weber number </a:t>
                  </a:r>
                  <a:endParaRPr lang="en-GB" sz="20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C922E81-923F-3A5A-9312-9942D54FAC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14395" y="3584750"/>
                  <a:ext cx="3561144" cy="1716047"/>
                </a:xfrm>
                <a:prstGeom prst="rect">
                  <a:avLst/>
                </a:prstGeom>
                <a:blipFill>
                  <a:blip r:embed="rId4"/>
                  <a:stretch>
                    <a:fillRect r="-2911" b="-461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6C3993F-129D-F7F5-3D8D-F5462260B94B}"/>
              </a:ext>
            </a:extLst>
          </p:cNvPr>
          <p:cNvGrpSpPr/>
          <p:nvPr/>
        </p:nvGrpSpPr>
        <p:grpSpPr>
          <a:xfrm>
            <a:off x="4229567" y="1940404"/>
            <a:ext cx="4561840" cy="1801306"/>
            <a:chOff x="4413429" y="1460341"/>
            <a:chExt cx="4561840" cy="1801306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B7C7082-11B1-D707-0704-B1F12A7D5B19}"/>
                </a:ext>
              </a:extLst>
            </p:cNvPr>
            <p:cNvSpPr/>
            <p:nvPr/>
          </p:nvSpPr>
          <p:spPr>
            <a:xfrm>
              <a:off x="4413429" y="1460341"/>
              <a:ext cx="4561840" cy="1801306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8D587EF-B51A-990B-4B9B-F791AF2E7148}"/>
                    </a:ext>
                  </a:extLst>
                </p:cNvPr>
                <p:cNvSpPr txBox="1"/>
                <p:nvPr/>
              </p:nvSpPr>
              <p:spPr>
                <a:xfrm>
                  <a:off x="4585150" y="1651885"/>
                  <a:ext cx="4218399" cy="69153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𝑑𝑞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den>
                        </m:f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𝑑𝑓</m:t>
                                </m:r>
                              </m:den>
                            </m:f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8D587EF-B51A-990B-4B9B-F791AF2E71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1651885"/>
                  <a:ext cx="4218399" cy="69153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05E19A2-5BB2-84FE-7B5C-ECFFF5BA837A}"/>
                    </a:ext>
                  </a:extLst>
                </p:cNvPr>
                <p:cNvSpPr txBox="1"/>
                <p:nvPr/>
              </p:nvSpPr>
              <p:spPr>
                <a:xfrm>
                  <a:off x="4585150" y="2566548"/>
                  <a:ext cx="2606355" cy="5781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ℋ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05E19A2-5BB2-84FE-7B5C-ECFFF5BA83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2566548"/>
                  <a:ext cx="2606355" cy="5781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84FE51C-0E5C-AC20-F6B1-8D98EFC9118F}"/>
              </a:ext>
            </a:extLst>
          </p:cNvPr>
          <p:cNvCxnSpPr>
            <a:cxnSpLocks/>
          </p:cNvCxnSpPr>
          <p:nvPr/>
        </p:nvCxnSpPr>
        <p:spPr>
          <a:xfrm>
            <a:off x="209320" y="718454"/>
            <a:ext cx="6100040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122DDC1-7FA7-BF21-A258-BE6CDA10AB10}"/>
              </a:ext>
            </a:extLst>
          </p:cNvPr>
          <p:cNvSpPr txBox="1"/>
          <p:nvPr/>
        </p:nvSpPr>
        <p:spPr>
          <a:xfrm>
            <a:off x="214080" y="955064"/>
            <a:ext cx="10582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A two-dimensional, inviscid, incompressible fluid jet falls under gravity.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2C05AC-D4C0-6930-02C3-9459805FE9F9}"/>
              </a:ext>
            </a:extLst>
          </p:cNvPr>
          <p:cNvSpPr txBox="1"/>
          <p:nvPr/>
        </p:nvSpPr>
        <p:spPr>
          <a:xfrm>
            <a:off x="4229567" y="1576207"/>
            <a:ext cx="2606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Governing equations: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6EAA2B-3319-01C4-8095-37F62225B37E}"/>
              </a:ext>
            </a:extLst>
          </p:cNvPr>
          <p:cNvSpPr txBox="1"/>
          <p:nvPr/>
        </p:nvSpPr>
        <p:spPr>
          <a:xfrm>
            <a:off x="4229567" y="4136580"/>
            <a:ext cx="4154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Variables: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BF22D5-63FC-E34A-DF30-8EDFE8985C71}"/>
              </a:ext>
            </a:extLst>
          </p:cNvPr>
          <p:cNvSpPr txBox="1"/>
          <p:nvPr/>
        </p:nvSpPr>
        <p:spPr>
          <a:xfrm>
            <a:off x="7792452" y="4137902"/>
            <a:ext cx="2466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Key parameters: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A3EC32-88E7-1E27-64CB-54C131111671}"/>
              </a:ext>
            </a:extLst>
          </p:cNvPr>
          <p:cNvSpPr txBox="1"/>
          <p:nvPr/>
        </p:nvSpPr>
        <p:spPr>
          <a:xfrm>
            <a:off x="6852975" y="3443496"/>
            <a:ext cx="1820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+mj-lt"/>
              </a:rPr>
              <a:t>(Hilbert transform)</a:t>
            </a:r>
          </a:p>
        </p:txBody>
      </p:sp>
    </p:spTree>
    <p:extLst>
      <p:ext uri="{BB962C8B-B14F-4D97-AF65-F5344CB8AC3E}">
        <p14:creationId xmlns:p14="http://schemas.microsoft.com/office/powerpoint/2010/main" val="101820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potential plane</a:t>
            </a:r>
            <a:endParaRPr lang="en-GB" b="1" dirty="0">
              <a:latin typeface="+mn-lt"/>
            </a:endParaRPr>
          </a:p>
        </p:txBody>
      </p:sp>
      <p:pic>
        <p:nvPicPr>
          <p:cNvPr id="5" name="Google Shape;107;g11fc09a092b_0_0">
            <a:extLst>
              <a:ext uri="{FF2B5EF4-FFF2-40B4-BE49-F238E27FC236}">
                <a16:creationId xmlns:a16="http://schemas.microsoft.com/office/drawing/2014/main" id="{9126E5BC-7AD6-E98C-5416-D28B413B1FE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7548" y="2131948"/>
            <a:ext cx="2960737" cy="35565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84FE51C-0E5C-AC20-F6B1-8D98EFC9118F}"/>
              </a:ext>
            </a:extLst>
          </p:cNvPr>
          <p:cNvCxnSpPr>
            <a:cxnSpLocks/>
          </p:cNvCxnSpPr>
          <p:nvPr/>
        </p:nvCxnSpPr>
        <p:spPr>
          <a:xfrm>
            <a:off x="209320" y="718454"/>
            <a:ext cx="4652612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122DDC1-7FA7-BF21-A258-BE6CDA10AB10}"/>
              </a:ext>
            </a:extLst>
          </p:cNvPr>
          <p:cNvSpPr txBox="1"/>
          <p:nvPr/>
        </p:nvSpPr>
        <p:spPr>
          <a:xfrm>
            <a:off x="214080" y="955064"/>
            <a:ext cx="10582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A two-dimensional, inviscid, incompressible fluid jet falls under gravity.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2C05AC-D4C0-6930-02C3-9459805FE9F9}"/>
              </a:ext>
            </a:extLst>
          </p:cNvPr>
          <p:cNvSpPr txBox="1"/>
          <p:nvPr/>
        </p:nvSpPr>
        <p:spPr>
          <a:xfrm>
            <a:off x="4229567" y="1576207"/>
            <a:ext cx="2606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Governing equations: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651716-F307-00C1-EC57-040719E33943}"/>
              </a:ext>
            </a:extLst>
          </p:cNvPr>
          <p:cNvGrpSpPr/>
          <p:nvPr/>
        </p:nvGrpSpPr>
        <p:grpSpPr>
          <a:xfrm>
            <a:off x="2365373" y="3910221"/>
            <a:ext cx="1389663" cy="3155085"/>
            <a:chOff x="2365373" y="3910221"/>
            <a:chExt cx="1389663" cy="3155085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B84F4CC5-C1EF-E41B-4C15-9835B7719EC7}"/>
                </a:ext>
              </a:extLst>
            </p:cNvPr>
            <p:cNvSpPr/>
            <p:nvPr/>
          </p:nvSpPr>
          <p:spPr>
            <a:xfrm rot="16200000">
              <a:off x="1482662" y="4792932"/>
              <a:ext cx="3155085" cy="1389663"/>
            </a:xfrm>
            <a:prstGeom prst="arc">
              <a:avLst>
                <a:gd name="adj1" fmla="val 16200000"/>
                <a:gd name="adj2" fmla="val 21568387"/>
              </a:avLst>
            </a:prstGeom>
            <a:ln w="57150">
              <a:solidFill>
                <a:srgbClr val="CE36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0857E47F-7ED9-0A92-879D-83C8DAEBE1D0}"/>
                </a:ext>
              </a:extLst>
            </p:cNvPr>
            <p:cNvCxnSpPr/>
            <p:nvPr/>
          </p:nvCxnSpPr>
          <p:spPr>
            <a:xfrm>
              <a:off x="2365374" y="5336390"/>
              <a:ext cx="0" cy="314686"/>
            </a:xfrm>
            <a:prstGeom prst="straightConnector1">
              <a:avLst/>
            </a:prstGeom>
            <a:ln w="57150">
              <a:solidFill>
                <a:srgbClr val="CE366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 descr="Chart, line chart&#10;&#10;Description automatically generated">
            <a:extLst>
              <a:ext uri="{FF2B5EF4-FFF2-40B4-BE49-F238E27FC236}">
                <a16:creationId xmlns:a16="http://schemas.microsoft.com/office/drawing/2014/main" id="{596A4294-D3EB-70DE-63BC-FF9D09822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" y="2233292"/>
            <a:ext cx="4547411" cy="341055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8E4FED27-7B23-9948-D0BD-1231EC9285B9}"/>
              </a:ext>
            </a:extLst>
          </p:cNvPr>
          <p:cNvGrpSpPr/>
          <p:nvPr/>
        </p:nvGrpSpPr>
        <p:grpSpPr>
          <a:xfrm>
            <a:off x="4229567" y="4092531"/>
            <a:ext cx="6895815" cy="2679572"/>
            <a:chOff x="4290345" y="3521014"/>
            <a:chExt cx="6895815" cy="2679572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C177CA76-8F2F-3A18-4AA7-03238903B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90345" y="3521014"/>
              <a:ext cx="6895815" cy="2679572"/>
            </a:xfrm>
            <a:prstGeom prst="rect">
              <a:avLst/>
            </a:prstGeom>
          </p:spPr>
        </p:pic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9714FDC-876F-17E3-0B4D-B5E6FFF4CD72}"/>
                </a:ext>
              </a:extLst>
            </p:cNvPr>
            <p:cNvCxnSpPr>
              <a:cxnSpLocks/>
            </p:cNvCxnSpPr>
            <p:nvPr/>
          </p:nvCxnSpPr>
          <p:spPr>
            <a:xfrm>
              <a:off x="7609840" y="4826000"/>
              <a:ext cx="3180080" cy="10160"/>
            </a:xfrm>
            <a:prstGeom prst="straightConnector1">
              <a:avLst/>
            </a:prstGeom>
            <a:ln w="76200">
              <a:solidFill>
                <a:srgbClr val="CE366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8691B89-25F0-A801-BBE8-78458B0941E7}"/>
                </a:ext>
              </a:extLst>
            </p:cNvPr>
            <p:cNvSpPr/>
            <p:nvPr/>
          </p:nvSpPr>
          <p:spPr>
            <a:xfrm>
              <a:off x="7518400" y="4754880"/>
              <a:ext cx="132080" cy="152400"/>
            </a:xfrm>
            <a:prstGeom prst="ellipse">
              <a:avLst/>
            </a:prstGeom>
            <a:solidFill>
              <a:srgbClr val="CE3661"/>
            </a:solidFill>
            <a:ln>
              <a:solidFill>
                <a:srgbClr val="CE366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82B0593F-6001-2B66-DC36-307C72E80439}"/>
                    </a:ext>
                  </a:extLst>
                </p:cNvPr>
                <p:cNvSpPr txBox="1"/>
                <p:nvPr/>
              </p:nvSpPr>
              <p:spPr>
                <a:xfrm>
                  <a:off x="4514030" y="3704101"/>
                  <a:ext cx="1527662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sz="2000" b="0" dirty="0">
                      <a:latin typeface="+mj-lt"/>
                    </a:rPr>
                    <a:t>Potential Plane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𝜓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82B0593F-6001-2B66-DC36-307C72E804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4030" y="3704101"/>
                  <a:ext cx="1527662" cy="615553"/>
                </a:xfrm>
                <a:prstGeom prst="rect">
                  <a:avLst/>
                </a:prstGeom>
                <a:blipFill>
                  <a:blip r:embed="rId5"/>
                  <a:stretch>
                    <a:fillRect l="-10400" t="-12871" r="-8800" b="-178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8CE3F74-26C0-68DE-E336-944DCF4F2F3D}"/>
                  </a:ext>
                </a:extLst>
              </p:cNvPr>
              <p:cNvSpPr txBox="1"/>
              <p:nvPr/>
            </p:nvSpPr>
            <p:spPr>
              <a:xfrm>
                <a:off x="8736289" y="4274980"/>
                <a:ext cx="199285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b="0" dirty="0">
                    <a:latin typeface="+mj-lt"/>
                  </a:rPr>
                  <a:t>Free</a:t>
                </a:r>
                <a:r>
                  <a:rPr lang="en-US" sz="2000" dirty="0">
                    <a:latin typeface="+mj-lt"/>
                  </a:rPr>
                  <a:t> surface lies on </a:t>
                </a:r>
              </a:p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b="0" dirty="0">
                    <a:latin typeface="+mj-lt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𝜓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b="0" dirty="0">
                  <a:latin typeface="+mj-lt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8CE3F74-26C0-68DE-E336-944DCF4F2F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6289" y="4274980"/>
                <a:ext cx="1992853" cy="615553"/>
              </a:xfrm>
              <a:prstGeom prst="rect">
                <a:avLst/>
              </a:prstGeom>
              <a:blipFill>
                <a:blip r:embed="rId7"/>
                <a:stretch>
                  <a:fillRect l="-7645" t="-12871" r="-7034" b="-24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B6C3993F-129D-F7F5-3D8D-F5462260B94B}"/>
              </a:ext>
            </a:extLst>
          </p:cNvPr>
          <p:cNvGrpSpPr/>
          <p:nvPr/>
        </p:nvGrpSpPr>
        <p:grpSpPr>
          <a:xfrm>
            <a:off x="4229567" y="1940404"/>
            <a:ext cx="4561840" cy="1801306"/>
            <a:chOff x="4413429" y="1460341"/>
            <a:chExt cx="4561840" cy="1801306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B7C7082-11B1-D707-0704-B1F12A7D5B19}"/>
                </a:ext>
              </a:extLst>
            </p:cNvPr>
            <p:cNvSpPr/>
            <p:nvPr/>
          </p:nvSpPr>
          <p:spPr>
            <a:xfrm>
              <a:off x="4413429" y="1460341"/>
              <a:ext cx="4561840" cy="1801306"/>
            </a:xfrm>
            <a:prstGeom prst="roundRect">
              <a:avLst/>
            </a:prstGeom>
            <a:solidFill>
              <a:srgbClr val="CCEAE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8D587EF-B51A-990B-4B9B-F791AF2E7148}"/>
                    </a:ext>
                  </a:extLst>
                </p:cNvPr>
                <p:cNvSpPr txBox="1"/>
                <p:nvPr/>
              </p:nvSpPr>
              <p:spPr>
                <a:xfrm>
                  <a:off x="4585150" y="1651885"/>
                  <a:ext cx="4218399" cy="69153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𝑑𝑞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den>
                        </m:f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𝑑𝑓</m:t>
                                </m:r>
                              </m:den>
                            </m:f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8D587EF-B51A-990B-4B9B-F791AF2E71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1651885"/>
                  <a:ext cx="4218399" cy="69153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05E19A2-5BB2-84FE-7B5C-ECFFF5BA837A}"/>
                    </a:ext>
                  </a:extLst>
                </p:cNvPr>
                <p:cNvSpPr txBox="1"/>
                <p:nvPr/>
              </p:nvSpPr>
              <p:spPr>
                <a:xfrm>
                  <a:off x="4585150" y="2566548"/>
                  <a:ext cx="2606355" cy="5781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ℋ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605E19A2-5BB2-84FE-7B5C-ECFFF5BA83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2566548"/>
                  <a:ext cx="2606355" cy="5781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116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hart&#10;&#10;Description automatically generated">
            <a:extLst>
              <a:ext uri="{FF2B5EF4-FFF2-40B4-BE49-F238E27FC236}">
                <a16:creationId xmlns:a16="http://schemas.microsoft.com/office/drawing/2014/main" id="{7F46A47E-B4DD-B65F-16F2-97AF9875F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3" y="1436909"/>
            <a:ext cx="6565016" cy="4923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Zero surface tension</a:t>
            </a:r>
            <a:endParaRPr lang="en-GB" b="1" dirty="0"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39AE42-1C14-CBD4-5369-E2316E17BD58}"/>
              </a:ext>
            </a:extLst>
          </p:cNvPr>
          <p:cNvCxnSpPr>
            <a:cxnSpLocks/>
          </p:cNvCxnSpPr>
          <p:nvPr/>
        </p:nvCxnSpPr>
        <p:spPr>
          <a:xfrm>
            <a:off x="264405" y="715468"/>
            <a:ext cx="5987031" cy="2986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Chart&#10;&#10;Description automatically generated">
            <a:extLst>
              <a:ext uri="{FF2B5EF4-FFF2-40B4-BE49-F238E27FC236}">
                <a16:creationId xmlns:a16="http://schemas.microsoft.com/office/drawing/2014/main" id="{A4506FEE-6E3E-AC95-2172-C5622B9F9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5399" y="1407260"/>
            <a:ext cx="2625392" cy="1969044"/>
          </a:xfrm>
          <a:prstGeom prst="rect">
            <a:avLst/>
          </a:prstGeom>
        </p:spPr>
      </p:pic>
      <p:pic>
        <p:nvPicPr>
          <p:cNvPr id="15" name="Picture 14" descr="Chart, line chart&#10;&#10;Description automatically generated">
            <a:extLst>
              <a:ext uri="{FF2B5EF4-FFF2-40B4-BE49-F238E27FC236}">
                <a16:creationId xmlns:a16="http://schemas.microsoft.com/office/drawing/2014/main" id="{32B51F89-1F4C-6133-5EB7-A49D4D55C2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226" y="3552611"/>
            <a:ext cx="2625393" cy="1969044"/>
          </a:xfrm>
          <a:prstGeom prst="rect">
            <a:avLst/>
          </a:prstGeom>
        </p:spPr>
      </p:pic>
      <p:pic>
        <p:nvPicPr>
          <p:cNvPr id="17" name="Picture 16" descr="Chart&#10;&#10;Description automatically generated">
            <a:extLst>
              <a:ext uri="{FF2B5EF4-FFF2-40B4-BE49-F238E27FC236}">
                <a16:creationId xmlns:a16="http://schemas.microsoft.com/office/drawing/2014/main" id="{E52AA3D4-0F4C-620C-857B-2155DD8164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4553" y="196841"/>
            <a:ext cx="2620874" cy="1965655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0DFC73D-44CA-CBC8-6208-EDB28A5C23AE}"/>
              </a:ext>
            </a:extLst>
          </p:cNvPr>
          <p:cNvCxnSpPr>
            <a:cxnSpLocks/>
          </p:cNvCxnSpPr>
          <p:nvPr/>
        </p:nvCxnSpPr>
        <p:spPr>
          <a:xfrm flipH="1">
            <a:off x="3693695" y="4647894"/>
            <a:ext cx="3404937" cy="706159"/>
          </a:xfrm>
          <a:prstGeom prst="straightConnector1">
            <a:avLst/>
          </a:prstGeom>
          <a:ln w="28575">
            <a:solidFill>
              <a:srgbClr val="CE366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2E998D5-B041-D8C6-5242-64AFBB58205B}"/>
              </a:ext>
            </a:extLst>
          </p:cNvPr>
          <p:cNvCxnSpPr>
            <a:cxnSpLocks/>
          </p:cNvCxnSpPr>
          <p:nvPr/>
        </p:nvCxnSpPr>
        <p:spPr>
          <a:xfrm flipH="1">
            <a:off x="4613272" y="2562726"/>
            <a:ext cx="4434475" cy="1797826"/>
          </a:xfrm>
          <a:prstGeom prst="straightConnector1">
            <a:avLst/>
          </a:prstGeom>
          <a:ln w="28575">
            <a:solidFill>
              <a:srgbClr val="CE366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D963D95-B665-226E-F5E3-CA9A6B6AA78C}"/>
              </a:ext>
            </a:extLst>
          </p:cNvPr>
          <p:cNvCxnSpPr>
            <a:cxnSpLocks/>
          </p:cNvCxnSpPr>
          <p:nvPr/>
        </p:nvCxnSpPr>
        <p:spPr>
          <a:xfrm flipH="1">
            <a:off x="5345775" y="1496007"/>
            <a:ext cx="1408778" cy="787356"/>
          </a:xfrm>
          <a:prstGeom prst="straightConnector1">
            <a:avLst/>
          </a:prstGeom>
          <a:ln w="28575">
            <a:solidFill>
              <a:srgbClr val="CE366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0CFA1CB-13CB-6F44-2C0D-FC4F0DC482E6}"/>
              </a:ext>
            </a:extLst>
          </p:cNvPr>
          <p:cNvGrpSpPr/>
          <p:nvPr/>
        </p:nvGrpSpPr>
        <p:grpSpPr>
          <a:xfrm>
            <a:off x="6251436" y="5663460"/>
            <a:ext cx="5551543" cy="1035069"/>
            <a:chOff x="7105179" y="1068395"/>
            <a:chExt cx="6675333" cy="1184495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B9A2AF6-D9ED-C995-F5C5-9ED2295506D1}"/>
                </a:ext>
              </a:extLst>
            </p:cNvPr>
            <p:cNvSpPr/>
            <p:nvPr/>
          </p:nvSpPr>
          <p:spPr>
            <a:xfrm>
              <a:off x="7105179" y="1068395"/>
              <a:ext cx="6675333" cy="118449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CA4A242-7AEA-E2D8-83FA-5C8A203F9BE9}"/>
                    </a:ext>
                  </a:extLst>
                </p:cNvPr>
                <p:cNvSpPr txBox="1"/>
                <p:nvPr/>
              </p:nvSpPr>
              <p:spPr>
                <a:xfrm>
                  <a:off x="7251393" y="1199814"/>
                  <a:ext cx="6398916" cy="810079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latin typeface="+mj-lt"/>
                    </a:rPr>
                    <a:t>Issue:</a:t>
                  </a:r>
                </a:p>
                <a:p>
                  <a:r>
                    <a:rPr lang="en-GB" sz="2000" dirty="0">
                      <a:latin typeface="+mj-lt"/>
                    </a:rPr>
                    <a:t>Smoothly changing F, discontinuously changes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.</a:t>
                  </a:r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CA4A242-7AEA-E2D8-83FA-5C8A203F9B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1393" y="1199814"/>
                  <a:ext cx="6398916" cy="810079"/>
                </a:xfrm>
                <a:prstGeom prst="rect">
                  <a:avLst/>
                </a:prstGeom>
                <a:blipFill>
                  <a:blip r:embed="rId6"/>
                  <a:stretch>
                    <a:fillRect l="-1145" t="-5172" b="-1465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2514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FD3FD2E-89C3-D171-7486-23B6B03FD4C2}"/>
              </a:ext>
            </a:extLst>
          </p:cNvPr>
          <p:cNvSpPr/>
          <p:nvPr/>
        </p:nvSpPr>
        <p:spPr>
          <a:xfrm>
            <a:off x="3210560" y="5817988"/>
            <a:ext cx="1818167" cy="820483"/>
          </a:xfrm>
          <a:prstGeom prst="roundRect">
            <a:avLst/>
          </a:prstGeom>
          <a:solidFill>
            <a:srgbClr val="F6DAE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56D6AED-D0D1-4F7C-D644-7F47559328AE}"/>
                  </a:ext>
                </a:extLst>
              </p:cNvPr>
              <p:cNvSpPr txBox="1"/>
              <p:nvPr/>
            </p:nvSpPr>
            <p:spPr>
              <a:xfrm>
                <a:off x="135435" y="940387"/>
                <a:ext cx="719824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+mj-lt"/>
                  </a:rPr>
                  <a:t>As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→0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+mj-lt"/>
                  </a:rPr>
                  <a:t>the solution resembles a flow around a corner with angle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56D6AED-D0D1-4F7C-D644-7F4755932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35" y="940387"/>
                <a:ext cx="7198245" cy="400110"/>
              </a:xfrm>
              <a:prstGeom prst="rect">
                <a:avLst/>
              </a:prstGeom>
              <a:blipFill>
                <a:blip r:embed="rId2"/>
                <a:stretch>
                  <a:fillRect l="-847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27D0D374-E91E-8143-FDA4-8A352F5E2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643" y="2082800"/>
            <a:ext cx="6366933" cy="4775200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A8A8BF4-5B3E-E019-F956-6192FD5F18A5}"/>
              </a:ext>
            </a:extLst>
          </p:cNvPr>
          <p:cNvSpPr/>
          <p:nvPr/>
        </p:nvSpPr>
        <p:spPr>
          <a:xfrm>
            <a:off x="5243317" y="5804053"/>
            <a:ext cx="312018" cy="82048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18B6E84-4D38-7C73-217C-EB5EA36A64FF}"/>
              </a:ext>
            </a:extLst>
          </p:cNvPr>
          <p:cNvSpPr/>
          <p:nvPr/>
        </p:nvSpPr>
        <p:spPr>
          <a:xfrm>
            <a:off x="1370042" y="2203158"/>
            <a:ext cx="1338146" cy="820483"/>
          </a:xfrm>
          <a:prstGeom prst="roundRect">
            <a:avLst/>
          </a:prstGeom>
          <a:solidFill>
            <a:srgbClr val="EDB5C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EAD790A-5B26-9B91-6063-253178D0B20C}"/>
              </a:ext>
            </a:extLst>
          </p:cNvPr>
          <p:cNvSpPr/>
          <p:nvPr/>
        </p:nvSpPr>
        <p:spPr>
          <a:xfrm>
            <a:off x="375112" y="4899814"/>
            <a:ext cx="1995097" cy="820483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755D239-21B1-BA93-890B-E60671E37CBF}"/>
              </a:ext>
            </a:extLst>
          </p:cNvPr>
          <p:cNvSpPr/>
          <p:nvPr/>
        </p:nvSpPr>
        <p:spPr>
          <a:xfrm>
            <a:off x="564116" y="2203158"/>
            <a:ext cx="616355" cy="820483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E2511E7-477E-6339-5699-A43743C153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6766" y="187728"/>
            <a:ext cx="1437217" cy="21481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dominant balance</a:t>
            </a:r>
            <a:endParaRPr lang="en-GB" b="1" dirty="0">
              <a:latin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3B537A-7FD7-3AD7-25A3-B574E8812708}"/>
              </a:ext>
            </a:extLst>
          </p:cNvPr>
          <p:cNvCxnSpPr>
            <a:cxnSpLocks/>
          </p:cNvCxnSpPr>
          <p:nvPr/>
        </p:nvCxnSpPr>
        <p:spPr>
          <a:xfrm>
            <a:off x="220337" y="718454"/>
            <a:ext cx="5276223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BB1E745-9AE3-27B1-2C84-39D2EA088D56}"/>
              </a:ext>
            </a:extLst>
          </p:cNvPr>
          <p:cNvSpPr/>
          <p:nvPr/>
        </p:nvSpPr>
        <p:spPr>
          <a:xfrm>
            <a:off x="1652371" y="5825803"/>
            <a:ext cx="1296238" cy="820483"/>
          </a:xfrm>
          <a:prstGeom prst="roundRect">
            <a:avLst/>
          </a:prstGeom>
          <a:solidFill>
            <a:srgbClr val="EDB5C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592693-C4FA-D671-D088-6AB381815A3C}"/>
                  </a:ext>
                </a:extLst>
              </p:cNvPr>
              <p:cNvSpPr txBox="1"/>
              <p:nvPr/>
            </p:nvSpPr>
            <p:spPr>
              <a:xfrm>
                <a:off x="586418" y="2286357"/>
                <a:ext cx="2615331" cy="6362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𝑞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𝑑𝑞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592693-C4FA-D671-D088-6AB381815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18" y="2286357"/>
                <a:ext cx="2615331" cy="636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E2D892-DEA5-1957-11D5-C87D261AC868}"/>
                  </a:ext>
                </a:extLst>
              </p:cNvPr>
              <p:cNvSpPr txBox="1"/>
              <p:nvPr/>
            </p:nvSpPr>
            <p:spPr>
              <a:xfrm>
                <a:off x="375112" y="4977176"/>
                <a:ext cx="1995097" cy="6657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sup>
                      </m:s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E2D892-DEA5-1957-11D5-C87D261AC8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12" y="4977176"/>
                <a:ext cx="1995097" cy="6657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42063DA-0844-3489-752A-EBF1EC60623C}"/>
                  </a:ext>
                </a:extLst>
              </p:cNvPr>
              <p:cNvSpPr txBox="1"/>
              <p:nvPr/>
            </p:nvSpPr>
            <p:spPr>
              <a:xfrm>
                <a:off x="606054" y="3461376"/>
                <a:ext cx="2810513" cy="4233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~ 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sup>
                      </m:sSup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sup>
                      </m:s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sup>
                      </m:sSup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sup>
                      </m:s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42063DA-0844-3489-752A-EBF1EC6062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054" y="3461376"/>
                <a:ext cx="2810513" cy="4233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87EA40EF-B4D1-0C17-DC00-FA66C3D388A2}"/>
              </a:ext>
            </a:extLst>
          </p:cNvPr>
          <p:cNvSpPr txBox="1"/>
          <p:nvPr/>
        </p:nvSpPr>
        <p:spPr>
          <a:xfrm>
            <a:off x="102566" y="4326598"/>
            <a:ext cx="5439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Integrated Bernoulli equation: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1C62FE-9867-6A95-E8AD-90D7B11CF72E}"/>
              </a:ext>
            </a:extLst>
          </p:cNvPr>
          <p:cNvSpPr txBox="1"/>
          <p:nvPr/>
        </p:nvSpPr>
        <p:spPr>
          <a:xfrm>
            <a:off x="102567" y="1712590"/>
            <a:ext cx="3060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For Bernoulli’s equation: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EBF7A5E-535A-63F6-1B4C-7BE24A96903D}"/>
                  </a:ext>
                </a:extLst>
              </p:cNvPr>
              <p:cNvSpPr txBox="1"/>
              <p:nvPr/>
            </p:nvSpPr>
            <p:spPr>
              <a:xfrm>
                <a:off x="1410905" y="5895068"/>
                <a:ext cx="4141968" cy="582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func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sup>
                      </m:s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func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sup>
                      </m:s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+…=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EBF7A5E-535A-63F6-1B4C-7BE24A9690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0905" y="5895068"/>
                <a:ext cx="4141968" cy="5823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4D1AC2-7C29-3DB4-FB57-9BBD004FA6B3}"/>
              </a:ext>
            </a:extLst>
          </p:cNvPr>
          <p:cNvSpPr/>
          <p:nvPr/>
        </p:nvSpPr>
        <p:spPr>
          <a:xfrm>
            <a:off x="10487620" y="2568217"/>
            <a:ext cx="417970" cy="249334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A52BC3F8-54E7-E291-A672-0B7F730C0F4C}"/>
              </a:ext>
            </a:extLst>
          </p:cNvPr>
          <p:cNvSpPr/>
          <p:nvPr/>
        </p:nvSpPr>
        <p:spPr>
          <a:xfrm>
            <a:off x="11233210" y="2568217"/>
            <a:ext cx="318709" cy="26659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5AA00B4D-1068-B452-1EC5-7A14187C01AE}"/>
              </a:ext>
            </a:extLst>
          </p:cNvPr>
          <p:cNvSpPr/>
          <p:nvPr/>
        </p:nvSpPr>
        <p:spPr>
          <a:xfrm>
            <a:off x="9664557" y="4507986"/>
            <a:ext cx="417970" cy="249334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EC335FD0-03D5-CA46-2A40-16AE9A334B7B}"/>
              </a:ext>
            </a:extLst>
          </p:cNvPr>
          <p:cNvSpPr/>
          <p:nvPr/>
        </p:nvSpPr>
        <p:spPr>
          <a:xfrm>
            <a:off x="10496237" y="4505494"/>
            <a:ext cx="416986" cy="268934"/>
          </a:xfrm>
          <a:prstGeom prst="roundRect">
            <a:avLst/>
          </a:prstGeom>
          <a:solidFill>
            <a:srgbClr val="EDB5C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04EEE18A-3FF9-9A4F-E13F-687E275A7F9E}"/>
              </a:ext>
            </a:extLst>
          </p:cNvPr>
          <p:cNvSpPr/>
          <p:nvPr/>
        </p:nvSpPr>
        <p:spPr>
          <a:xfrm>
            <a:off x="7620870" y="5521939"/>
            <a:ext cx="417970" cy="249334"/>
          </a:xfrm>
          <a:prstGeom prst="roundRect">
            <a:avLst/>
          </a:prstGeom>
          <a:solidFill>
            <a:srgbClr val="CCE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2E51714-8A0C-5AE2-CDF8-08764B2B9DF7}"/>
                  </a:ext>
                </a:extLst>
              </p:cNvPr>
              <p:cNvSpPr txBox="1"/>
              <p:nvPr/>
            </p:nvSpPr>
            <p:spPr>
              <a:xfrm>
                <a:off x="10956557" y="2540552"/>
                <a:ext cx="2292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2E51714-8A0C-5AE2-CDF8-08764B2B9D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6557" y="2540552"/>
                <a:ext cx="229229" cy="276999"/>
              </a:xfrm>
              <a:prstGeom prst="rect">
                <a:avLst/>
              </a:prstGeom>
              <a:blipFill>
                <a:blip r:embed="rId10"/>
                <a:stretch>
                  <a:fillRect l="-5263" r="-5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243E62B7-1B44-36D5-10EB-7B187CDB81D9}"/>
              </a:ext>
            </a:extLst>
          </p:cNvPr>
          <p:cNvSpPr/>
          <p:nvPr/>
        </p:nvSpPr>
        <p:spPr>
          <a:xfrm>
            <a:off x="8497866" y="5521939"/>
            <a:ext cx="473148" cy="266742"/>
          </a:xfrm>
          <a:prstGeom prst="roundRect">
            <a:avLst/>
          </a:prstGeom>
          <a:solidFill>
            <a:srgbClr val="F6DAE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2B697F9-4EA2-2D20-518E-58211D732E97}"/>
              </a:ext>
            </a:extLst>
          </p:cNvPr>
          <p:cNvCxnSpPr/>
          <p:nvPr/>
        </p:nvCxnSpPr>
        <p:spPr>
          <a:xfrm flipV="1">
            <a:off x="5209807" y="5720297"/>
            <a:ext cx="418833" cy="1026758"/>
          </a:xfrm>
          <a:prstGeom prst="line">
            <a:avLst/>
          </a:prstGeom>
          <a:ln w="57150">
            <a:solidFill>
              <a:srgbClr val="CE3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8F0502ED-CB07-53E2-0DC2-2479DDF7D223}"/>
                  </a:ext>
                </a:extLst>
              </p:cNvPr>
              <p:cNvSpPr txBox="1"/>
              <p:nvPr/>
            </p:nvSpPr>
            <p:spPr>
              <a:xfrm>
                <a:off x="10197431" y="4480321"/>
                <a:ext cx="2292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8F0502ED-CB07-53E2-0DC2-2479DDF7D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7431" y="4480321"/>
                <a:ext cx="229229" cy="276999"/>
              </a:xfrm>
              <a:prstGeom prst="rect">
                <a:avLst/>
              </a:prstGeom>
              <a:blipFill>
                <a:blip r:embed="rId11"/>
                <a:stretch>
                  <a:fillRect l="-8108" r="-5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DE9987C-7B40-928E-4734-9B7755C1C594}"/>
              </a:ext>
            </a:extLst>
          </p:cNvPr>
          <p:cNvCxnSpPr>
            <a:cxnSpLocks/>
          </p:cNvCxnSpPr>
          <p:nvPr/>
        </p:nvCxnSpPr>
        <p:spPr>
          <a:xfrm flipV="1">
            <a:off x="1817649" y="5817988"/>
            <a:ext cx="1012084" cy="820483"/>
          </a:xfrm>
          <a:prstGeom prst="line">
            <a:avLst/>
          </a:prstGeom>
          <a:ln w="57150">
            <a:solidFill>
              <a:srgbClr val="CE3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F5ED50B-D4F4-06FB-F2C6-CBBE287CF52E}"/>
                  </a:ext>
                </a:extLst>
              </p:cNvPr>
              <p:cNvSpPr txBox="1"/>
              <p:nvPr/>
            </p:nvSpPr>
            <p:spPr>
              <a:xfrm>
                <a:off x="8147419" y="5494274"/>
                <a:ext cx="2292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F5ED50B-D4F4-06FB-F2C6-CBBE287CF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7419" y="5494274"/>
                <a:ext cx="229229" cy="276999"/>
              </a:xfrm>
              <a:prstGeom prst="rect">
                <a:avLst/>
              </a:prstGeom>
              <a:blipFill>
                <a:blip r:embed="rId12"/>
                <a:stretch>
                  <a:fillRect l="-8108" r="-5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59FAFDC9-D352-63BB-20AA-9B6BB89E4879}"/>
              </a:ext>
            </a:extLst>
          </p:cNvPr>
          <p:cNvSpPr txBox="1"/>
          <p:nvPr/>
        </p:nvSpPr>
        <p:spPr>
          <a:xfrm>
            <a:off x="102566" y="3115779"/>
            <a:ext cx="3060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Consider a local solution: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8C74CE7-6829-1EAD-BEA2-7F584CF25D3B}"/>
                  </a:ext>
                </a:extLst>
              </p:cNvPr>
              <p:cNvSpPr txBox="1"/>
              <p:nvPr/>
            </p:nvSpPr>
            <p:spPr>
              <a:xfrm>
                <a:off x="3582957" y="3576872"/>
                <a:ext cx="107337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𝑎𝑠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→0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8C74CE7-6829-1EAD-BEA2-7F584CF25D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2957" y="3576872"/>
                <a:ext cx="1073371" cy="307777"/>
              </a:xfrm>
              <a:prstGeom prst="rect">
                <a:avLst/>
              </a:prstGeom>
              <a:blipFill>
                <a:blip r:embed="rId13"/>
                <a:stretch>
                  <a:fillRect l="-2273" r="-3977" b="-3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056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16" grpId="0" animBg="1"/>
      <p:bldP spid="14" grpId="0" animBg="1"/>
      <p:bldP spid="13" grpId="0" animBg="1"/>
      <p:bldP spid="12" grpId="0" animBg="1"/>
      <p:bldP spid="15" grpId="0" animBg="1"/>
      <p:bldP spid="9" grpId="0"/>
      <p:bldP spid="4" grpId="0"/>
      <p:bldP spid="10" grpId="0"/>
      <p:bldP spid="17" grpId="0"/>
      <p:bldP spid="18" grpId="0"/>
      <p:bldP spid="45" grpId="0"/>
      <p:bldP spid="50" grpId="0" animBg="1"/>
      <p:bldP spid="52" grpId="0" animBg="1"/>
      <p:bldP spid="53" grpId="0" animBg="1"/>
      <p:bldP spid="54" grpId="0" animBg="1"/>
      <p:bldP spid="56" grpId="0" animBg="1"/>
      <p:bldP spid="59" grpId="0"/>
      <p:bldP spid="63" grpId="0" animBg="1"/>
      <p:bldP spid="66" grpId="0"/>
      <p:bldP spid="70" grpId="0"/>
      <p:bldP spid="3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hart, box and whisker chart&#10;&#10;Description automatically generated">
            <a:extLst>
              <a:ext uri="{FF2B5EF4-FFF2-40B4-BE49-F238E27FC236}">
                <a16:creationId xmlns:a16="http://schemas.microsoft.com/office/drawing/2014/main" id="{804B1ED1-551C-A1D5-AC2E-431C51EBC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3943"/>
            <a:ext cx="8000000" cy="6000000"/>
          </a:xfrm>
          <a:prstGeom prst="rect">
            <a:avLst/>
          </a:prstGeom>
        </p:spPr>
      </p:pic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690D7A61-6E85-CAD8-CEE0-B4D77FB1E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3943"/>
            <a:ext cx="8000000" cy="6000000"/>
          </a:xfrm>
          <a:prstGeom prst="rect">
            <a:avLst/>
          </a:prstGeom>
        </p:spPr>
      </p:pic>
      <p:pic>
        <p:nvPicPr>
          <p:cNvPr id="11" name="Picture 10" descr="Chart, line chart&#10;&#10;Description automatically generated">
            <a:extLst>
              <a:ext uri="{FF2B5EF4-FFF2-40B4-BE49-F238E27FC236}">
                <a16:creationId xmlns:a16="http://schemas.microsoft.com/office/drawing/2014/main" id="{3A9E00AF-652A-0909-33FB-19885566A1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3943"/>
            <a:ext cx="8000000" cy="6000000"/>
          </a:xfrm>
          <a:prstGeom prst="rect">
            <a:avLst/>
          </a:prstGeom>
        </p:spPr>
      </p:pic>
      <p:pic>
        <p:nvPicPr>
          <p:cNvPr id="13" name="Picture 12" descr="Chart, line chart&#10;&#10;Description automatically generated">
            <a:extLst>
              <a:ext uri="{FF2B5EF4-FFF2-40B4-BE49-F238E27FC236}">
                <a16:creationId xmlns:a16="http://schemas.microsoft.com/office/drawing/2014/main" id="{5E01BE15-901A-C8D5-FA54-EC74C34E9F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9" y="912559"/>
            <a:ext cx="8000000" cy="600000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DBD8B920-684A-1B1D-5DC4-22B17033BD10}"/>
              </a:ext>
            </a:extLst>
          </p:cNvPr>
          <p:cNvGrpSpPr/>
          <p:nvPr/>
        </p:nvGrpSpPr>
        <p:grpSpPr>
          <a:xfrm>
            <a:off x="7029989" y="153728"/>
            <a:ext cx="4561840" cy="814157"/>
            <a:chOff x="4413429" y="1460341"/>
            <a:chExt cx="4561840" cy="180130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491DE66B-CF1E-281F-FF97-5466AD61B0A1}"/>
                </a:ext>
              </a:extLst>
            </p:cNvPr>
            <p:cNvSpPr/>
            <p:nvPr/>
          </p:nvSpPr>
          <p:spPr>
            <a:xfrm>
              <a:off x="4413429" y="1460341"/>
              <a:ext cx="4561840" cy="1801306"/>
            </a:xfrm>
            <a:prstGeom prst="roundRect">
              <a:avLst/>
            </a:prstGeom>
            <a:solidFill>
              <a:srgbClr val="EDB5C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D1F237B-8FAE-A222-3E6B-F1E75A36E14E}"/>
                    </a:ext>
                  </a:extLst>
                </p:cNvPr>
                <p:cNvSpPr txBox="1"/>
                <p:nvPr/>
              </p:nvSpPr>
              <p:spPr>
                <a:xfrm>
                  <a:off x="4585150" y="1651884"/>
                  <a:ext cx="2615331" cy="14075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𝑑𝑞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D1F237B-8FAE-A222-3E6B-F1E75A36E1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1651884"/>
                  <a:ext cx="2615331" cy="140758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Surface tension</a:t>
            </a:r>
            <a:endParaRPr lang="en-GB" b="1" dirty="0">
              <a:latin typeface="+mn-lt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A21CFF1-FCCC-373F-6C92-E8B9ED7D0494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220337" y="718454"/>
            <a:ext cx="4523113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B40298-0BDD-E04C-D7F6-EABFE9EB9F60}"/>
              </a:ext>
            </a:extLst>
          </p:cNvPr>
          <p:cNvGrpSpPr/>
          <p:nvPr/>
        </p:nvGrpSpPr>
        <p:grpSpPr>
          <a:xfrm>
            <a:off x="7797975" y="1281008"/>
            <a:ext cx="3793856" cy="1258992"/>
            <a:chOff x="7105180" y="1068395"/>
            <a:chExt cx="4561840" cy="1440744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C6AF95A-31B8-EB5D-4EDF-C1EDD24D044A}"/>
                </a:ext>
              </a:extLst>
            </p:cNvPr>
            <p:cNvSpPr/>
            <p:nvPr/>
          </p:nvSpPr>
          <p:spPr>
            <a:xfrm>
              <a:off x="7105180" y="1068395"/>
              <a:ext cx="4561840" cy="144074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1BF24CEB-13BE-8E71-13B3-7F04FEB7772F}"/>
                    </a:ext>
                  </a:extLst>
                </p:cNvPr>
                <p:cNvSpPr txBox="1"/>
                <p:nvPr/>
              </p:nvSpPr>
              <p:spPr>
                <a:xfrm>
                  <a:off x="7251393" y="1199814"/>
                  <a:ext cx="4269413" cy="68337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+mj-lt"/>
                    </a:rPr>
                    <a:t>A range of separation angles,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, are possible when surface tension is introduced.</a:t>
                  </a: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1BF24CEB-13BE-8E71-13B3-7F04FEB777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1393" y="1199814"/>
                  <a:ext cx="4269413" cy="683372"/>
                </a:xfrm>
                <a:prstGeom prst="rect">
                  <a:avLst/>
                </a:prstGeom>
                <a:blipFill>
                  <a:blip r:embed="rId7"/>
                  <a:stretch>
                    <a:fillRect l="-1715" t="-6122" r="-2573" b="-8673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C074F-0A44-7131-667A-7B2FE63A4C77}"/>
              </a:ext>
            </a:extLst>
          </p:cNvPr>
          <p:cNvGrpSpPr/>
          <p:nvPr/>
        </p:nvGrpSpPr>
        <p:grpSpPr>
          <a:xfrm>
            <a:off x="7797973" y="4796199"/>
            <a:ext cx="3793856" cy="1258992"/>
            <a:chOff x="7105180" y="1068395"/>
            <a:chExt cx="4561840" cy="1440744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177BAAA-1CB6-70DC-60C2-C9F607875BA8}"/>
                </a:ext>
              </a:extLst>
            </p:cNvPr>
            <p:cNvSpPr/>
            <p:nvPr/>
          </p:nvSpPr>
          <p:spPr>
            <a:xfrm>
              <a:off x="7105180" y="1068395"/>
              <a:ext cx="4561840" cy="144074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FEEF05A-112F-2D99-96C2-3237574C60D8}"/>
                    </a:ext>
                  </a:extLst>
                </p:cNvPr>
                <p:cNvSpPr txBox="1"/>
                <p:nvPr/>
              </p:nvSpPr>
              <p:spPr>
                <a:xfrm>
                  <a:off x="7251393" y="1199814"/>
                  <a:ext cx="4269413" cy="116228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+mj-lt"/>
                    </a:rPr>
                    <a:t>As surface tension decreases (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→∞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) these Froude numbers tend to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sz="2000" dirty="0">
                      <a:latin typeface="+mj-lt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FEEF05A-112F-2D99-96C2-3237574C60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1393" y="1199814"/>
                  <a:ext cx="4269413" cy="1162287"/>
                </a:xfrm>
                <a:prstGeom prst="rect">
                  <a:avLst/>
                </a:prstGeom>
                <a:blipFill>
                  <a:blip r:embed="rId8"/>
                  <a:stretch>
                    <a:fillRect l="-1715" t="-3614" b="-1024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3A52197-B727-F416-C399-E5F7A26C188A}"/>
              </a:ext>
            </a:extLst>
          </p:cNvPr>
          <p:cNvGrpSpPr/>
          <p:nvPr/>
        </p:nvGrpSpPr>
        <p:grpSpPr>
          <a:xfrm>
            <a:off x="7797974" y="2812366"/>
            <a:ext cx="3793856" cy="1711467"/>
            <a:chOff x="7105180" y="1068394"/>
            <a:chExt cx="4561840" cy="1958540"/>
          </a:xfrm>
          <a:solidFill>
            <a:srgbClr val="CCEAE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D45A3AC6-F20A-F684-8F3B-8E40E9E57D91}"/>
                </a:ext>
              </a:extLst>
            </p:cNvPr>
            <p:cNvSpPr/>
            <p:nvPr/>
          </p:nvSpPr>
          <p:spPr>
            <a:xfrm>
              <a:off x="7105180" y="1068394"/>
              <a:ext cx="4561840" cy="195854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58B9EFA-2C3D-44C1-2455-D1CB75FB47AF}"/>
                    </a:ext>
                  </a:extLst>
                </p:cNvPr>
                <p:cNvSpPr txBox="1"/>
                <p:nvPr/>
              </p:nvSpPr>
              <p:spPr>
                <a:xfrm>
                  <a:off x="7251393" y="1199814"/>
                  <a:ext cx="4269413" cy="162955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+mj-lt"/>
                    </a:rPr>
                    <a:t>For given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a14:m>
                  <a:r>
                    <a:rPr lang="en-GB" sz="2000" dirty="0">
                      <a:latin typeface="+mj-lt"/>
                    </a:rPr>
                    <a:t> there exists a countable sequence of Froude numbers where </a:t>
                  </a:r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sz="2000" dirty="0">
                      <a:latin typeface="+mj-lt"/>
                    </a:rPr>
                    <a:t>, 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d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</m:oMathPara>
                  </a14:m>
                  <a:endParaRPr lang="en-GB" sz="2000" dirty="0"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58B9EFA-2C3D-44C1-2455-D1CB75FB47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1393" y="1199814"/>
                  <a:ext cx="4269413" cy="1629550"/>
                </a:xfrm>
                <a:prstGeom prst="rect">
                  <a:avLst/>
                </a:prstGeom>
                <a:blipFill>
                  <a:blip r:embed="rId9"/>
                  <a:stretch>
                    <a:fillRect l="-1715" t="-213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71BF9A6-EA71-C760-76BE-D8B77D632787}"/>
              </a:ext>
            </a:extLst>
          </p:cNvPr>
          <p:cNvGrpSpPr/>
          <p:nvPr/>
        </p:nvGrpSpPr>
        <p:grpSpPr>
          <a:xfrm>
            <a:off x="7029989" y="194485"/>
            <a:ext cx="4561840" cy="814157"/>
            <a:chOff x="4413429" y="1460341"/>
            <a:chExt cx="4561840" cy="1801306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8ADEDB0-D200-3BF3-4E38-2A409EA245A8}"/>
                </a:ext>
              </a:extLst>
            </p:cNvPr>
            <p:cNvSpPr/>
            <p:nvPr/>
          </p:nvSpPr>
          <p:spPr>
            <a:xfrm>
              <a:off x="4413429" y="1460341"/>
              <a:ext cx="4561840" cy="1801306"/>
            </a:xfrm>
            <a:prstGeom prst="roundRect">
              <a:avLst/>
            </a:prstGeom>
            <a:solidFill>
              <a:srgbClr val="EDB5C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8D534784-396E-CDB9-E848-EE4E4EB15BC6}"/>
                    </a:ext>
                  </a:extLst>
                </p:cNvPr>
                <p:cNvSpPr txBox="1"/>
                <p:nvPr/>
              </p:nvSpPr>
              <p:spPr>
                <a:xfrm>
                  <a:off x="4585150" y="1651884"/>
                  <a:ext cx="4310218" cy="15300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𝑑𝑞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den>
                        </m:f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den>
                            </m:f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8D534784-396E-CDB9-E848-EE4E4EB15BC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5150" y="1651884"/>
                  <a:ext cx="4310218" cy="15300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4585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iagram&#10;&#10;Description automatically generated">
            <a:extLst>
              <a:ext uri="{FF2B5EF4-FFF2-40B4-BE49-F238E27FC236}">
                <a16:creationId xmlns:a16="http://schemas.microsoft.com/office/drawing/2014/main" id="{DC1C19FB-9F4B-C7BF-4418-BD46A4990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49" y="905556"/>
            <a:ext cx="6729183" cy="50468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AF67FB-6140-A957-4284-5C1898B5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486900" cy="7184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selection mechanism</a:t>
            </a:r>
            <a:endParaRPr lang="en-GB" b="1" dirty="0">
              <a:latin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A2CFEF-E176-6EFC-4889-DB188C357DF6}"/>
              </a:ext>
            </a:extLst>
          </p:cNvPr>
          <p:cNvCxnSpPr>
            <a:cxnSpLocks/>
          </p:cNvCxnSpPr>
          <p:nvPr/>
        </p:nvCxnSpPr>
        <p:spPr>
          <a:xfrm>
            <a:off x="253388" y="718454"/>
            <a:ext cx="5923892" cy="0"/>
          </a:xfrm>
          <a:prstGeom prst="line">
            <a:avLst/>
          </a:prstGeom>
          <a:ln w="28575">
            <a:solidFill>
              <a:srgbClr val="CE36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F52579EE-DDAA-75C7-354E-FEDBF854622F}"/>
              </a:ext>
            </a:extLst>
          </p:cNvPr>
          <p:cNvGrpSpPr/>
          <p:nvPr/>
        </p:nvGrpSpPr>
        <p:grpSpPr>
          <a:xfrm>
            <a:off x="2354674" y="905556"/>
            <a:ext cx="3893020" cy="360259"/>
            <a:chOff x="2579942" y="1336441"/>
            <a:chExt cx="3893020" cy="3602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BCF2483-8667-3129-822F-03310E759FD8}"/>
                    </a:ext>
                  </a:extLst>
                </p:cNvPr>
                <p:cNvSpPr txBox="1"/>
                <p:nvPr/>
              </p:nvSpPr>
              <p:spPr>
                <a:xfrm>
                  <a:off x="5786428" y="1336442"/>
                  <a:ext cx="68653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BCF2483-8667-3129-822F-03310E759F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6428" y="1336442"/>
                  <a:ext cx="686534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7080" r="-11504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9CAFC6EB-BF13-91B9-EDA8-682EAA2329D8}"/>
                    </a:ext>
                  </a:extLst>
                </p:cNvPr>
                <p:cNvSpPr txBox="1"/>
                <p:nvPr/>
              </p:nvSpPr>
              <p:spPr>
                <a:xfrm>
                  <a:off x="3774748" y="1336442"/>
                  <a:ext cx="69249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9CAFC6EB-BF13-91B9-EDA8-682EAA2329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4748" y="1336442"/>
                  <a:ext cx="692497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7018" r="-11404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F11763AF-C17D-39B2-F47C-FCBE3930F83E}"/>
                    </a:ext>
                  </a:extLst>
                </p:cNvPr>
                <p:cNvSpPr txBox="1"/>
                <p:nvPr/>
              </p:nvSpPr>
              <p:spPr>
                <a:xfrm>
                  <a:off x="2978210" y="1336441"/>
                  <a:ext cx="69249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F11763AF-C17D-39B2-F47C-FCBE3930F83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210" y="1336441"/>
                  <a:ext cx="692497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7965" r="-12389" b="-352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2A92C4-9020-91E8-3E7C-ADF1891CC3F7}"/>
                </a:ext>
              </a:extLst>
            </p:cNvPr>
            <p:cNvSpPr txBox="1"/>
            <p:nvPr/>
          </p:nvSpPr>
          <p:spPr>
            <a:xfrm>
              <a:off x="2579942" y="1419701"/>
              <a:ext cx="23083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dirty="0"/>
                <a:t>…</a:t>
              </a:r>
            </a:p>
          </p:txBody>
        </p:sp>
      </p:grpSp>
      <p:pic>
        <p:nvPicPr>
          <p:cNvPr id="18" name="Picture 17" descr="Chart&#10;&#10;Description automatically generated">
            <a:extLst>
              <a:ext uri="{FF2B5EF4-FFF2-40B4-BE49-F238E27FC236}">
                <a16:creationId xmlns:a16="http://schemas.microsoft.com/office/drawing/2014/main" id="{D2510E71-894E-47DA-F9D9-D76B3E9E65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031" y="37919"/>
            <a:ext cx="3462723" cy="259704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C9EFD5-0FB0-76E2-EB21-4B556CD9DDA8}"/>
              </a:ext>
            </a:extLst>
          </p:cNvPr>
          <p:cNvCxnSpPr/>
          <p:nvPr/>
        </p:nvCxnSpPr>
        <p:spPr>
          <a:xfrm>
            <a:off x="1197132" y="2739035"/>
            <a:ext cx="5201920" cy="0"/>
          </a:xfrm>
          <a:prstGeom prst="line">
            <a:avLst/>
          </a:prstGeom>
          <a:ln w="28575">
            <a:solidFill>
              <a:srgbClr val="CE366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E1312D7-29B2-016D-72DA-D905CA6F9926}"/>
              </a:ext>
            </a:extLst>
          </p:cNvPr>
          <p:cNvCxnSpPr>
            <a:cxnSpLocks/>
          </p:cNvCxnSpPr>
          <p:nvPr/>
        </p:nvCxnSpPr>
        <p:spPr>
          <a:xfrm flipH="1">
            <a:off x="6505783" y="1879600"/>
            <a:ext cx="1654433" cy="859435"/>
          </a:xfrm>
          <a:prstGeom prst="straightConnector1">
            <a:avLst/>
          </a:prstGeom>
          <a:ln w="28575">
            <a:solidFill>
              <a:srgbClr val="CE366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B4768929-8CD1-6A64-87AA-583A07EFFC2A}"/>
              </a:ext>
            </a:extLst>
          </p:cNvPr>
          <p:cNvSpPr/>
          <p:nvPr/>
        </p:nvSpPr>
        <p:spPr>
          <a:xfrm>
            <a:off x="8749286" y="1597104"/>
            <a:ext cx="110024" cy="87624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07B9359-BB00-28E0-7855-31269692CD3E}"/>
              </a:ext>
            </a:extLst>
          </p:cNvPr>
          <p:cNvSpPr/>
          <p:nvPr/>
        </p:nvSpPr>
        <p:spPr>
          <a:xfrm>
            <a:off x="5787113" y="2678877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BB1CF49-AF21-C715-DE03-FFDB49601172}"/>
              </a:ext>
            </a:extLst>
          </p:cNvPr>
          <p:cNvSpPr/>
          <p:nvPr/>
        </p:nvSpPr>
        <p:spPr>
          <a:xfrm>
            <a:off x="3979478" y="2678877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E30B36C-4E1A-8393-253E-E344EEF8788E}"/>
              </a:ext>
            </a:extLst>
          </p:cNvPr>
          <p:cNvSpPr/>
          <p:nvPr/>
        </p:nvSpPr>
        <p:spPr>
          <a:xfrm>
            <a:off x="3247978" y="2678877"/>
            <a:ext cx="132347" cy="120316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6387A13-A14B-F3CC-7FDD-E9599B682681}"/>
              </a:ext>
            </a:extLst>
          </p:cNvPr>
          <p:cNvSpPr/>
          <p:nvPr/>
        </p:nvSpPr>
        <p:spPr>
          <a:xfrm>
            <a:off x="8947845" y="1597104"/>
            <a:ext cx="110024" cy="87624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FC2A525-8C0D-A7A1-0315-FD15CD808D97}"/>
              </a:ext>
            </a:extLst>
          </p:cNvPr>
          <p:cNvSpPr/>
          <p:nvPr/>
        </p:nvSpPr>
        <p:spPr>
          <a:xfrm>
            <a:off x="9522541" y="1597104"/>
            <a:ext cx="110024" cy="87624"/>
          </a:xfrm>
          <a:prstGeom prst="ellipse">
            <a:avLst/>
          </a:prstGeom>
          <a:solidFill>
            <a:srgbClr val="CE36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 descr="Chart, surface chart&#10;&#10;Description automatically generated">
            <a:extLst>
              <a:ext uri="{FF2B5EF4-FFF2-40B4-BE49-F238E27FC236}">
                <a16:creationId xmlns:a16="http://schemas.microsoft.com/office/drawing/2014/main" id="{7D1A4338-98E9-555C-85B9-F2E5EBC80B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92" y="3011477"/>
            <a:ext cx="5128697" cy="38465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26C08C-9771-4099-BE47-B252407E3267}"/>
                  </a:ext>
                </a:extLst>
              </p:cNvPr>
              <p:cNvSpPr txBox="1"/>
              <p:nvPr/>
            </p:nvSpPr>
            <p:spPr>
              <a:xfrm>
                <a:off x="9313278" y="302956"/>
                <a:ext cx="6385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26C08C-9771-4099-BE47-B252407E3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3278" y="302956"/>
                <a:ext cx="638573" cy="276999"/>
              </a:xfrm>
              <a:prstGeom prst="rect">
                <a:avLst/>
              </a:prstGeom>
              <a:blipFill>
                <a:blip r:embed="rId8"/>
                <a:stretch>
                  <a:fillRect l="-3810" r="-6667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643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14" grpId="0"/>
    </p:bldLst>
  </p:timing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988737F37F1242B86D5CCE805379EC" ma:contentTypeVersion="13" ma:contentTypeDescription="Create a new document." ma:contentTypeScope="" ma:versionID="46982b2e847d853404664fdf71398af8">
  <xsd:schema xmlns:xsd="http://www.w3.org/2001/XMLSchema" xmlns:xs="http://www.w3.org/2001/XMLSchema" xmlns:p="http://schemas.microsoft.com/office/2006/metadata/properties" xmlns:ns2="b5457419-e399-418f-8496-51c62e670fab" xmlns:ns3="ddf223cb-83e9-4753-998f-d11a06d9b982" targetNamespace="http://schemas.microsoft.com/office/2006/metadata/properties" ma:root="true" ma:fieldsID="65859925be5105b589bbe1a76f3bca9b" ns2:_="" ns3:_="">
    <xsd:import namespace="b5457419-e399-418f-8496-51c62e670fab"/>
    <xsd:import namespace="ddf223cb-83e9-4753-998f-d11a06d9b9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57419-e399-418f-8496-51c62e670f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f223cb-83e9-4753-998f-d11a06d9b98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6c9fbca-cae5-4df2-bb73-d926719e2040}" ma:internalName="TaxCatchAll" ma:showField="CatchAllData" ma:web="ddf223cb-83e9-4753-998f-d11a06d9b9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f223cb-83e9-4753-998f-d11a06d9b982" xsi:nil="true"/>
    <lcf76f155ced4ddcb4097134ff3c332f xmlns="b5457419-e399-418f-8496-51c62e670fa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EB80FF-07C3-47B1-932B-FBAA5D6E78C7}"/>
</file>

<file path=customXml/itemProps2.xml><?xml version="1.0" encoding="utf-8"?>
<ds:datastoreItem xmlns:ds="http://schemas.openxmlformats.org/officeDocument/2006/customXml" ds:itemID="{7977BFE4-5565-4ED0-950E-5DBAC9BD8D1F}"/>
</file>

<file path=customXml/itemProps3.xml><?xml version="1.0" encoding="utf-8"?>
<ds:datastoreItem xmlns:ds="http://schemas.openxmlformats.org/officeDocument/2006/customXml" ds:itemID="{4B68C15E-C51B-4285-9EAB-85490E766357}"/>
</file>

<file path=docProps/app.xml><?xml version="1.0" encoding="utf-8"?>
<Properties xmlns="http://schemas.openxmlformats.org/officeDocument/2006/extended-properties" xmlns:vt="http://schemas.openxmlformats.org/officeDocument/2006/docPropsVTypes">
  <TotalTime>6364</TotalTime>
  <Words>723</Words>
  <Application>Microsoft Office PowerPoint</Application>
  <PresentationFormat>Widescreen</PresentationFormat>
  <Paragraphs>132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Garamond</vt:lpstr>
      <vt:lpstr>Gill Sans MT</vt:lpstr>
      <vt:lpstr>Goudy Old Style</vt:lpstr>
      <vt:lpstr>ClassicFrameVTI</vt:lpstr>
      <vt:lpstr>PowerPoint Presentation</vt:lpstr>
      <vt:lpstr> motivation</vt:lpstr>
      <vt:lpstr> motivation</vt:lpstr>
      <vt:lpstr> Problem formulation</vt:lpstr>
      <vt:lpstr> potential plane</vt:lpstr>
      <vt:lpstr> Zero surface tension</vt:lpstr>
      <vt:lpstr> dominant balance</vt:lpstr>
      <vt:lpstr> Surface tension</vt:lpstr>
      <vt:lpstr> selection mechanism</vt:lpstr>
      <vt:lpstr> ripples</vt:lpstr>
      <vt:lpstr> ripples</vt:lpstr>
      <vt:lpstr> analytic continuation</vt:lpstr>
      <vt:lpstr> a singularity</vt:lpstr>
      <vt:lpstr> Another singularity</vt:lpstr>
      <vt:lpstr> complexifying the Froude number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Selection mechanisms and complex singularities in the falling jet problem</dc:title>
  <dc:creator>Cecilie Andersen</dc:creator>
  <cp:lastModifiedBy>Cecilie Andersen</cp:lastModifiedBy>
  <cp:revision>41</cp:revision>
  <dcterms:created xsi:type="dcterms:W3CDTF">2022-06-30T10:27:19Z</dcterms:created>
  <dcterms:modified xsi:type="dcterms:W3CDTF">2022-07-05T21:40:18Z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0x01010089988737F37F1242B86D5CCE805379EC</vt:lpwstr>
  </property>
</Properties>
</file>