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5" r:id="rId2"/>
    <p:sldId id="266" r:id="rId3"/>
    <p:sldId id="276" r:id="rId4"/>
    <p:sldId id="260" r:id="rId5"/>
    <p:sldId id="273" r:id="rId6"/>
    <p:sldId id="269" r:id="rId7"/>
    <p:sldId id="275" r:id="rId8"/>
    <p:sldId id="271" r:id="rId9"/>
    <p:sldId id="272" r:id="rId10"/>
    <p:sldId id="259" r:id="rId11"/>
    <p:sldId id="274" r:id="rId12"/>
    <p:sldId id="264" r:id="rId13"/>
    <p:sldId id="270" r:id="rId14"/>
    <p:sldId id="262" r:id="rId15"/>
    <p:sldId id="263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99" autoAdjust="0"/>
  </p:normalViewPr>
  <p:slideViewPr>
    <p:cSldViewPr snapToGrid="0">
      <p:cViewPr varScale="1">
        <p:scale>
          <a:sx n="73" d="100"/>
          <a:sy n="73" d="100"/>
        </p:scale>
        <p:origin x="60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77249-13D2-49B4-8731-01E999D90DD1}" type="datetimeFigureOut">
              <a:rPr lang="en-GB" smtClean="0"/>
              <a:t>06/12/2018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CD350-9764-4D84-B603-A86F92EE2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044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D350-9764-4D84-B603-A86F92EE233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347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D350-9764-4D84-B603-A86F92EE233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121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D350-9764-4D84-B603-A86F92EE233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420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CD350-9764-4D84-B603-A86F92EE233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633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2BAA-F5D4-48A4-8C50-0A0D0E03573C}" type="datetime1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67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4EE39-7517-434F-8B22-F04889D42415}" type="datetime1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16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396C-D756-4176-A1B9-3B59461CEEFE}" type="datetime1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10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1FF1-44C4-4655-9F94-08B492D1F823}" type="datetime1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72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92F1-24FA-4174-AD12-4A9857BCA408}" type="datetime1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97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DA51-BCE5-4AEB-B73A-83F6550BFF88}" type="datetime1">
              <a:rPr lang="en-GB" smtClean="0"/>
              <a:t>06/12/2018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44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E383-A8B6-4E30-8152-CB0519E971CE}" type="datetime1">
              <a:rPr lang="en-GB" smtClean="0"/>
              <a:t>06/12/2018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51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240-F9D1-4086-ADFC-906766133891}" type="datetime1">
              <a:rPr lang="en-GB" smtClean="0"/>
              <a:t>06/12/2018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21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CC16-C04E-40F3-9378-D92303F9AA3D}" type="datetime1">
              <a:rPr lang="en-GB" smtClean="0"/>
              <a:t>06/12/2018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25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F68A-E592-40AB-A09A-95756C4A88DA}" type="datetime1">
              <a:rPr lang="en-GB" smtClean="0"/>
              <a:t>06/12/2018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2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C98A-F4FA-417A-A8C0-CD5F462FE9FC}" type="datetime1">
              <a:rPr lang="en-GB" smtClean="0"/>
              <a:t>06/12/2018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93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E8FF0-3CAE-46C7-912A-8C2989C9FD2B}" type="datetime1">
              <a:rPr lang="en-GB" smtClean="0"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Some challenges with using non-systematic records | Thomas Smith | SAMBa Summer Conference 2018 | University of Bath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5E978-4A0F-4EFD-8089-3A53103DE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88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9" y="1605552"/>
            <a:ext cx="10310949" cy="1028020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 Primer on Natural Hazard Risk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7874" y="4594815"/>
            <a:ext cx="9144000" cy="486636"/>
          </a:xfrm>
        </p:spPr>
        <p:txBody>
          <a:bodyPr/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Tom Smith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497873" y="3467781"/>
            <a:ext cx="9144000" cy="4866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 smtClean="0">
                <a:solidFill>
                  <a:schemeClr val="accent1">
                    <a:lumMod val="50000"/>
                  </a:schemeClr>
                </a:solidFill>
              </a:rPr>
              <a:t>PSS – 6</a:t>
            </a:r>
            <a:r>
              <a:rPr lang="en-GB" sz="3200" baseline="30000" dirty="0" smtClean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3200" dirty="0" smtClean="0">
                <a:solidFill>
                  <a:schemeClr val="accent1">
                    <a:lumMod val="50000"/>
                  </a:schemeClr>
                </a:solidFill>
              </a:rPr>
              <a:t> December 2018</a:t>
            </a:r>
            <a:endParaRPr lang="en-GB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28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257" y="4287870"/>
            <a:ext cx="6964767" cy="98600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978675" y="4266223"/>
            <a:ext cx="1149189" cy="114627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4127864" y="4262701"/>
            <a:ext cx="3533377" cy="1146279"/>
          </a:xfrm>
          <a:prstGeom prst="rect">
            <a:avLst/>
          </a:pr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661241" y="4262700"/>
            <a:ext cx="1201783" cy="1146279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955" y="1257077"/>
            <a:ext cx="4868159" cy="2579270"/>
          </a:xfrm>
          <a:prstGeom prst="rect">
            <a:avLst/>
          </a:prstGeom>
        </p:spPr>
      </p:pic>
      <p:cxnSp>
        <p:nvCxnSpPr>
          <p:cNvPr id="22" name="Straight Connector 21"/>
          <p:cNvCxnSpPr/>
          <p:nvPr/>
        </p:nvCxnSpPr>
        <p:spPr>
          <a:xfrm>
            <a:off x="9743172" y="2117558"/>
            <a:ext cx="1082842" cy="0"/>
          </a:xfrm>
          <a:prstGeom prst="line">
            <a:avLst/>
          </a:prstGeom>
          <a:ln w="25400">
            <a:solidFill>
              <a:srgbClr val="FF5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99002" y="5542985"/>
            <a:ext cx="213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/>
                </a:solidFill>
              </a:rPr>
              <a:t>Systematic record</a:t>
            </a:r>
            <a:endParaRPr lang="en-GB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680954" y="5542985"/>
                <a:ext cx="47059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 smtClean="0">
                    <a:solidFill>
                      <a:srgbClr val="7030A0"/>
                    </a:solidFill>
                  </a:rPr>
                  <a:t>Observing exactly </a:t>
                </a:r>
                <a:r>
                  <a:rPr lang="en-GB" i="1" dirty="0" smtClean="0">
                    <a:solidFill>
                      <a:srgbClr val="7030A0"/>
                    </a:solidFill>
                  </a:rPr>
                  <a:t>k </a:t>
                </a:r>
                <a:r>
                  <a:rPr lang="en-GB" dirty="0" smtClean="0">
                    <a:solidFill>
                      <a:srgbClr val="7030A0"/>
                    </a:solidFill>
                  </a:rPr>
                  <a:t>floods over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dirty="0" smtClean="0">
                    <a:solidFill>
                      <a:srgbClr val="7030A0"/>
                    </a:solidFill>
                  </a:rPr>
                  <a:t> in </a:t>
                </a:r>
                <a:r>
                  <a:rPr lang="en-GB" i="1" dirty="0" smtClean="0">
                    <a:solidFill>
                      <a:srgbClr val="7030A0"/>
                    </a:solidFill>
                  </a:rPr>
                  <a:t>h</a:t>
                </a:r>
                <a:r>
                  <a:rPr lang="en-GB" dirty="0" smtClean="0">
                    <a:solidFill>
                      <a:srgbClr val="7030A0"/>
                    </a:solidFill>
                  </a:rPr>
                  <a:t> years</a:t>
                </a:r>
                <a:endParaRPr lang="en-GB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954" y="5542985"/>
                <a:ext cx="4705968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907"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7221794" y="5543887"/>
            <a:ext cx="2955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Historical flood magnitude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6674" y="935156"/>
            <a:ext cx="5440632" cy="315188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27870" y="276727"/>
            <a:ext cx="636565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Parameter Estimation for Block Maxima</a:t>
            </a:r>
          </a:p>
        </p:txBody>
      </p:sp>
    </p:spTree>
    <p:extLst>
      <p:ext uri="{BB962C8B-B14F-4D97-AF65-F5344CB8AC3E}">
        <p14:creationId xmlns:p14="http://schemas.microsoft.com/office/powerpoint/2010/main" val="134071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6910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Return Curves (aka Flood Frequency Curve)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88" y="830725"/>
            <a:ext cx="8819379" cy="514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09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7870" y="276727"/>
            <a:ext cx="42791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The Poisson-Pareto Model</a:t>
            </a:r>
            <a:endParaRPr lang="en-GB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263143" y="6294547"/>
              <a:ext cx="72383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1225938"/>
            <a:ext cx="6743390" cy="4495593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H="1">
            <a:off x="1289847" y="1785815"/>
            <a:ext cx="1740736" cy="685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04457" y="1877751"/>
            <a:ext cx="975040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968740" y="1821944"/>
            <a:ext cx="206230" cy="126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150896" y="1877751"/>
            <a:ext cx="1387755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551714" y="1804120"/>
            <a:ext cx="465667" cy="5612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049393" y="1877751"/>
            <a:ext cx="455225" cy="1193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6498087" y="1821944"/>
            <a:ext cx="272319" cy="1193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276784" y="1057530"/>
            <a:ext cx="13063" cy="408867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004457" y="1070718"/>
            <a:ext cx="13063" cy="408867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966434" y="1049323"/>
            <a:ext cx="13063" cy="408867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150896" y="1049323"/>
            <a:ext cx="13063" cy="408867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538651" y="1057530"/>
            <a:ext cx="13063" cy="408867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021117" y="1057530"/>
            <a:ext cx="13063" cy="408867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491555" y="1059717"/>
            <a:ext cx="13063" cy="408867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6757343" y="1056499"/>
            <a:ext cx="13063" cy="408867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239809" y="1070718"/>
            <a:ext cx="4796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Events arrive as a Poisson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Process</a:t>
            </a: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10148470" y="2052680"/>
            <a:ext cx="272319" cy="1193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7692440" y="1804120"/>
                <a:ext cx="429768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GB" sz="2400" dirty="0">
                    <a:solidFill>
                      <a:schemeClr val="accent1">
                        <a:lumMod val="50000"/>
                      </a:schemeClr>
                    </a:solidFill>
                  </a:rPr>
                  <a:t>Waiting times (     ) are </a:t>
                </a:r>
                <a:r>
                  <a:rPr lang="en-GB" sz="2400" dirty="0" err="1">
                    <a:solidFill>
                      <a:schemeClr val="accent1">
                        <a:lumMod val="50000"/>
                      </a:schemeClr>
                    </a:solidFill>
                  </a:rPr>
                  <a:t>iid</a:t>
                </a:r>
                <a:r>
                  <a:rPr lang="en-GB" sz="2400" dirty="0">
                    <a:solidFill>
                      <a:schemeClr val="accent1">
                        <a:lumMod val="50000"/>
                      </a:schemeClr>
                    </a:solidFill>
                  </a:rPr>
                  <a:t> Exponential(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sz="240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m:t>λ</m:t>
                    </m:r>
                    <m:r>
                      <m:rPr>
                        <m:nor/>
                      </m:rPr>
                      <a:rPr lang="en-GB" sz="2400">
                        <a:solidFill>
                          <a:schemeClr val="accent1">
                            <a:lumMod val="50000"/>
                          </a:schemeClr>
                        </a:solidFill>
                      </a:rPr>
                      <m:t>)</m:t>
                    </m:r>
                  </m:oMath>
                </a14:m>
                <a:endParaRPr lang="en-GB" sz="2400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2440" y="1804120"/>
                <a:ext cx="4297681" cy="830997"/>
              </a:xfrm>
              <a:prstGeom prst="rect">
                <a:avLst/>
              </a:prstGeom>
              <a:blipFill rotWithShape="0">
                <a:blip r:embed="rId3"/>
                <a:stretch>
                  <a:fillRect l="-1986"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7692441" y="2735372"/>
            <a:ext cx="4297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Exceedances are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</a:rPr>
              <a:t>iid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 GPD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39809" y="4722498"/>
            <a:ext cx="42976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Applications: Volcanism, Earthquakes, River flow…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239809" y="3600519"/>
            <a:ext cx="42976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Change of threshold – still GPD</a:t>
            </a:r>
          </a:p>
        </p:txBody>
      </p:sp>
    </p:spTree>
    <p:extLst>
      <p:ext uri="{BB962C8B-B14F-4D97-AF65-F5344CB8AC3E}">
        <p14:creationId xmlns:p14="http://schemas.microsoft.com/office/powerpoint/2010/main" val="328298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25" grpId="0"/>
      <p:bldP spid="27" grpId="0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32768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Modelling Damages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5724" y="3441112"/>
            <a:ext cx="5386301" cy="1515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71229" y="1468654"/>
            <a:ext cx="99060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Can use a Damage Function D(q) which related event magnitude q to its expected damages</a:t>
            </a:r>
          </a:p>
          <a:p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How to choose this function is not obvious…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6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A </a:t>
              </a:r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27870" y="276727"/>
            <a:ext cx="500861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Complication: Under-recording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84" y="1034715"/>
            <a:ext cx="5711662" cy="39369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917647" y="5713715"/>
            <a:ext cx="62743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 smtClean="0">
                <a:solidFill>
                  <a:srgbClr val="000000"/>
                </a:solidFill>
                <a:latin typeface="Gulliver-Italic"/>
              </a:rPr>
              <a:t>Images</a:t>
            </a:r>
            <a:r>
              <a:rPr lang="en-GB" sz="1200" i="1" dirty="0">
                <a:solidFill>
                  <a:srgbClr val="000000"/>
                </a:solidFill>
                <a:latin typeface="Gulliver-Italic"/>
              </a:rPr>
              <a:t>: J. </a:t>
            </a:r>
            <a:r>
              <a:rPr lang="en-GB" sz="1200" i="1" dirty="0" err="1">
                <a:solidFill>
                  <a:srgbClr val="000000"/>
                </a:solidFill>
                <a:latin typeface="Gulliver-Italic"/>
              </a:rPr>
              <a:t>Rougier</a:t>
            </a:r>
            <a:r>
              <a:rPr lang="en-GB" sz="1200" i="1" dirty="0">
                <a:solidFill>
                  <a:srgbClr val="000000"/>
                </a:solidFill>
                <a:latin typeface="Gulliver-Italic"/>
              </a:rPr>
              <a:t> et al. (2018) Earth and Planetary Science Letters 482:621–629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928" y="1047019"/>
            <a:ext cx="5679484" cy="3930343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H="1">
            <a:off x="10647949" y="1552072"/>
            <a:ext cx="994705" cy="1792705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04724" y="5077634"/>
            <a:ext cx="5412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This subset modelled as Poisson-Pareto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09000" y="5081609"/>
            <a:ext cx="5412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Suitable for data-rich processes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16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501387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Complication: Non-Stationarity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97286"/>
            <a:ext cx="7741118" cy="4484605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 flipV="1">
            <a:off x="4044352" y="2984669"/>
            <a:ext cx="3631474" cy="1029662"/>
          </a:xfrm>
          <a:prstGeom prst="straightConnector1">
            <a:avLst/>
          </a:prstGeom>
          <a:ln w="635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741118" y="1239083"/>
            <a:ext cx="44508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Systematic increase in flood magnitudes mean we’re under-prepared for the future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41118" y="3651591"/>
            <a:ext cx="4302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What is a 100-year event in a non-stationary world?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41118" y="2630003"/>
            <a:ext cx="4450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Particularly important if including historical data</a:t>
            </a:r>
          </a:p>
        </p:txBody>
      </p:sp>
    </p:spTree>
    <p:extLst>
      <p:ext uri="{BB962C8B-B14F-4D97-AF65-F5344CB8AC3E}">
        <p14:creationId xmlns:p14="http://schemas.microsoft.com/office/powerpoint/2010/main" val="75742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338868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Other Complications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48878" y="1284528"/>
            <a:ext cx="8992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Independence?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8878" y="1979744"/>
            <a:ext cx="8992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Estimation of nuisance parameters??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48878" y="2674960"/>
            <a:ext cx="8992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Measurement uncertainty???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5079" y="2553181"/>
            <a:ext cx="5733898" cy="334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51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18975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References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2115" y="1162157"/>
            <a:ext cx="102959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Coles, S. G. (2001). An Introduction to Statistical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</a:rPr>
              <a:t>Modeling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 of Extreme Values. Springer Series in Statistics. Springer, London, UK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Reis, D. S. and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</a:rPr>
              <a:t>Stedinger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, J. R. (2005). Bayesian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</a:rPr>
              <a:t>mcmc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 flood frequency analysis with historical information. </a:t>
            </a:r>
            <a:r>
              <a:rPr lang="en-GB" sz="2400" i="1" dirty="0">
                <a:solidFill>
                  <a:schemeClr val="accent1">
                    <a:lumMod val="50000"/>
                  </a:schemeClr>
                </a:solidFill>
              </a:rPr>
              <a:t>Journal of Hydrology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, 313(1):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97–116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J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</a:rPr>
              <a:t>Rougier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 et al. (2018). The global magnitude–frequency relationship for large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explosive volcanic eruptions. </a:t>
            </a:r>
            <a:r>
              <a:rPr lang="en-GB" sz="2400" i="1" dirty="0">
                <a:solidFill>
                  <a:schemeClr val="accent1">
                    <a:lumMod val="50000"/>
                  </a:schemeClr>
                </a:solidFill>
              </a:rPr>
              <a:t>Earth and Planetary Science Letters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482:621–629</a:t>
            </a:r>
          </a:p>
        </p:txBody>
      </p:sp>
    </p:spTree>
    <p:extLst>
      <p:ext uri="{BB962C8B-B14F-4D97-AF65-F5344CB8AC3E}">
        <p14:creationId xmlns:p14="http://schemas.microsoft.com/office/powerpoint/2010/main" val="314315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27870" y="276727"/>
            <a:ext cx="212731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Introduction</a:t>
            </a:r>
            <a:endParaRPr lang="en-GB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13767" y="1072800"/>
            <a:ext cx="3986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Natural hazards: bad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13767" y="1676739"/>
            <a:ext cx="3986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Statistics: good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13767" y="2280678"/>
            <a:ext cx="777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Want to understand the rick pose to us by the rarest and most extreme natural hazards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13766" y="3211058"/>
            <a:ext cx="8062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Typical question </a:t>
            </a:r>
            <a:r>
              <a:rPr lang="en-GB" sz="2400" i="1" dirty="0" smtClean="0">
                <a:solidFill>
                  <a:schemeClr val="accent1">
                    <a:lumMod val="50000"/>
                  </a:schemeClr>
                </a:solidFill>
              </a:rPr>
              <a:t>“What’s the largest flood which we might expect to see (or exceed) in a 100-year period?”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13766" y="4141438"/>
            <a:ext cx="8062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This is known as the 100-year flood</a:t>
            </a:r>
            <a:endParaRPr lang="en-GB" sz="2400" i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13766" y="4797637"/>
            <a:ext cx="8062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Issue is that we haven’t been making records of natural events long enough to have accurate estimates!</a:t>
            </a:r>
            <a:endParaRPr lang="en-GB" sz="2400" i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25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27870" y="276727"/>
            <a:ext cx="69498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Natural Hazard Risk Visualisation (Flooding)</a:t>
            </a:r>
            <a:endParaRPr lang="en-GB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042" y="856004"/>
            <a:ext cx="5762625" cy="496252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646579" y="1707987"/>
            <a:ext cx="3986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Flood map for near Bath Spa train station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46579" y="2733518"/>
            <a:ext cx="3986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Shows extent of 100- and 1000-year floods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46578" y="3711624"/>
            <a:ext cx="4300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No idea of the uncertainties involved   </a:t>
            </a:r>
            <a:r>
              <a:rPr lang="en-US" altLang="ja-JP" sz="2400" dirty="0" smtClean="0">
                <a:solidFill>
                  <a:schemeClr val="accent1">
                    <a:lumMod val="50000"/>
                  </a:schemeClr>
                </a:solidFill>
              </a:rPr>
              <a:t>¯\_(</a:t>
            </a:r>
            <a:r>
              <a:rPr lang="ja-JP" altLang="en-US" sz="2400" dirty="0">
                <a:solidFill>
                  <a:schemeClr val="accent1">
                    <a:lumMod val="50000"/>
                  </a:schemeClr>
                </a:solidFill>
              </a:rPr>
              <a:t>ツ</a:t>
            </a:r>
            <a:r>
              <a:rPr lang="en-US" altLang="ja-JP" sz="2400" dirty="0">
                <a:solidFill>
                  <a:schemeClr val="accent1">
                    <a:lumMod val="50000"/>
                  </a:schemeClr>
                </a:solidFill>
              </a:rPr>
              <a:t>)_/¯</a:t>
            </a: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89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27870" y="276727"/>
            <a:ext cx="710874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Exceedance Probabilities and Return Periods</a:t>
            </a:r>
            <a:endParaRPr lang="en-GB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77892" y="1221873"/>
            <a:ext cx="8845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For a natural hazard, the T-year event is the event where the average time between occurrence is T years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77892" y="3377890"/>
            <a:ext cx="8845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Also has a probability 1 – (1 – (1/T))^k of happening at least once in a k-year period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377892" y="2329794"/>
            <a:ext cx="8845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It has a probability 1/T of happening, or being exceeded, in any given year</a:t>
            </a:r>
          </a:p>
        </p:txBody>
      </p:sp>
    </p:spTree>
    <p:extLst>
      <p:ext uri="{BB962C8B-B14F-4D97-AF65-F5344CB8AC3E}">
        <p14:creationId xmlns:p14="http://schemas.microsoft.com/office/powerpoint/2010/main" val="219574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3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22925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Types of 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4145" y="1114937"/>
            <a:ext cx="6912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Typically we only care about the extremes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74145" y="1860814"/>
            <a:ext cx="3803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Block Maxima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63143" y="2459931"/>
            <a:ext cx="4934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Split data into sequential blocks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63143" y="2974975"/>
            <a:ext cx="7011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Take maximum of each block – fit model to these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4145" y="4168454"/>
            <a:ext cx="5623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Peaks-Over-Threshold (POT)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63143" y="3512255"/>
            <a:ext cx="7011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E.g. Annual Maxima (AMAX)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63143" y="4705734"/>
            <a:ext cx="808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Fit model to all events which exceed a defined threshold</a:t>
            </a:r>
          </a:p>
        </p:txBody>
      </p:sp>
    </p:spTree>
    <p:extLst>
      <p:ext uri="{BB962C8B-B14F-4D97-AF65-F5344CB8AC3E}">
        <p14:creationId xmlns:p14="http://schemas.microsoft.com/office/powerpoint/2010/main" val="119107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574811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Standard Distributions for Extremes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362" y="1782385"/>
            <a:ext cx="4810643" cy="16267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48369" y="1223453"/>
            <a:ext cx="4378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Generalised Extreme Value (GEV)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42521" y="1223452"/>
            <a:ext cx="3986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Generalised Logistic (GLO)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6609" y="1685117"/>
            <a:ext cx="4762500" cy="17240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39362" y="3575653"/>
            <a:ext cx="4886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Theoretically motivated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92479" y="3575652"/>
            <a:ext cx="4886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Empirically motivated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2502" y="5459670"/>
            <a:ext cx="11258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Other choices include Generalised Pareto, Generalised Log-Normal, Kappa, many more…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9362" y="4120059"/>
            <a:ext cx="4886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Encompasses Gumbel, Weibull, 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and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</a:rPr>
              <a:t>Fréchet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distributions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92479" y="4131102"/>
            <a:ext cx="5326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Recommended for UK annual maxima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38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52985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Why aren’t annual maxima GEV?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4" y="1196655"/>
            <a:ext cx="8225128" cy="39762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508275" y="1196655"/>
            <a:ext cx="3683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Daily flow rates are not stationary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08274" y="2531261"/>
            <a:ext cx="3683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Asymptotic result – finite 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08273" y="3698177"/>
            <a:ext cx="3683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Despite this, GEV usually quite good</a:t>
            </a:r>
          </a:p>
        </p:txBody>
      </p:sp>
    </p:spTree>
    <p:extLst>
      <p:ext uri="{BB962C8B-B14F-4D97-AF65-F5344CB8AC3E}">
        <p14:creationId xmlns:p14="http://schemas.microsoft.com/office/powerpoint/2010/main" val="267614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31369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GLO: A Closer Look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52" y="1134485"/>
            <a:ext cx="7441231" cy="451223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720149" y="1003913"/>
            <a:ext cx="42976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accent1">
                    <a:lumMod val="50000"/>
                  </a:schemeClr>
                </a:solidFill>
              </a:rPr>
              <a:t>ξ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 = -1 is Generalised Pareto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20149" y="1834910"/>
            <a:ext cx="42976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Usual asymptotic properties of MLEs might not apply!</a:t>
            </a:r>
          </a:p>
        </p:txBody>
      </p:sp>
    </p:spTree>
    <p:extLst>
      <p:ext uri="{BB962C8B-B14F-4D97-AF65-F5344CB8AC3E}">
        <p14:creationId xmlns:p14="http://schemas.microsoft.com/office/powerpoint/2010/main" val="414202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042" y="6087981"/>
            <a:ext cx="11321716" cy="575898"/>
            <a:chOff x="397042" y="6087981"/>
            <a:chExt cx="11321716" cy="575898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97042" y="6087981"/>
              <a:ext cx="11321716" cy="12032"/>
            </a:xfrm>
            <a:prstGeom prst="line">
              <a:avLst/>
            </a:prstGeom>
            <a:ln w="127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2263143" y="6294547"/>
              <a:ext cx="7193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A Primer on Natural Hazard 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Risk  |  Tom Smith  |  6</a:t>
              </a:r>
              <a:r>
                <a:rPr lang="en-GB" baseline="30000" dirty="0" smtClean="0">
                  <a:solidFill>
                    <a:schemeClr val="accent1">
                      <a:lumMod val="50000"/>
                    </a:schemeClr>
                  </a:solidFill>
                </a:rPr>
                <a:t>th</a:t>
              </a:r>
              <a:r>
                <a:rPr lang="en-GB" dirty="0" smtClean="0">
                  <a:solidFill>
                    <a:schemeClr val="accent1">
                      <a:lumMod val="50000"/>
                    </a:schemeClr>
                  </a:solidFill>
                </a:rPr>
                <a:t> December 2018  |  PSS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7870" y="276727"/>
            <a:ext cx="46060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 smtClean="0">
                <a:solidFill>
                  <a:schemeClr val="accent1">
                    <a:lumMod val="50000"/>
                  </a:schemeClr>
                </a:solidFill>
              </a:rPr>
              <a:t>Estimating the 20-year flood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5" y="1190312"/>
            <a:ext cx="6897063" cy="44773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5" y="1190312"/>
            <a:ext cx="6897063" cy="44773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5" y="1190312"/>
            <a:ext cx="6897063" cy="44773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258528" y="995778"/>
            <a:ext cx="4733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In practice, done through analytical or numerical inversion of the CDF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505" y="3326095"/>
            <a:ext cx="4925221" cy="212924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090447" y="2669896"/>
            <a:ext cx="4733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For a GLO distribution:</a:t>
            </a:r>
          </a:p>
        </p:txBody>
      </p:sp>
    </p:spTree>
    <p:extLst>
      <p:ext uri="{BB962C8B-B14F-4D97-AF65-F5344CB8AC3E}">
        <p14:creationId xmlns:p14="http://schemas.microsoft.com/office/powerpoint/2010/main" val="360096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827</Words>
  <Application>Microsoft Office PowerPoint</Application>
  <PresentationFormat>Widescreen</PresentationFormat>
  <Paragraphs>97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ＭＳ Ｐゴシック</vt:lpstr>
      <vt:lpstr>Arial</vt:lpstr>
      <vt:lpstr>Calibri</vt:lpstr>
      <vt:lpstr>Calibri Light</vt:lpstr>
      <vt:lpstr>Cambria Math</vt:lpstr>
      <vt:lpstr>Gulliver-Italic</vt:lpstr>
      <vt:lpstr>Office Theme</vt:lpstr>
      <vt:lpstr>A Primer on Natural Hazard Risk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Smith</dc:creator>
  <cp:lastModifiedBy>Thomas Smith</cp:lastModifiedBy>
  <cp:revision>71</cp:revision>
  <dcterms:created xsi:type="dcterms:W3CDTF">2018-06-25T05:34:50Z</dcterms:created>
  <dcterms:modified xsi:type="dcterms:W3CDTF">2018-12-06T10:14:26Z</dcterms:modified>
</cp:coreProperties>
</file>