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7" r:id="rId3"/>
    <p:sldId id="284" r:id="rId4"/>
    <p:sldId id="281" r:id="rId5"/>
    <p:sldId id="285" r:id="rId6"/>
    <p:sldId id="286" r:id="rId7"/>
    <p:sldId id="288" r:id="rId8"/>
    <p:sldId id="289" r:id="rId9"/>
    <p:sldId id="290" r:id="rId10"/>
    <p:sldId id="291" r:id="rId11"/>
    <p:sldId id="292" r:id="rId12"/>
    <p:sldId id="293" r:id="rId13"/>
    <p:sldId id="297" r:id="rId14"/>
    <p:sldId id="298" r:id="rId15"/>
    <p:sldId id="299" r:id="rId16"/>
    <p:sldId id="294" r:id="rId17"/>
    <p:sldId id="300" r:id="rId18"/>
    <p:sldId id="302" r:id="rId19"/>
    <p:sldId id="301" r:id="rId20"/>
    <p:sldId id="304" r:id="rId21"/>
    <p:sldId id="305" r:id="rId22"/>
    <p:sldId id="30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71" d="100"/>
          <a:sy n="71" d="100"/>
        </p:scale>
        <p:origin x="10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y 2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y tint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y Roundel Big TINT.jp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954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y whit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F3BDA7-BDC6-41F6-9669-CF469B298DB8}" type="datetime1">
              <a:rPr lang="en-GB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4674CA-76BF-4A0C-AB17-8B5FF3054F5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grey whit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8207688" cy="4242793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 smtClean="0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y whit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 smtClean="0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AB0B417-BAB8-43DF-A8D2-D63D9706B574}" type="datetime1">
              <a:rPr lang="en-GB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0CFFAE-92C7-43A4-9873-89690CBB1D9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 ti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en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F3BDA7-BDC6-41F6-9669-CF469B298DB8}" type="datetime1">
              <a:rPr lang="en-GB" smtClean="0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64674CA-76BF-4A0C-AB17-8B5FF3054F5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green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68313"/>
            <a:ext cx="8207375" cy="58442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268760"/>
            <a:ext cx="8207688" cy="4674841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 sz="2400">
                <a:solidFill>
                  <a:schemeClr val="accent6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 sz="20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 smtClean="0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en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 smtClean="0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 marL="358775" indent="-358775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47700" indent="-287338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B0B417-BAB8-43DF-A8D2-D63D9706B574}" type="datetime1">
              <a:rPr lang="en-GB" smtClean="0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0CFFAE-92C7-43A4-9873-89690CBB1D9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6196013"/>
            <a:ext cx="8207375" cy="3873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UNCLASSIFIED</a:t>
            </a:r>
            <a:endParaRPr lang="en-GB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468313"/>
            <a:ext cx="82073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700213"/>
            <a:ext cx="8207375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3150" y="6196013"/>
            <a:ext cx="2133600" cy="3873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509D79-AD7E-415C-91F8-C4030AD80593}" type="datetime1">
              <a:rPr lang="en-GB" smtClean="0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750" y="6196013"/>
            <a:ext cx="388938" cy="3873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32FF26-AD14-4CF9-8F1D-EF3CFAE0FFA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04" r:id="rId10"/>
    <p:sldLayoutId id="2147483826" r:id="rId11"/>
    <p:sldLayoutId id="2147483824" r:id="rId12"/>
    <p:sldLayoutId id="2147483808" r:id="rId13"/>
    <p:sldLayoutId id="2147483823" r:id="rId14"/>
    <p:sldLayoutId id="2147483815" r:id="rId15"/>
    <p:sldLayoutId id="2147483827" r:id="rId16"/>
    <p:sldLayoutId id="2147483816" r:id="rId17"/>
    <p:sldLayoutId id="2147483818" r:id="rId18"/>
  </p:sldLayoutIdLst>
  <p:timing>
    <p:tnLst>
      <p:par>
        <p:cTn id="1" dur="indefinite" restart="never" nodeType="tmRoot"/>
      </p:par>
    </p:tnLst>
  </p:timing>
  <p:hf hdr="0" dt="0"/>
  <p:txStyles>
    <p:titleStyle>
      <a:lvl1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2pPr>
      <a:lvl3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3pPr>
      <a:lvl4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4pPr>
      <a:lvl5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5pPr>
      <a:lvl6pPr marL="12001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6pPr>
      <a:lvl7pPr marL="16573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7pPr>
      <a:lvl8pPr marL="21145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8pPr>
      <a:lvl9pPr marL="25717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charset="0"/>
        <a:buAutoNum type="arabicPeriod"/>
        <a:defRPr sz="3600" b="1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47700" indent="-2873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863600" indent="-215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079500" indent="-215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295400" indent="-215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5065" y="1844824"/>
            <a:ext cx="8207375" cy="2954387"/>
          </a:xfrm>
          <a:prstGeom prst="rect">
            <a:avLst/>
          </a:prstGeom>
        </p:spPr>
        <p:txBody>
          <a:bodyPr/>
          <a:lstStyle/>
          <a:p>
            <a:pPr marL="742950" indent="-742950">
              <a:lnSpc>
                <a:spcPct val="90000"/>
              </a:lnSpc>
              <a:defRPr/>
            </a:pPr>
            <a:r>
              <a:rPr lang="en-GB" sz="4800" b="1" dirty="0">
                <a:solidFill>
                  <a:schemeClr val="accent1"/>
                </a:solidFill>
              </a:rPr>
              <a:t>ITT - Environment </a:t>
            </a:r>
            <a:r>
              <a:rPr lang="en-GB" sz="4800" b="1" dirty="0" smtClean="0">
                <a:solidFill>
                  <a:schemeClr val="accent1"/>
                </a:solidFill>
              </a:rPr>
              <a:t>Agency</a:t>
            </a:r>
          </a:p>
          <a:p>
            <a:pPr marL="742950" indent="-742950">
              <a:lnSpc>
                <a:spcPct val="90000"/>
              </a:lnSpc>
              <a:defRPr/>
            </a:pPr>
            <a:r>
              <a:rPr lang="en-GB" sz="4800" b="1" dirty="0" smtClean="0">
                <a:solidFill>
                  <a:schemeClr val="accent1"/>
                </a:solidFill>
              </a:rPr>
              <a:t>Challenges</a:t>
            </a:r>
            <a:endParaRPr lang="en-GB" sz="4800" b="1" dirty="0">
              <a:solidFill>
                <a:schemeClr val="accent1"/>
              </a:solidFill>
            </a:endParaRP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4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Spatial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46531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dirty="0" smtClean="0">
                <a:solidFill>
                  <a:schemeClr val="accent1"/>
                </a:solidFill>
              </a:rPr>
              <a:t>Mark Whitling</a:t>
            </a:r>
          </a:p>
          <a:p>
            <a:pPr eaLnBrk="1" hangingPunct="1"/>
            <a:r>
              <a:rPr lang="en-GB" dirty="0" smtClean="0">
                <a:solidFill>
                  <a:schemeClr val="accent1"/>
                </a:solidFill>
              </a:rPr>
              <a:t>Senior Scientist</a:t>
            </a:r>
          </a:p>
          <a:p>
            <a:pPr eaLnBrk="1" hangingPunct="1"/>
            <a:r>
              <a:rPr lang="en-GB" dirty="0" smtClean="0">
                <a:solidFill>
                  <a:schemeClr val="accent1"/>
                </a:solidFill>
              </a:rPr>
              <a:t>09 November 2017</a:t>
            </a:r>
          </a:p>
        </p:txBody>
      </p:sp>
    </p:spTree>
    <p:extLst>
      <p:ext uri="{BB962C8B-B14F-4D97-AF65-F5344CB8AC3E}">
        <p14:creationId xmlns:p14="http://schemas.microsoft.com/office/powerpoint/2010/main" val="40991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Corine</a:t>
            </a:r>
            <a:r>
              <a:rPr lang="en-GB" dirty="0" smtClean="0"/>
              <a:t> </a:t>
            </a:r>
            <a:r>
              <a:rPr lang="en-GB" dirty="0" err="1" smtClean="0"/>
              <a:t>Landcover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1561543"/>
            <a:ext cx="8207375" cy="40889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64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Agricultural land classification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000" y="1268413"/>
            <a:ext cx="7270000" cy="46751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32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 Flood Data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781" y="1083677"/>
            <a:ext cx="4705015" cy="30186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39024" y="4098994"/>
            <a:ext cx="393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Probabilistic flood data (ROFRS)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766256"/>
            <a:ext cx="4700943" cy="3038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5835" y="5781909"/>
            <a:ext cx="470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Deterministic flood data (Flood Zones for Planning)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81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Subsurface – geology and soils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host of services/data sources</a:t>
            </a:r>
          </a:p>
          <a:p>
            <a:r>
              <a:rPr lang="en-GB" dirty="0" smtClean="0"/>
              <a:t>Some open, not that great.  Some not open, but accessible by negotiation/partnership working (BGS)</a:t>
            </a:r>
          </a:p>
          <a:p>
            <a:r>
              <a:rPr lang="en-GB" dirty="0" smtClean="0"/>
              <a:t>Main sources:</a:t>
            </a:r>
          </a:p>
          <a:p>
            <a:pPr lvl="1"/>
            <a:r>
              <a:rPr lang="en-GB" dirty="0" smtClean="0"/>
              <a:t>BGS bedrock maps (subsurface geology) </a:t>
            </a:r>
          </a:p>
          <a:p>
            <a:pPr lvl="1"/>
            <a:r>
              <a:rPr lang="en-GB" dirty="0" smtClean="0"/>
              <a:t>BGS drift maps (superficial geology)</a:t>
            </a:r>
          </a:p>
          <a:p>
            <a:pPr lvl="1"/>
            <a:r>
              <a:rPr lang="en-GB" dirty="0" smtClean="0"/>
              <a:t>EEA soils maps (European soil data centre)</a:t>
            </a:r>
          </a:p>
          <a:p>
            <a:pPr lvl="2"/>
            <a:r>
              <a:rPr lang="en-GB" sz="1400" dirty="0" smtClean="0"/>
              <a:t>https://esdac.jrc.ec.europa.eu/content/european-soil-database-v20-vector-and-attribute-data#tabs-0-description=0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479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British Geological Survey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Too many datasets to list here.  Visit:</a:t>
            </a:r>
          </a:p>
          <a:p>
            <a:endParaRPr lang="en-GB" sz="800" dirty="0" smtClean="0"/>
          </a:p>
          <a:p>
            <a:pPr marL="360362" lvl="1" indent="0" algn="ctr">
              <a:buNone/>
            </a:pPr>
            <a:r>
              <a:rPr lang="en-GB" dirty="0"/>
              <a:t>	</a:t>
            </a:r>
            <a:r>
              <a:rPr lang="en-GB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</a:t>
            </a:r>
            <a:r>
              <a:rPr lang="en-GB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://</a:t>
            </a:r>
            <a:r>
              <a:rPr lang="en-GB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www.bgs.ac.uk/data/home.html</a:t>
            </a:r>
            <a:endParaRPr lang="en-GB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0"/>
            <a:endParaRPr lang="en-GB" sz="800" dirty="0" smtClean="0">
              <a:solidFill>
                <a:srgbClr val="7F7F7F"/>
              </a:solidFill>
            </a:endParaRPr>
          </a:p>
          <a:p>
            <a:pPr lvl="0"/>
            <a:r>
              <a:rPr lang="en-GB" dirty="0" smtClean="0">
                <a:solidFill>
                  <a:srgbClr val="7F7F7F"/>
                </a:solidFill>
              </a:rPr>
              <a:t>Key data includes:</a:t>
            </a:r>
          </a:p>
          <a:p>
            <a:pPr marL="360362" lvl="1" indent="0" algn="ctr">
              <a:buNone/>
            </a:pPr>
            <a:endParaRPr lang="en-GB" b="1" u="sng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826408" y="2964561"/>
            <a:ext cx="6985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>
                <a:solidFill>
                  <a:srgbClr val="7F7F7F"/>
                </a:solidFill>
              </a:rPr>
              <a:t>BGS Geology 50</a:t>
            </a:r>
          </a:p>
          <a:p>
            <a:r>
              <a:rPr lang="en-GB" sz="1800" dirty="0">
                <a:solidFill>
                  <a:srgbClr val="7F7F7F"/>
                </a:solidFill>
              </a:rPr>
              <a:t>BGS Geology </a:t>
            </a:r>
            <a:r>
              <a:rPr lang="en-GB" sz="1800" dirty="0" smtClean="0">
                <a:solidFill>
                  <a:srgbClr val="7F7F7F"/>
                </a:solidFill>
              </a:rPr>
              <a:t>250</a:t>
            </a:r>
          </a:p>
          <a:p>
            <a:r>
              <a:rPr lang="en-GB" sz="1800" dirty="0">
                <a:solidFill>
                  <a:srgbClr val="7F7F7F"/>
                </a:solidFill>
              </a:rPr>
              <a:t>BGS Geology </a:t>
            </a:r>
            <a:r>
              <a:rPr lang="en-GB" sz="1800" dirty="0" smtClean="0">
                <a:solidFill>
                  <a:srgbClr val="7F7F7F"/>
                </a:solidFill>
              </a:rPr>
              <a:t>625</a:t>
            </a:r>
            <a:endParaRPr lang="en-GB" sz="1800" dirty="0">
              <a:solidFill>
                <a:srgbClr val="7F7F7F"/>
              </a:solidFill>
            </a:endParaRPr>
          </a:p>
          <a:p>
            <a:r>
              <a:rPr lang="en-GB" sz="1800" dirty="0" smtClean="0">
                <a:solidFill>
                  <a:srgbClr val="7F7F7F"/>
                </a:solidFill>
              </a:rPr>
              <a:t>Groundwater </a:t>
            </a:r>
            <a:r>
              <a:rPr lang="en-GB" sz="1800" dirty="0">
                <a:solidFill>
                  <a:srgbClr val="7F7F7F"/>
                </a:solidFill>
              </a:rPr>
              <a:t>Flooding</a:t>
            </a:r>
          </a:p>
          <a:p>
            <a:r>
              <a:rPr lang="en-GB" sz="1800" dirty="0">
                <a:solidFill>
                  <a:srgbClr val="7F7F7F"/>
                </a:solidFill>
              </a:rPr>
              <a:t>Aquifer Designations</a:t>
            </a:r>
          </a:p>
          <a:p>
            <a:r>
              <a:rPr lang="en-GB" sz="1800" dirty="0">
                <a:solidFill>
                  <a:srgbClr val="7F7F7F"/>
                </a:solidFill>
              </a:rPr>
              <a:t>Permeability</a:t>
            </a:r>
          </a:p>
          <a:p>
            <a:r>
              <a:rPr lang="en-GB" sz="1800" dirty="0">
                <a:solidFill>
                  <a:srgbClr val="7F7F7F"/>
                </a:solidFill>
              </a:rPr>
              <a:t>Geosure</a:t>
            </a:r>
          </a:p>
          <a:p>
            <a:r>
              <a:rPr lang="en-GB" sz="1800" dirty="0">
                <a:solidFill>
                  <a:srgbClr val="7F7F7F"/>
                </a:solidFill>
              </a:rPr>
              <a:t>SUDS</a:t>
            </a:r>
          </a:p>
          <a:p>
            <a:r>
              <a:rPr lang="en-GB" sz="1800" dirty="0">
                <a:solidFill>
                  <a:srgbClr val="7F7F7F"/>
                </a:solidFill>
              </a:rPr>
              <a:t>Parent materials</a:t>
            </a:r>
          </a:p>
          <a:p>
            <a:r>
              <a:rPr lang="en-GB" sz="1800" dirty="0">
                <a:solidFill>
                  <a:srgbClr val="7F7F7F"/>
                </a:solidFill>
              </a:rPr>
              <a:t>Superficial thickness</a:t>
            </a:r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2"/>
          <p:cNvSpPr txBox="1"/>
          <p:nvPr/>
        </p:nvSpPr>
        <p:spPr>
          <a:xfrm>
            <a:off x="4865881" y="4265802"/>
            <a:ext cx="295465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0000"/>
              <a:buChar char="•"/>
            </a:pPr>
            <a:r>
              <a:rPr lang="en-GB" dirty="0">
                <a:solidFill>
                  <a:srgbClr val="7F7F7F"/>
                </a:solidFill>
              </a:rPr>
              <a:t>Understanding of soils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0000"/>
              <a:buChar char="•"/>
            </a:pPr>
            <a:r>
              <a:rPr lang="en-GB" dirty="0">
                <a:solidFill>
                  <a:srgbClr val="7F7F7F"/>
                </a:solidFill>
              </a:rPr>
              <a:t>Impact on surface </a:t>
            </a:r>
            <a:r>
              <a:rPr lang="en-GB" dirty="0" smtClean="0">
                <a:solidFill>
                  <a:srgbClr val="7F7F7F"/>
                </a:solidFill>
              </a:rPr>
              <a:t>flows</a:t>
            </a:r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3773129" y="3073712"/>
            <a:ext cx="724437" cy="3085913"/>
          </a:xfrm>
          <a:prstGeom prst="rightBrace">
            <a:avLst>
              <a:gd name="adj1" fmla="val 70641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16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Geological maps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1684471"/>
            <a:ext cx="5111799" cy="28483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13" y="1312886"/>
            <a:ext cx="2995675" cy="3591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313" y="4540859"/>
            <a:ext cx="393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BGS Geology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680013" y="4891093"/>
            <a:ext cx="216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Euro-soils data</a:t>
            </a:r>
            <a:endParaRPr lang="en-GB" dirty="0"/>
          </a:p>
        </p:txBody>
      </p:sp>
      <p:sp>
        <p:nvSpPr>
          <p:cNvPr id="9" name="TextBox 2"/>
          <p:cNvSpPr txBox="1"/>
          <p:nvPr/>
        </p:nvSpPr>
        <p:spPr>
          <a:xfrm>
            <a:off x="842402" y="5075759"/>
            <a:ext cx="4583306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0000"/>
              <a:buChar char="•"/>
            </a:pPr>
            <a:r>
              <a:rPr lang="en-GB" dirty="0" smtClean="0">
                <a:solidFill>
                  <a:srgbClr val="7F7F7F"/>
                </a:solidFill>
              </a:rPr>
              <a:t>Far more than just lines on a map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0000"/>
              <a:buChar char="•"/>
            </a:pPr>
            <a:r>
              <a:rPr lang="en-GB" dirty="0" smtClean="0">
                <a:solidFill>
                  <a:srgbClr val="7F7F7F"/>
                </a:solidFill>
              </a:rPr>
              <a:t>Standardised attributes are very flexible</a:t>
            </a:r>
            <a:endParaRPr lang="en-GB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3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Small </a:t>
            </a:r>
            <a:r>
              <a:rPr lang="en-US" dirty="0"/>
              <a:t>catchment hydrology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Challenge: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Could </a:t>
            </a:r>
            <a:r>
              <a:rPr lang="en-US" dirty="0">
                <a:solidFill>
                  <a:srgbClr val="0070C0"/>
                </a:solidFill>
              </a:rPr>
              <a:t>you take the data we have available </a:t>
            </a:r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devise a way of estimating low probability flood flows (0.5% - 0.01%+ chance of occurring in a given year)?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Alternative </a:t>
            </a:r>
            <a:r>
              <a:rPr lang="en-GB" dirty="0" smtClean="0">
                <a:solidFill>
                  <a:srgbClr val="0070C0"/>
                </a:solidFill>
              </a:rPr>
              <a:t>Challenge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If </a:t>
            </a:r>
            <a:r>
              <a:rPr lang="en-US" dirty="0">
                <a:solidFill>
                  <a:srgbClr val="0070C0"/>
                </a:solidFill>
              </a:rPr>
              <a:t>we were to look at the available data and methods today, would we still apply regression analysis?  Have new techniques emerged that could reduce uncertainty?  Would we do the same – but differently</a:t>
            </a:r>
            <a:r>
              <a:rPr lang="en-US" dirty="0" smtClean="0">
                <a:solidFill>
                  <a:srgbClr val="0070C0"/>
                </a:solidFill>
              </a:rPr>
              <a:t>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Variation </a:t>
            </a:r>
            <a:r>
              <a:rPr lang="en-US" dirty="0">
                <a:solidFill>
                  <a:srgbClr val="0070C0"/>
                </a:solidFill>
              </a:rPr>
              <a:t>on the above – What if we limit ourselves to “open data”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58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mapping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Plenty of feature-level open topographic mapping available</a:t>
            </a:r>
          </a:p>
          <a:p>
            <a:r>
              <a:rPr lang="en-GB" dirty="0" smtClean="0"/>
              <a:t>Can be used to tease out important local features which may impact hydrology</a:t>
            </a:r>
          </a:p>
          <a:p>
            <a:endParaRPr lang="en-GB" dirty="0" smtClean="0"/>
          </a:p>
          <a:p>
            <a:r>
              <a:rPr lang="en-GB" dirty="0" smtClean="0"/>
              <a:t>Ordnance Survey open data products</a:t>
            </a:r>
          </a:p>
          <a:p>
            <a:r>
              <a:rPr lang="en-GB" dirty="0" smtClean="0"/>
              <a:t>Open Street Map</a:t>
            </a:r>
          </a:p>
          <a:p>
            <a:endParaRPr lang="en-GB" dirty="0" smtClean="0"/>
          </a:p>
          <a:p>
            <a:r>
              <a:rPr lang="en-GB" dirty="0" smtClean="0"/>
              <a:t>Can be used to map (for example):</a:t>
            </a:r>
          </a:p>
          <a:p>
            <a:pPr lvl="1"/>
            <a:r>
              <a:rPr lang="en-GB" dirty="0" smtClean="0"/>
              <a:t>Tree cover, lakes, impermeable surfaces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579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There is more!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Small sample</a:t>
            </a:r>
          </a:p>
          <a:p>
            <a:r>
              <a:rPr lang="en-GB" dirty="0" smtClean="0"/>
              <a:t>We can help you access some non-open data</a:t>
            </a:r>
          </a:p>
          <a:p>
            <a:pPr lvl="1"/>
            <a:r>
              <a:rPr lang="en-GB" dirty="0" smtClean="0"/>
              <a:t>E.g. BGS 1:50k geology may be accessible for free if certain parts are not published</a:t>
            </a:r>
          </a:p>
          <a:p>
            <a:r>
              <a:rPr lang="en-GB" dirty="0" smtClean="0"/>
              <a:t>Very happy to talk details/data/insights</a:t>
            </a:r>
          </a:p>
          <a:p>
            <a:r>
              <a:rPr lang="en-GB" dirty="0" smtClean="0"/>
              <a:t>Intentionally scant on details – don’t want to predetermine outcome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62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UK open data portal</a:t>
            </a:r>
          </a:p>
          <a:p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://data.gov.uk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</a:t>
            </a:r>
          </a:p>
          <a:p>
            <a:pPr marL="0" indent="0">
              <a:buNone/>
            </a:pPr>
            <a:r>
              <a:rPr lang="en-GB" dirty="0" smtClean="0"/>
              <a:t>EU open data portal</a:t>
            </a:r>
          </a:p>
          <a:p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ttp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://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data.europa.eu/euodp/en/home</a:t>
            </a:r>
          </a:p>
          <a:p>
            <a:pPr marL="0" indent="0">
              <a:buNone/>
            </a:pPr>
            <a:r>
              <a:rPr lang="en-GB" dirty="0"/>
              <a:t>British Geological Survey data explorer</a:t>
            </a:r>
          </a:p>
          <a:p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://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www.bgs.ac.uk/data/home.html</a:t>
            </a:r>
          </a:p>
          <a:p>
            <a:pPr marL="0" indent="0">
              <a:buNone/>
            </a:pPr>
            <a:r>
              <a:rPr lang="en-GB" dirty="0"/>
              <a:t>Ordnance Survey Open Data</a:t>
            </a:r>
          </a:p>
          <a:p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www.ordnancesurvey.co.uk/opendatadownload/products.html</a:t>
            </a:r>
          </a:p>
          <a:p>
            <a:pPr marL="0" indent="0">
              <a:buNone/>
            </a:pPr>
            <a:r>
              <a:rPr lang="en-GB" dirty="0"/>
              <a:t>ArcGIS Online Open Data Portal</a:t>
            </a:r>
          </a:p>
          <a:p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hub.arcgis.com/pages/open-data</a:t>
            </a:r>
          </a:p>
          <a:p>
            <a:endParaRPr lang="en-GB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340768"/>
            <a:ext cx="8207688" cy="4674841"/>
          </a:xfrm>
        </p:spPr>
        <p:txBody>
          <a:bodyPr/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Digital Terrain Models - LiDAR</a:t>
            </a:r>
          </a:p>
          <a:p>
            <a:r>
              <a:rPr lang="en-GB" dirty="0" smtClean="0"/>
              <a:t>Rainfall radar</a:t>
            </a:r>
          </a:p>
          <a:p>
            <a:r>
              <a:rPr lang="en-GB" dirty="0" smtClean="0"/>
              <a:t>Above ground - land </a:t>
            </a:r>
            <a:r>
              <a:rPr lang="en-GB" dirty="0"/>
              <a:t>cover </a:t>
            </a:r>
            <a:endParaRPr lang="en-GB" dirty="0" smtClean="0"/>
          </a:p>
          <a:p>
            <a:r>
              <a:rPr lang="en-GB" dirty="0" smtClean="0"/>
              <a:t>Below ground – geology &amp; soils</a:t>
            </a:r>
          </a:p>
          <a:p>
            <a:r>
              <a:rPr lang="en-GB" dirty="0" smtClean="0"/>
              <a:t>Topographic mapping</a:t>
            </a:r>
          </a:p>
          <a:p>
            <a:r>
              <a:rPr lang="en-GB" dirty="0" smtClean="0"/>
              <a:t>Wrap-up and links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557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flood </a:t>
            </a:r>
            <a:r>
              <a:rPr lang="en-US" dirty="0"/>
              <a:t>estimation handbook </a:t>
            </a:r>
            <a:r>
              <a:rPr lang="en-US" dirty="0" smtClean="0"/>
              <a:t>(FEH) details </a:t>
            </a:r>
            <a:r>
              <a:rPr lang="en-US" dirty="0"/>
              <a:t>statistical methods for estimating maximum flows during times of flood at given </a:t>
            </a:r>
            <a:r>
              <a:rPr lang="en-US" dirty="0" smtClean="0"/>
              <a:t>frequencies</a:t>
            </a:r>
            <a:endParaRPr lang="en-US" dirty="0"/>
          </a:p>
          <a:p>
            <a:r>
              <a:rPr lang="en-US" dirty="0" smtClean="0"/>
              <a:t>methods </a:t>
            </a:r>
            <a:r>
              <a:rPr lang="en-US" dirty="0"/>
              <a:t>are based around a theoretical statistical framework based on regression models, parameters quantifying geography, and flow records from proximal, or physically similar </a:t>
            </a:r>
            <a:r>
              <a:rPr lang="en-US" dirty="0" smtClean="0"/>
              <a:t>sites</a:t>
            </a:r>
          </a:p>
          <a:p>
            <a:r>
              <a:rPr lang="en-US" dirty="0" smtClean="0"/>
              <a:t>catchments </a:t>
            </a:r>
            <a:r>
              <a:rPr lang="en-US" dirty="0"/>
              <a:t>less than </a:t>
            </a:r>
            <a:r>
              <a:rPr lang="en-US" dirty="0" smtClean="0"/>
              <a:t>25km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are the </a:t>
            </a:r>
            <a:r>
              <a:rPr lang="en-US" dirty="0" smtClean="0"/>
              <a:t>focus</a:t>
            </a:r>
          </a:p>
          <a:p>
            <a:r>
              <a:rPr lang="en-US" dirty="0"/>
              <a:t>high uncertainty with these methods</a:t>
            </a:r>
          </a:p>
          <a:p>
            <a:r>
              <a:rPr lang="en-US" dirty="0" smtClean="0"/>
              <a:t>early </a:t>
            </a:r>
            <a:r>
              <a:rPr lang="en-US" dirty="0"/>
              <a:t>indications suggest that current methods have reached their limits – and even large increases of data used to train the regression analysis provide a limited reduction in the overall error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644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Challenge: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Could </a:t>
            </a:r>
            <a:r>
              <a:rPr lang="en-US" dirty="0">
                <a:solidFill>
                  <a:srgbClr val="0070C0"/>
                </a:solidFill>
              </a:rPr>
              <a:t>you take the data we have available </a:t>
            </a:r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devise a way of estimating low probability flood flows (0.5% - 0.01%+ chance of occurring in a given year)?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Alternative </a:t>
            </a:r>
            <a:r>
              <a:rPr lang="en-GB" dirty="0" smtClean="0">
                <a:solidFill>
                  <a:srgbClr val="0070C0"/>
                </a:solidFill>
              </a:rPr>
              <a:t>Challenge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If </a:t>
            </a:r>
            <a:r>
              <a:rPr lang="en-US" dirty="0">
                <a:solidFill>
                  <a:srgbClr val="0070C0"/>
                </a:solidFill>
              </a:rPr>
              <a:t>we were to look at the available data and methods today, would we still apply regression analysis?  Have new techniques emerged that could reduce uncertainty?  Would we do the same – but differently</a:t>
            </a:r>
            <a:r>
              <a:rPr lang="en-US" dirty="0" smtClean="0">
                <a:solidFill>
                  <a:srgbClr val="0070C0"/>
                </a:solidFill>
              </a:rPr>
              <a:t>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Variation </a:t>
            </a:r>
            <a:r>
              <a:rPr lang="en-US" dirty="0">
                <a:solidFill>
                  <a:srgbClr val="0070C0"/>
                </a:solidFill>
              </a:rPr>
              <a:t>on the above – What if we limit ourselves to “open data”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40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pecifics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 </a:t>
            </a:r>
            <a:r>
              <a:rPr lang="en-GB" dirty="0"/>
              <a:t>methods be made widely available?  i.e. simple spreadsheet or web-based execution as opposed to requiring complex statistical software</a:t>
            </a:r>
            <a:r>
              <a:rPr lang="en-GB" dirty="0" smtClean="0"/>
              <a:t>?</a:t>
            </a:r>
          </a:p>
          <a:p>
            <a:endParaRPr lang="en-GB" dirty="0"/>
          </a:p>
          <a:p>
            <a:r>
              <a:rPr lang="en-GB" dirty="0"/>
              <a:t>Can methods rely solely on open-data</a:t>
            </a:r>
            <a:r>
              <a:rPr lang="en-GB" dirty="0" smtClean="0"/>
              <a:t>?</a:t>
            </a:r>
          </a:p>
          <a:p>
            <a:endParaRPr lang="en-GB" dirty="0"/>
          </a:p>
          <a:p>
            <a:r>
              <a:rPr lang="en-GB" dirty="0"/>
              <a:t>Methods would probably need to describe the potential flows against their probability of occurring – and </a:t>
            </a:r>
            <a:r>
              <a:rPr lang="en-GB" dirty="0" smtClean="0"/>
              <a:t>uncertainty</a:t>
            </a:r>
          </a:p>
          <a:p>
            <a:endParaRPr lang="en-GB" dirty="0"/>
          </a:p>
          <a:p>
            <a:r>
              <a:rPr lang="en-GB" dirty="0" smtClean="0"/>
              <a:t>Can </a:t>
            </a:r>
            <a:r>
              <a:rPr lang="en-GB" dirty="0"/>
              <a:t>hydrograph shapes be extrapolated from catchment descriptors (geography) and existing flow records?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56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 – today is: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 smtClean="0"/>
              <a:t>Some examples of useful open data</a:t>
            </a:r>
          </a:p>
          <a:p>
            <a:pPr lvl="1"/>
            <a:r>
              <a:rPr lang="en-GB" sz="2800" dirty="0" smtClean="0"/>
              <a:t>Descriptions</a:t>
            </a:r>
          </a:p>
          <a:p>
            <a:pPr lvl="1"/>
            <a:r>
              <a:rPr lang="en-GB" sz="2800" dirty="0" smtClean="0"/>
              <a:t>Coverage</a:t>
            </a:r>
          </a:p>
          <a:p>
            <a:pPr lvl="1"/>
            <a:r>
              <a:rPr lang="en-GB" sz="2800" dirty="0" smtClean="0"/>
              <a:t>Images</a:t>
            </a:r>
          </a:p>
          <a:p>
            <a:r>
              <a:rPr lang="en-GB" sz="3200" dirty="0" smtClean="0"/>
              <a:t>Nearly all is available to download or view on </a:t>
            </a:r>
            <a:r>
              <a:rPr lang="en-GB" sz="32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data.gov.uk</a:t>
            </a:r>
            <a:r>
              <a:rPr lang="en-GB" sz="3200" dirty="0" smtClean="0"/>
              <a:t>; signposts where not.</a:t>
            </a:r>
          </a:p>
          <a:p>
            <a:endParaRPr lang="en-GB" sz="3200" dirty="0" smtClean="0"/>
          </a:p>
          <a:p>
            <a:r>
              <a:rPr lang="en-GB" sz="3200" dirty="0" smtClean="0"/>
              <a:t>There are more!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93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LiDAR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Digital terrain models</a:t>
            </a:r>
          </a:p>
          <a:p>
            <a:r>
              <a:rPr lang="en-GB" dirty="0" smtClean="0"/>
              <a:t>Two versions:</a:t>
            </a:r>
          </a:p>
          <a:p>
            <a:pPr lvl="1"/>
            <a:r>
              <a:rPr lang="en-GB" dirty="0" smtClean="0"/>
              <a:t>Ground terrain</a:t>
            </a:r>
          </a:p>
          <a:p>
            <a:pPr lvl="1"/>
            <a:r>
              <a:rPr lang="en-GB" dirty="0" smtClean="0"/>
              <a:t>With objects</a:t>
            </a:r>
          </a:p>
          <a:p>
            <a:r>
              <a:rPr lang="en-GB" dirty="0" smtClean="0"/>
              <a:t>2m, 1m, 0.5m, 0.25m</a:t>
            </a:r>
          </a:p>
          <a:p>
            <a:r>
              <a:rPr lang="en-GB" dirty="0" smtClean="0"/>
              <a:t>Coverage reduces with increased resolution</a:t>
            </a:r>
          </a:p>
          <a:p>
            <a:r>
              <a:rPr lang="en-GB" dirty="0" smtClean="0"/>
              <a:t>High accuracy (cm and better)</a:t>
            </a:r>
          </a:p>
          <a:p>
            <a:r>
              <a:rPr lang="en-GB" dirty="0" smtClean="0"/>
              <a:t>Available to download or as a web map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28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LiDAR Coverage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032" t="16950" r="15836" b="4499"/>
          <a:stretch/>
        </p:blipFill>
        <p:spPr>
          <a:xfrm>
            <a:off x="504263" y="1087905"/>
            <a:ext cx="3600401" cy="36724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04263" y="4738056"/>
            <a:ext cx="175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2m coverage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8188" t="18500" r="2750" b="8420"/>
          <a:stretch/>
        </p:blipFill>
        <p:spPr>
          <a:xfrm>
            <a:off x="4211960" y="1169994"/>
            <a:ext cx="4536504" cy="35082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108448" y="4738056"/>
            <a:ext cx="219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0.25m coverage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8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159" t="17241" r="1175" b="15143"/>
          <a:stretch/>
        </p:blipFill>
        <p:spPr>
          <a:xfrm>
            <a:off x="4716016" y="1017654"/>
            <a:ext cx="4219757" cy="4279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LiDAR Samples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387208" y="5297009"/>
            <a:ext cx="154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0.25 m detail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3226" t="15981" r="20175" b="34031"/>
          <a:stretch/>
        </p:blipFill>
        <p:spPr>
          <a:xfrm>
            <a:off x="464529" y="1017654"/>
            <a:ext cx="4107471" cy="2267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617" y="32849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2m surface model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730" t="29498" r="25296" b="26087"/>
          <a:stretch/>
        </p:blipFill>
        <p:spPr>
          <a:xfrm>
            <a:off x="469326" y="3594433"/>
            <a:ext cx="4120383" cy="22006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617" y="58108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2m terrain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585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Rainfall radar (spatial)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Continuous data from radar</a:t>
            </a:r>
          </a:p>
          <a:p>
            <a:r>
              <a:rPr lang="en-GB" dirty="0" smtClean="0"/>
              <a:t>Radar returns are processed to determine rain rate (mm/hr at ground level)</a:t>
            </a:r>
          </a:p>
          <a:p>
            <a:r>
              <a:rPr lang="en-GB" dirty="0" smtClean="0"/>
              <a:t>Less accurate than gauges, but full coverage</a:t>
            </a:r>
          </a:p>
          <a:p>
            <a:r>
              <a:rPr lang="en-GB" dirty="0" smtClean="0"/>
              <a:t>Can be reconciled with gauges to improve accuracy</a:t>
            </a:r>
          </a:p>
          <a:p>
            <a:r>
              <a:rPr lang="en-GB" dirty="0" smtClean="0"/>
              <a:t>Viewing images can be free, using the data may be chargeable</a:t>
            </a:r>
          </a:p>
          <a:p>
            <a:r>
              <a:rPr lang="en-GB" dirty="0" smtClean="0"/>
              <a:t>Not always possible to access long term archives</a:t>
            </a:r>
          </a:p>
          <a:p>
            <a:endParaRPr lang="en-GB" dirty="0" smtClean="0"/>
          </a:p>
          <a:p>
            <a:r>
              <a:rPr lang="en-GB" dirty="0" smtClean="0"/>
              <a:t>Not on data.gov.uk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15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rainfall radar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21" t="21570" r="18668" b="6039"/>
          <a:stretch/>
        </p:blipFill>
        <p:spPr>
          <a:xfrm>
            <a:off x="5175399" y="2348880"/>
            <a:ext cx="3672408" cy="27595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5168005" cy="374632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8313" y="4799059"/>
            <a:ext cx="332817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47700" indent="-2873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863600" indent="-2159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079500" indent="-2159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295400" indent="-2159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Metoffice.gov.uk</a:t>
            </a:r>
          </a:p>
          <a:p>
            <a:r>
              <a:rPr lang="en-GB" dirty="0" smtClean="0"/>
              <a:t>meteoradar.co.uk</a:t>
            </a:r>
          </a:p>
          <a:p>
            <a:r>
              <a:rPr lang="en-GB" dirty="0" smtClean="0"/>
              <a:t>Meteox.co.uk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856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 cover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Various free sources – all linked on data.gov.uk</a:t>
            </a:r>
          </a:p>
          <a:p>
            <a:r>
              <a:rPr lang="en-GB" dirty="0" smtClean="0"/>
              <a:t>These can be used to infer the hydrological properties of the surface water landscape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7A91DE-D07E-4F55-B6A0-E6FB5C42246F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656618"/>
              </p:ext>
            </p:extLst>
          </p:nvPr>
        </p:nvGraphicFramePr>
        <p:xfrm>
          <a:off x="626237" y="2636912"/>
          <a:ext cx="7891214" cy="346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5607"/>
                <a:gridCol w="3945607"/>
              </a:tblGrid>
              <a:tr h="342453">
                <a:tc>
                  <a:txBody>
                    <a:bodyPr/>
                    <a:lstStyle/>
                    <a:p>
                      <a:r>
                        <a:rPr lang="en-GB" dirty="0" smtClean="0"/>
                        <a:t>Continuous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Discrete</a:t>
                      </a:r>
                      <a:endParaRPr lang="en-GB" dirty="0"/>
                    </a:p>
                  </a:txBody>
                  <a:tcPr/>
                </a:tc>
              </a:tr>
              <a:tr h="599292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Corine</a:t>
                      </a:r>
                      <a:r>
                        <a:rPr lang="en-GB" sz="1400" dirty="0" smtClean="0"/>
                        <a:t> 2016</a:t>
                      </a:r>
                      <a:endParaRPr lang="en-GB" sz="1400" baseline="0" dirty="0" smtClean="0"/>
                    </a:p>
                    <a:p>
                      <a:r>
                        <a:rPr lang="en-GB" sz="1400" baseline="0" dirty="0" smtClean="0"/>
                        <a:t>(European </a:t>
                      </a:r>
                      <a:r>
                        <a:rPr lang="en-GB" sz="1400" baseline="0" dirty="0" err="1" smtClean="0"/>
                        <a:t>Env</a:t>
                      </a:r>
                      <a:r>
                        <a:rPr lang="en-GB" sz="1400" baseline="0" dirty="0" smtClean="0"/>
                        <a:t>. Agency)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Upland Blanket Bog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/>
                        <a:t>(Natural England)</a:t>
                      </a:r>
                      <a:endParaRPr lang="en-GB" sz="1400" dirty="0" smtClean="0"/>
                    </a:p>
                  </a:txBody>
                  <a:tcPr/>
                </a:tc>
              </a:tr>
              <a:tr h="50632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Agricultural</a:t>
                      </a:r>
                      <a:r>
                        <a:rPr lang="en-GB" sz="1400" baseline="0" dirty="0" smtClean="0"/>
                        <a:t> Land Classification </a:t>
                      </a:r>
                    </a:p>
                    <a:p>
                      <a:r>
                        <a:rPr lang="en-GB" sz="1400" baseline="0" dirty="0" smtClean="0"/>
                        <a:t>(Natural England)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National Woodland Inventory</a:t>
                      </a:r>
                      <a:r>
                        <a:rPr lang="en-GB" sz="1400" baseline="0" dirty="0" smtClean="0"/>
                        <a:t> </a:t>
                      </a:r>
                    </a:p>
                    <a:p>
                      <a:r>
                        <a:rPr lang="en-GB" sz="1400" baseline="0" dirty="0" smtClean="0"/>
                        <a:t>(Forestry Commission)</a:t>
                      </a:r>
                      <a:endParaRPr lang="en-GB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Water Framework Directive data</a:t>
                      </a:r>
                    </a:p>
                    <a:p>
                      <a:r>
                        <a:rPr lang="en-GB" sz="1400" dirty="0" smtClean="0"/>
                        <a:t>Environment</a:t>
                      </a:r>
                      <a:r>
                        <a:rPr lang="en-GB" sz="1400" baseline="0" dirty="0" smtClean="0"/>
                        <a:t> Agency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Flood maps (surface, rivers and the sea, groundwater).</a:t>
                      </a:r>
                      <a:r>
                        <a:rPr lang="en-GB" sz="1400" baseline="0" dirty="0" smtClean="0"/>
                        <a:t>  </a:t>
                      </a:r>
                    </a:p>
                    <a:p>
                      <a:r>
                        <a:rPr lang="en-GB" sz="1400" baseline="0" dirty="0" smtClean="0"/>
                        <a:t>Deterministic and Probabilistic</a:t>
                      </a:r>
                      <a:endParaRPr lang="en-GB" sz="1400" dirty="0" smtClean="0"/>
                    </a:p>
                    <a:p>
                      <a:r>
                        <a:rPr lang="en-GB" sz="1400" dirty="0" smtClean="0"/>
                        <a:t>(Environment</a:t>
                      </a:r>
                      <a:r>
                        <a:rPr lang="en-GB" sz="1400" baseline="0" dirty="0" smtClean="0"/>
                        <a:t> Agency)</a:t>
                      </a:r>
                      <a:endParaRPr lang="en-GB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Tree</a:t>
                      </a:r>
                      <a:r>
                        <a:rPr lang="en-GB" sz="1400" baseline="0" dirty="0" smtClean="0"/>
                        <a:t> cover, waterbody cover, highways </a:t>
                      </a:r>
                      <a:r>
                        <a:rPr lang="en-GB" sz="1400" baseline="0" dirty="0" err="1" smtClean="0"/>
                        <a:t>etc</a:t>
                      </a:r>
                      <a:endParaRPr lang="en-GB" sz="1400" baseline="0" dirty="0" smtClean="0"/>
                    </a:p>
                    <a:p>
                      <a:r>
                        <a:rPr lang="en-GB" sz="1400" baseline="0" dirty="0" smtClean="0"/>
                        <a:t>Ordnance Survey (open data)</a:t>
                      </a:r>
                      <a:endParaRPr lang="en-GB" sz="1400" dirty="0"/>
                    </a:p>
                  </a:txBody>
                  <a:tcPr/>
                </a:tc>
              </a:tr>
              <a:tr h="34720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Priority</a:t>
                      </a:r>
                      <a:r>
                        <a:rPr lang="en-GB" sz="1400" baseline="0" dirty="0" smtClean="0"/>
                        <a:t> Habitat Layers – i.e. peat, moorland </a:t>
                      </a:r>
                      <a:r>
                        <a:rPr lang="en-GB" sz="1400" baseline="0" dirty="0" err="1" smtClean="0"/>
                        <a:t>etc</a:t>
                      </a:r>
                      <a:endParaRPr lang="en-GB" sz="1400" baseline="0" dirty="0" smtClean="0"/>
                    </a:p>
                    <a:p>
                      <a:r>
                        <a:rPr lang="en-GB" sz="1400" baseline="0" dirty="0" smtClean="0"/>
                        <a:t>(natural England)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881685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final">
  <a:themeElements>
    <a:clrScheme name="EA 2017">
      <a:dk1>
        <a:srgbClr val="000000"/>
      </a:dk1>
      <a:lt1>
        <a:srgbClr val="FFFFFF"/>
      </a:lt1>
      <a:dk2>
        <a:srgbClr val="00AF41"/>
      </a:dk2>
      <a:lt2>
        <a:srgbClr val="034B89"/>
      </a:lt2>
      <a:accent1>
        <a:srgbClr val="00AF41"/>
      </a:accent1>
      <a:accent2>
        <a:srgbClr val="034B89"/>
      </a:accent2>
      <a:accent3>
        <a:srgbClr val="B2C326"/>
      </a:accent3>
      <a:accent4>
        <a:srgbClr val="54BCE7"/>
      </a:accent4>
      <a:accent5>
        <a:srgbClr val="D95F15"/>
      </a:accent5>
      <a:accent6>
        <a:srgbClr val="7F7F7F"/>
      </a:accent6>
      <a:hlink>
        <a:srgbClr val="000000"/>
      </a:hlink>
      <a:folHlink>
        <a:srgbClr val="B2C326"/>
      </a:folHlink>
    </a:clrScheme>
    <a:fontScheme name="Environment Agenc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th ITT - EA Challenges - 26 Oct 2017" id="{32B1535E-547D-438D-844A-7F0CF6396CFF}" vid="{571D794A-9A0D-43F3-A575-AFA095FB843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Bath ITT - EA Challenges - 26 Oct 2017</Template>
  <TotalTime>305</TotalTime>
  <Words>761</Words>
  <Application>Microsoft Office PowerPoint</Application>
  <PresentationFormat>On-screen Show (4:3)</PresentationFormat>
  <Paragraphs>190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PPT template final</vt:lpstr>
      <vt:lpstr>PowerPoint Presentation</vt:lpstr>
      <vt:lpstr>Contents:</vt:lpstr>
      <vt:lpstr>Introduction – today is:</vt:lpstr>
      <vt:lpstr>LiDAR</vt:lpstr>
      <vt:lpstr>LiDAR Coverage</vt:lpstr>
      <vt:lpstr>LiDAR Samples</vt:lpstr>
      <vt:lpstr>Rainfall radar (spatial)</vt:lpstr>
      <vt:lpstr>Examples of rainfall radar</vt:lpstr>
      <vt:lpstr>Land cover</vt:lpstr>
      <vt:lpstr>Corine Landcover</vt:lpstr>
      <vt:lpstr>Agricultural land classification</vt:lpstr>
      <vt:lpstr>EA Flood Data</vt:lpstr>
      <vt:lpstr>Subsurface – geology and soils</vt:lpstr>
      <vt:lpstr>British Geological Survey</vt:lpstr>
      <vt:lpstr>Geological maps</vt:lpstr>
      <vt:lpstr>2. Small catchment hydrology</vt:lpstr>
      <vt:lpstr>General mapping</vt:lpstr>
      <vt:lpstr>There is more!</vt:lpstr>
      <vt:lpstr>Links</vt:lpstr>
      <vt:lpstr>Reminder: </vt:lpstr>
      <vt:lpstr>The challenge</vt:lpstr>
      <vt:lpstr>Specifics</vt:lpstr>
    </vt:vector>
  </TitlesOfParts>
  <Company>Environment Agency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Longfield, Sean</dc:creator>
  <cp:keywords>399_13_SD10, 399-13-SD10, 399 13 SD10, 39913SD10, 399_13_sd10, 399-13-sd10, 399 13 sd10, 39913sd10</cp:keywords>
  <dc:description>399_13_SD10, version 5
Issued 03/04/2017</dc:description>
  <cp:lastModifiedBy>Whitling, Mark</cp:lastModifiedBy>
  <cp:revision>20</cp:revision>
  <dcterms:created xsi:type="dcterms:W3CDTF">2017-10-24T15:34:44Z</dcterms:created>
  <dcterms:modified xsi:type="dcterms:W3CDTF">2017-11-09T13:30:28Z</dcterms:modified>
</cp:coreProperties>
</file>