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3" r:id="rId2"/>
    <p:sldId id="296" r:id="rId3"/>
    <p:sldId id="300" r:id="rId4"/>
    <p:sldId id="301" r:id="rId5"/>
    <p:sldId id="302" r:id="rId6"/>
    <p:sldId id="303" r:id="rId7"/>
    <p:sldId id="307" r:id="rId8"/>
    <p:sldId id="309" r:id="rId9"/>
    <p:sldId id="310" r:id="rId10"/>
    <p:sldId id="311" r:id="rId11"/>
    <p:sldId id="330" r:id="rId12"/>
    <p:sldId id="328" r:id="rId13"/>
    <p:sldId id="332" r:id="rId14"/>
    <p:sldId id="334" r:id="rId15"/>
    <p:sldId id="335" r:id="rId16"/>
    <p:sldId id="337" r:id="rId17"/>
    <p:sldId id="336" r:id="rId18"/>
    <p:sldId id="338" r:id="rId19"/>
    <p:sldId id="327" r:id="rId20"/>
    <p:sldId id="329" r:id="rId21"/>
    <p:sldId id="339" r:id="rId22"/>
    <p:sldId id="341" r:id="rId23"/>
    <p:sldId id="317" r:id="rId24"/>
    <p:sldId id="319" r:id="rId25"/>
    <p:sldId id="320" r:id="rId26"/>
    <p:sldId id="322" r:id="rId27"/>
    <p:sldId id="323" r:id="rId28"/>
    <p:sldId id="324" r:id="rId29"/>
    <p:sldId id="325" r:id="rId30"/>
    <p:sldId id="326" r:id="rId31"/>
    <p:sldId id="342" r:id="rId32"/>
    <p:sldId id="312" r:id="rId33"/>
    <p:sldId id="313" r:id="rId34"/>
    <p:sldId id="315" r:id="rId35"/>
    <p:sldId id="316" r:id="rId36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00CC00"/>
    <a:srgbClr val="5EBB68"/>
    <a:srgbClr val="02AF4C"/>
    <a:srgbClr val="BFDFBC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7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2545-0E26-4A62-A825-38A7D074FEAB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4B229-27AA-44A5-89B5-316ED2359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621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E504-3736-486E-8E43-23A06D753DD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751389"/>
            <a:ext cx="5394011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621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2AF37-173F-4266-96B8-6D9BEFC0A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tin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 Roundel Big TINT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545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700808"/>
            <a:ext cx="8208000" cy="1151084"/>
          </a:xfr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2995908"/>
            <a:ext cx="8208000" cy="292388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68000" y="1700808"/>
            <a:ext cx="82080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12001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16573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21145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25717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title style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68000" y="2995908"/>
            <a:ext cx="8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y whi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68000" y="1700808"/>
            <a:ext cx="82080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4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7429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12001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16573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21145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2571750" indent="-7429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title style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AF4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68000" y="2995908"/>
            <a:ext cx="820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8207375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y whi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8207375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 whi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/>
          </p:nvPr>
        </p:nvSpPr>
        <p:spPr bwMode="auto">
          <a:xfrm>
            <a:off x="4644008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/>
          </p:nvPr>
        </p:nvSpPr>
        <p:spPr bwMode="auto">
          <a:xfrm>
            <a:off x="4644008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t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700808"/>
            <a:ext cx="8208000" cy="1151084"/>
          </a:xfr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2995908"/>
            <a:ext cx="8208000" cy="292388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700808"/>
            <a:ext cx="8208000" cy="1151084"/>
          </a:xfr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995908"/>
            <a:ext cx="8208000" cy="292388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4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700808"/>
            <a:ext cx="8208000" cy="1151084"/>
          </a:xfr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2995908"/>
            <a:ext cx="8208000" cy="292388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8207375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387798"/>
          </a:xfrm>
        </p:spPr>
        <p:txBody>
          <a:bodyPr anchor="t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8207375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6"/>
          </p:nvPr>
        </p:nvSpPr>
        <p:spPr bwMode="auto">
          <a:xfrm>
            <a:off x="4644008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0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3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/>
          </p:nvPr>
        </p:nvSpPr>
        <p:spPr bwMode="auto">
          <a:xfrm>
            <a:off x="4644008" y="1700808"/>
            <a:ext cx="4031679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196013"/>
            <a:ext cx="8207375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UNCLASSIFIED</a:t>
            </a: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82130"/>
            <a:ext cx="82073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700808"/>
            <a:ext cx="8207375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3"/>
            <a:r>
              <a:rPr lang="en-US" dirty="0" smtClean="0"/>
              <a:t>Level three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3150" y="6196013"/>
            <a:ext cx="2133600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09D79-AD7E-415C-91F8-C4030AD80593}" type="datetime1">
              <a:rPr lang="en-GB" smtClean="0"/>
              <a:pPr>
                <a:defRPr/>
              </a:pPr>
              <a:t>07/11/2017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196013"/>
            <a:ext cx="388938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2FF26-AD14-4CF9-8F1D-EF3CFAE0FF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04" r:id="rId10"/>
    <p:sldLayoutId id="2147483826" r:id="rId11"/>
    <p:sldLayoutId id="2147483824" r:id="rId12"/>
    <p:sldLayoutId id="2147483808" r:id="rId13"/>
    <p:sldLayoutId id="2147483823" r:id="rId14"/>
    <p:sldLayoutId id="2147483815" r:id="rId15"/>
    <p:sldLayoutId id="2147483827" r:id="rId16"/>
    <p:sldLayoutId id="2147483816" r:id="rId17"/>
    <p:sldLayoutId id="2147483818" r:id="rId18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2pPr>
      <a:lvl3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3pPr>
      <a:lvl4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4pPr>
      <a:lvl5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5pPr>
      <a:lvl6pPr marL="12001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6pPr>
      <a:lvl7pPr marL="16573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7pPr>
      <a:lvl8pPr marL="21145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8pPr>
      <a:lvl9pPr marL="25717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647700" indent="-2873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647700" indent="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795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79500" indent="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95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vidence.environment-agency.gov.uk/FCER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700808"/>
            <a:ext cx="8208000" cy="1218795"/>
          </a:xfrm>
        </p:spPr>
        <p:txBody>
          <a:bodyPr/>
          <a:lstStyle/>
          <a:p>
            <a:pPr marL="742950" lvl="0" indent="-742950">
              <a:lnSpc>
                <a:spcPct val="90000"/>
              </a:lnSpc>
              <a:defRPr/>
            </a:pPr>
            <a:r>
              <a:rPr lang="en-GB" dirty="0">
                <a:solidFill>
                  <a:schemeClr val="accent1"/>
                </a:solidFill>
              </a:rPr>
              <a:t>ITT - Environment Agency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995908"/>
            <a:ext cx="8208000" cy="2416046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Dr Sean Longfield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Lead Scientist, </a:t>
            </a:r>
            <a:r>
              <a:rPr lang="en-US" dirty="0">
                <a:solidFill>
                  <a:schemeClr val="bg1"/>
                </a:solidFill>
              </a:rPr>
              <a:t>Flood &amp; Coastal Risk Management Research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9 November 2017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Nitrate </a:t>
            </a:r>
            <a:r>
              <a:rPr lang="en-GB" dirty="0"/>
              <a:t>Vulnerable Zones (NVZs)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disjunctive </a:t>
            </a:r>
            <a:r>
              <a:rPr lang="en-GB" dirty="0" err="1"/>
              <a:t>Kriging</a:t>
            </a:r>
            <a:r>
              <a:rPr lang="en-GB" dirty="0"/>
              <a:t>?</a:t>
            </a:r>
          </a:p>
          <a:p>
            <a:r>
              <a:rPr lang="en-GB" dirty="0" smtClean="0"/>
              <a:t>not a uniform geographical distribution of boreholes</a:t>
            </a:r>
          </a:p>
          <a:p>
            <a:r>
              <a:rPr lang="en-GB" dirty="0"/>
              <a:t>boreholes at different depths</a:t>
            </a:r>
          </a:p>
          <a:p>
            <a:r>
              <a:rPr lang="en-GB" dirty="0"/>
              <a:t>lots of data from the 1980s onwards</a:t>
            </a:r>
          </a:p>
          <a:p>
            <a:r>
              <a:rPr lang="en-GB" dirty="0"/>
              <a:t>approx. 3,500 borehole sites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Challenge: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develop a new method for interpolating nitrate concentrations in groundwater from borehole data in England that takes account of underlying geology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 smtClean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Estimation:</a:t>
            </a:r>
            <a:br>
              <a:rPr lang="en-GB" dirty="0" smtClean="0"/>
            </a:br>
            <a:r>
              <a:rPr lang="en-GB" dirty="0" smtClean="0"/>
              <a:t>Fundamentals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estimate a flood peak (m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) of a given rarity, the </a:t>
            </a:r>
            <a:r>
              <a:rPr lang="en-GB" i="1" dirty="0" smtClean="0"/>
              <a:t>T</a:t>
            </a:r>
            <a:r>
              <a:rPr lang="en-GB" dirty="0" smtClean="0"/>
              <a:t>-year flood</a:t>
            </a:r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i="1" dirty="0" smtClean="0"/>
              <a:t>T</a:t>
            </a:r>
            <a:r>
              <a:rPr lang="en-GB" dirty="0" smtClean="0"/>
              <a:t> expresses event rarity as a return period in years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</a:t>
            </a:r>
            <a:r>
              <a:rPr lang="en-GB" dirty="0" smtClean="0"/>
              <a:t>eturn period of a given flood is the average interval between floods of this magnitude or greater</a:t>
            </a:r>
          </a:p>
          <a:p>
            <a:endParaRPr lang="en-GB" dirty="0" smtClean="0"/>
          </a:p>
          <a:p>
            <a:r>
              <a:rPr lang="en-GB" dirty="0" smtClean="0"/>
              <a:t>gauged records are rarely long enough to allow direct estimation</a:t>
            </a:r>
          </a:p>
          <a:p>
            <a:endParaRPr lang="en-GB" dirty="0" smtClean="0"/>
          </a:p>
          <a:p>
            <a:r>
              <a:rPr lang="en-GB" dirty="0" smtClean="0"/>
              <a:t>we often need to estimate at ungauged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Estimation:</a:t>
            </a:r>
            <a:br>
              <a:rPr lang="en-GB" dirty="0" smtClean="0"/>
            </a:b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9"/>
            <a:ext cx="646377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Estimation:</a:t>
            </a:r>
            <a:br>
              <a:rPr lang="en-GB" dirty="0" smtClean="0"/>
            </a:b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4" y="1257727"/>
            <a:ext cx="6110182" cy="52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Estimation:</a:t>
            </a:r>
            <a:br>
              <a:rPr lang="en-GB" dirty="0" smtClean="0"/>
            </a:b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78" y="1263406"/>
            <a:ext cx="6080339" cy="52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Estimation:</a:t>
            </a:r>
            <a:br>
              <a:rPr lang="en-GB" dirty="0"/>
            </a:br>
            <a:r>
              <a:rPr lang="en-GB" dirty="0"/>
              <a:t>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5" y="1438917"/>
            <a:ext cx="5530865" cy="49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Estimation:</a:t>
            </a:r>
            <a:br>
              <a:rPr lang="en-GB" dirty="0"/>
            </a:br>
            <a:r>
              <a:rPr lang="en-GB" dirty="0"/>
              <a:t>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5" y="1303645"/>
            <a:ext cx="6379244" cy="5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Flood Frequency Estimation:</a:t>
            </a:r>
            <a:br>
              <a:rPr lang="en-GB" dirty="0"/>
            </a:br>
            <a:r>
              <a:rPr lang="en-GB" dirty="0"/>
              <a:t>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320268"/>
            <a:ext cx="5831879" cy="48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Estimation:</a:t>
            </a:r>
            <a:br>
              <a:rPr lang="en-GB" dirty="0"/>
            </a:br>
            <a:r>
              <a:rPr lang="en-GB" dirty="0"/>
              <a:t>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2590800" cy="422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586508"/>
            <a:ext cx="295275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36" y="1143929"/>
            <a:ext cx="2438400" cy="481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AMAX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3795" y="11827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7494" y="774597"/>
            <a:ext cx="267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Catchment Descriptors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 smtClean="0"/>
              <a:t>Flood Frequency Estimation</a:t>
            </a:r>
            <a:br>
              <a:rPr lang="en-GB" dirty="0" smtClean="0"/>
            </a:br>
            <a:r>
              <a:rPr lang="en-GB" dirty="0" smtClean="0"/>
              <a:t>Median annual flood (QMED)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QMED, 2-year </a:t>
            </a:r>
            <a:r>
              <a:rPr lang="en-US" dirty="0"/>
              <a:t>return period </a:t>
            </a:r>
            <a:r>
              <a:rPr lang="en-US" dirty="0" smtClean="0"/>
              <a:t>flood</a:t>
            </a:r>
          </a:p>
          <a:p>
            <a:pPr marL="358775" lvl="2" indent="-358775">
              <a:buFont typeface="Arial" panose="020B0604020202020204" pitchFamily="34" charset="0"/>
              <a:buChar char="•"/>
            </a:pPr>
            <a:r>
              <a:rPr lang="en-US" sz="1800" dirty="0"/>
              <a:t>exceeded on average “every other year” – the index flood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gauged data</a:t>
            </a: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median of AMAX data</a:t>
            </a: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from POT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Without gauged data</a:t>
            </a: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from catchment descriptors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25144"/>
            <a:ext cx="66579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Environment Agency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7984" y="1196752"/>
            <a:ext cx="4247704" cy="4824636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work as part of the Defra group (Department </a:t>
            </a:r>
            <a:r>
              <a:rPr lang="en-US" dirty="0" smtClean="0"/>
              <a:t>for Environment</a:t>
            </a:r>
            <a:r>
              <a:rPr lang="en-US" dirty="0"/>
              <a:t>, Food &amp; Rural Affairs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cleaner, healthier environment which benefits people and the </a:t>
            </a:r>
            <a:r>
              <a:rPr lang="en-US" dirty="0" smtClean="0"/>
              <a:t>economy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nation better protected against natural threats and hazards, with strong response and recovery capabilities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1" y="1133104"/>
            <a:ext cx="366014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</a:t>
            </a:r>
            <a:br>
              <a:rPr lang="en-GB" dirty="0" smtClean="0"/>
            </a:br>
            <a:r>
              <a:rPr lang="en-GB" dirty="0" smtClean="0"/>
              <a:t>Single site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68313" y="1700808"/>
            <a:ext cx="8207375" cy="1440160"/>
          </a:xfrm>
        </p:spPr>
        <p:txBody>
          <a:bodyPr/>
          <a:lstStyle/>
          <a:p>
            <a:r>
              <a:rPr lang="en-GB" dirty="0" smtClean="0"/>
              <a:t>fit a distribution to AMAX data (GLO, GEV, log-normal, kappa…)</a:t>
            </a:r>
          </a:p>
          <a:p>
            <a:r>
              <a:rPr lang="en-GB" dirty="0" smtClean="0"/>
              <a:t>estimate parameters using L-moments</a:t>
            </a:r>
          </a:p>
          <a:p>
            <a:r>
              <a:rPr lang="en-GB" dirty="0" smtClean="0"/>
              <a:t>derive a growth curve (scaled to 1 at QMED)</a:t>
            </a:r>
          </a:p>
          <a:p>
            <a:r>
              <a:rPr lang="en-GB" dirty="0" smtClean="0"/>
              <a:t>derive a flood frequency curve (product of QMED and growth curve)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11" y="3276668"/>
            <a:ext cx="3333294" cy="282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49" y="3305674"/>
            <a:ext cx="3243241" cy="2836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41" y="3458046"/>
            <a:ext cx="2252370" cy="25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Estimation</a:t>
            </a:r>
            <a:br>
              <a:rPr lang="en-GB" dirty="0"/>
            </a:br>
            <a:r>
              <a:rPr lang="en-GB" dirty="0" smtClean="0"/>
              <a:t>Enhanced single site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4"/>
            <a:ext cx="3424722" cy="218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90" y="5045467"/>
            <a:ext cx="2715229" cy="168567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68313" y="1484784"/>
            <a:ext cx="8207375" cy="1656184"/>
          </a:xfrm>
        </p:spPr>
        <p:txBody>
          <a:bodyPr/>
          <a:lstStyle/>
          <a:p>
            <a:r>
              <a:rPr lang="en-GB" dirty="0" smtClean="0"/>
              <a:t>pooling group created based on hydrological similarity</a:t>
            </a:r>
          </a:p>
          <a:p>
            <a:r>
              <a:rPr lang="en-GB" dirty="0" smtClean="0"/>
              <a:t>derive </a:t>
            </a:r>
            <a:r>
              <a:rPr lang="en-GB" dirty="0" smtClean="0"/>
              <a:t>pooled growth </a:t>
            </a:r>
            <a:r>
              <a:rPr lang="en-GB" dirty="0" smtClean="0"/>
              <a:t>curve</a:t>
            </a:r>
          </a:p>
          <a:p>
            <a:pPr lvl="1"/>
            <a:r>
              <a:rPr lang="en-GB" dirty="0" smtClean="0"/>
              <a:t>more weight at the site of interest</a:t>
            </a:r>
            <a:endParaRPr lang="en-GB" dirty="0" smtClean="0"/>
          </a:p>
          <a:p>
            <a:pPr lvl="1"/>
            <a:r>
              <a:rPr lang="en-GB" dirty="0" smtClean="0"/>
              <a:t>select suitable distribution (GLO, GEV, log-normal, kappa…)</a:t>
            </a:r>
          </a:p>
          <a:p>
            <a:pPr lvl="1"/>
            <a:r>
              <a:rPr lang="en-GB" dirty="0"/>
              <a:t>estimate parameters using pooled </a:t>
            </a:r>
            <a:r>
              <a:rPr lang="en-GB" dirty="0" smtClean="0"/>
              <a:t>L-moments</a:t>
            </a:r>
          </a:p>
          <a:p>
            <a:r>
              <a:rPr lang="en-GB" dirty="0" smtClean="0"/>
              <a:t>derive a flood frequency </a:t>
            </a:r>
            <a:r>
              <a:rPr lang="en-GB" dirty="0" smtClean="0"/>
              <a:t>curve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45" y="3714233"/>
            <a:ext cx="4000743" cy="24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GB" dirty="0"/>
              <a:t>2. Statistical </a:t>
            </a:r>
            <a:r>
              <a:rPr lang="en-GB" dirty="0"/>
              <a:t>Flood Frequency </a:t>
            </a:r>
            <a:r>
              <a:rPr lang="en-GB" dirty="0" smtClean="0"/>
              <a:t>Estimation</a:t>
            </a:r>
            <a:br>
              <a:rPr lang="en-GB" dirty="0" smtClean="0"/>
            </a:br>
            <a:r>
              <a:rPr lang="en-GB" dirty="0" smtClean="0"/>
              <a:t>Ungauged site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340768"/>
            <a:ext cx="8207375" cy="4680620"/>
          </a:xfrm>
        </p:spPr>
        <p:txBody>
          <a:bodyPr/>
          <a:lstStyle/>
          <a:p>
            <a:r>
              <a:rPr lang="en-GB" dirty="0" smtClean="0"/>
              <a:t>create pooling group based on catchment </a:t>
            </a:r>
            <a:r>
              <a:rPr lang="en-GB" dirty="0" smtClean="0"/>
              <a:t>descriptors</a:t>
            </a:r>
            <a:endParaRPr lang="en-GB" dirty="0" smtClean="0"/>
          </a:p>
          <a:p>
            <a:r>
              <a:rPr lang="en-GB" dirty="0" smtClean="0"/>
              <a:t>derive </a:t>
            </a:r>
            <a:r>
              <a:rPr lang="en-GB" dirty="0"/>
              <a:t>pooled growth curve</a:t>
            </a:r>
          </a:p>
          <a:p>
            <a:pPr lvl="1"/>
            <a:r>
              <a:rPr lang="en-GB" dirty="0" smtClean="0"/>
              <a:t>Select </a:t>
            </a:r>
            <a:r>
              <a:rPr lang="en-GB" dirty="0"/>
              <a:t>suitable distribution (GLO, GEV, log-normal, kappa…)</a:t>
            </a:r>
          </a:p>
          <a:p>
            <a:pPr lvl="1"/>
            <a:r>
              <a:rPr lang="en-GB" dirty="0"/>
              <a:t>estimate parameters using pooled L-moments</a:t>
            </a:r>
          </a:p>
          <a:p>
            <a:r>
              <a:rPr lang="en-GB" dirty="0"/>
              <a:t>derive a flood frequency </a:t>
            </a:r>
            <a:r>
              <a:rPr lang="en-GB" dirty="0" smtClean="0"/>
              <a:t>curve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0" y="3745855"/>
            <a:ext cx="3169268" cy="240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30" y="3424059"/>
            <a:ext cx="2944738" cy="2794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587" y="3413051"/>
            <a:ext cx="2867208" cy="27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Changing </a:t>
            </a:r>
            <a:r>
              <a:rPr lang="en-US" dirty="0"/>
              <a:t>flood return periods of over </a:t>
            </a:r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08"/>
            <a:ext cx="8207688" cy="4242793"/>
          </a:xfrm>
        </p:spPr>
        <p:txBody>
          <a:bodyPr/>
          <a:lstStyle/>
          <a:p>
            <a:r>
              <a:rPr lang="en-GB" dirty="0"/>
              <a:t>Flood frequency estimation</a:t>
            </a:r>
          </a:p>
          <a:p>
            <a:pPr lvl="1"/>
            <a:r>
              <a:rPr lang="en-GB" dirty="0"/>
              <a:t>estimation of peak river flow of a given frequency (rarity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know that design flood estimates for a site can vary dependant on the time period chosen for </a:t>
            </a:r>
            <a:r>
              <a:rPr lang="en-GB" dirty="0" smtClean="0"/>
              <a:t>analysis</a:t>
            </a:r>
          </a:p>
          <a:p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are well known, ‘flood-rich’ and ‘flood-poor’ periods over the past 100-years or </a:t>
            </a:r>
            <a:r>
              <a:rPr lang="en-GB" dirty="0" smtClean="0"/>
              <a:t>so.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3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Changing </a:t>
            </a:r>
            <a:r>
              <a:rPr lang="en-US" dirty="0"/>
              <a:t>flood return periods of over </a:t>
            </a:r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433512"/>
            <a:ext cx="7905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Changing </a:t>
            </a:r>
            <a:r>
              <a:rPr lang="en-US" dirty="0"/>
              <a:t>flood return periods of over </a:t>
            </a:r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134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Changing flood return periods of over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36291"/>
            <a:ext cx="6336704" cy="47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7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Changing </a:t>
            </a:r>
            <a:r>
              <a:rPr lang="en-US" dirty="0"/>
              <a:t>flood return periods of over </a:t>
            </a:r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448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991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Changing </a:t>
            </a:r>
            <a:r>
              <a:rPr lang="en-US" dirty="0"/>
              <a:t>flood return periods of over </a:t>
            </a:r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08"/>
            <a:ext cx="8207688" cy="424279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Challenges: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Can </a:t>
            </a:r>
            <a:r>
              <a:rPr lang="en-GB" dirty="0">
                <a:solidFill>
                  <a:srgbClr val="0070C0"/>
                </a:solidFill>
              </a:rPr>
              <a:t>we develop an indicator, or measure for river gauging stations that tell us how sensitive a flood record is to the time period chosen</a:t>
            </a:r>
            <a:r>
              <a:rPr lang="en-GB" dirty="0" smtClean="0">
                <a:solidFill>
                  <a:srgbClr val="0070C0"/>
                </a:solidFill>
              </a:rPr>
              <a:t>?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How </a:t>
            </a:r>
            <a:r>
              <a:rPr lang="en-GB" dirty="0">
                <a:solidFill>
                  <a:srgbClr val="0070C0"/>
                </a:solidFill>
              </a:rPr>
              <a:t>does that vary across the </a:t>
            </a:r>
            <a:r>
              <a:rPr lang="en-GB" dirty="0" smtClean="0">
                <a:solidFill>
                  <a:srgbClr val="0070C0"/>
                </a:solidFill>
              </a:rPr>
              <a:t>country?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How </a:t>
            </a:r>
            <a:r>
              <a:rPr lang="en-GB" dirty="0">
                <a:solidFill>
                  <a:srgbClr val="0070C0"/>
                </a:solidFill>
              </a:rPr>
              <a:t>sensitive are design flow estimates at individual sites to ‘extreme’ events – can one big event change design flows significantly, or is the site relatively insensitive to high magnitude events?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8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GB" dirty="0" smtClean="0"/>
              <a:t>Clustering </a:t>
            </a:r>
            <a:r>
              <a:rPr lang="en-GB" dirty="0"/>
              <a:t>of floods events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perception that flooding is happening more </a:t>
            </a:r>
            <a:r>
              <a:rPr lang="en-US" dirty="0" smtClean="0"/>
              <a:t>often (rightly or wrongly)</a:t>
            </a:r>
          </a:p>
          <a:p>
            <a:r>
              <a:rPr lang="en-US" dirty="0" smtClean="0"/>
              <a:t>This </a:t>
            </a:r>
            <a:r>
              <a:rPr lang="en-US" dirty="0"/>
              <a:t>raises </a:t>
            </a:r>
            <a:r>
              <a:rPr lang="en-US" dirty="0" smtClean="0"/>
              <a:t>some interesting questions/</a:t>
            </a:r>
            <a:r>
              <a:rPr lang="en-US" dirty="0" smtClean="0">
                <a:solidFill>
                  <a:srgbClr val="0070C0"/>
                </a:solidFill>
              </a:rPr>
              <a:t>challenges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can we detect significant clusters of flood events?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are </a:t>
            </a:r>
            <a:r>
              <a:rPr lang="en-US" dirty="0">
                <a:solidFill>
                  <a:srgbClr val="0070C0"/>
                </a:solidFill>
              </a:rPr>
              <a:t>there any statistical methods that can be used to describe ‘clustering’ of flood events (say from POT data), and how that might have changed over </a:t>
            </a:r>
            <a:r>
              <a:rPr lang="en-US" dirty="0" smtClean="0">
                <a:solidFill>
                  <a:srgbClr val="0070C0"/>
                </a:solidFill>
              </a:rPr>
              <a:t>time?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does flooding happen more now that in the past? 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a 10-year event has </a:t>
            </a:r>
            <a:r>
              <a:rPr lang="en-US" dirty="0" smtClean="0">
                <a:solidFill>
                  <a:srgbClr val="0070C0"/>
                </a:solidFill>
              </a:rPr>
              <a:t>occurred one year, what is the probability that a 100-year event might happen the next year, or in the next 5-years…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16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32657"/>
            <a:ext cx="4820859" cy="561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32" y="980728"/>
            <a:ext cx="2390775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80" y="3525342"/>
            <a:ext cx="2457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GB" dirty="0" smtClean="0"/>
              <a:t>River </a:t>
            </a:r>
            <a:r>
              <a:rPr lang="en-GB" dirty="0"/>
              <a:t>flow trends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many decades of river flow (and water level) data at point locations in the UK</a:t>
            </a:r>
          </a:p>
          <a:p>
            <a:r>
              <a:rPr lang="en-US" dirty="0" smtClean="0"/>
              <a:t>we often try to look for evidence of river response to climate change (and/or land use change) in these records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Challenges: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best data to use to look for temporal trends – AMAX, POT, monthly, daily, 15-minute, and why?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many years will it be before we can say with confidence that there is or is not a trend in river flows (daily, AMAX, POT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much river flow data do we need before we can say if climate change is having an impact or not?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53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Non-stationarity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9" y="2209428"/>
            <a:ext cx="7638100" cy="33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33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Small </a:t>
            </a:r>
            <a:r>
              <a:rPr lang="en-US" dirty="0"/>
              <a:t>catchment hydrology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124744"/>
            <a:ext cx="3204765" cy="4907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30436"/>
            <a:ext cx="6021669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26" y="4782523"/>
            <a:ext cx="536257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4198061"/>
            <a:ext cx="625792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16" y="2139422"/>
            <a:ext cx="61817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6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2130"/>
            <a:ext cx="8207375" cy="775597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smtClean="0"/>
              <a:t>Small </a:t>
            </a:r>
            <a:r>
              <a:rPr lang="en-US" dirty="0"/>
              <a:t>catchment hydrology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8207375" cy="4824636"/>
          </a:xfrm>
        </p:spPr>
        <p:txBody>
          <a:bodyPr/>
          <a:lstStyle/>
          <a:p>
            <a:r>
              <a:rPr lang="en-US" dirty="0" smtClean="0"/>
              <a:t>catchments </a:t>
            </a:r>
            <a:r>
              <a:rPr lang="en-US" dirty="0"/>
              <a:t>less than </a:t>
            </a:r>
            <a:r>
              <a:rPr lang="en-US" dirty="0" smtClean="0"/>
              <a:t>25km</a:t>
            </a:r>
            <a:r>
              <a:rPr lang="en-US" baseline="30000" dirty="0" smtClean="0"/>
              <a:t>2</a:t>
            </a:r>
            <a:endParaRPr lang="en-US" dirty="0"/>
          </a:p>
          <a:p>
            <a:r>
              <a:rPr lang="en-US" dirty="0" smtClean="0"/>
              <a:t>usually no gauged data</a:t>
            </a:r>
          </a:p>
          <a:p>
            <a:r>
              <a:rPr lang="en-US" dirty="0"/>
              <a:t>high uncertainty with these methods</a:t>
            </a:r>
          </a:p>
          <a:p>
            <a:endParaRPr lang="en-US" dirty="0" smtClean="0"/>
          </a:p>
          <a:p>
            <a:r>
              <a:rPr lang="en-GB" dirty="0">
                <a:solidFill>
                  <a:srgbClr val="0070C0"/>
                </a:solidFill>
              </a:rPr>
              <a:t>Challenge: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Could you take the data we have available and devise a way of estimating low probability flood flows (0.5% - 0.01%+ chance of occurring in a given year)?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Alternative </a:t>
            </a:r>
            <a:r>
              <a:rPr lang="en-GB" dirty="0">
                <a:solidFill>
                  <a:srgbClr val="0070C0"/>
                </a:solidFill>
              </a:rPr>
              <a:t>Challenge</a:t>
            </a:r>
            <a:r>
              <a:rPr lang="en-US" dirty="0">
                <a:solidFill>
                  <a:srgbClr val="0070C0"/>
                </a:solidFill>
              </a:rPr>
              <a:t>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If we were to look at the available data and methods today, would we still apply regression analysis?  Have new techniques emerged that could reduce uncertainty?  Would we do the same – but differently?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Variation on the above – What if we limit ourselves to “open data”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16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smtClean="0"/>
              <a:t>Small </a:t>
            </a:r>
            <a:r>
              <a:rPr lang="en-US" dirty="0"/>
              <a:t>catchment hydrology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</a:t>
            </a:r>
            <a:r>
              <a:rPr lang="en-GB" dirty="0"/>
              <a:t>methods be made widely available?  i.e. simple spreadsheet or web-based execution as opposed to requiring complex statistical software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Can methods rely solely on open-data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Methods would probably need to describe the potential flows against their probability of occurring – and </a:t>
            </a:r>
            <a:r>
              <a:rPr lang="en-GB" dirty="0" smtClean="0"/>
              <a:t>uncertainty</a:t>
            </a:r>
          </a:p>
          <a:p>
            <a:endParaRPr lang="en-GB" dirty="0"/>
          </a:p>
          <a:p>
            <a:r>
              <a:rPr lang="en-GB" dirty="0"/>
              <a:t>As a bonus – can hydrograph shapes be extrapolated from catchment descriptors (geography) and existing flow records?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62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smtClean="0"/>
              <a:t>Small </a:t>
            </a:r>
            <a:r>
              <a:rPr lang="en-US" dirty="0"/>
              <a:t>catchment hydrology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776"/>
            <a:ext cx="8207375" cy="4608612"/>
          </a:xfrm>
        </p:spPr>
        <p:txBody>
          <a:bodyPr/>
          <a:lstStyle/>
          <a:p>
            <a:r>
              <a:rPr lang="en-GB" sz="2800" dirty="0"/>
              <a:t>Potentially useful </a:t>
            </a:r>
            <a:r>
              <a:rPr lang="en-GB" sz="2800" dirty="0" smtClean="0"/>
              <a:t>data:</a:t>
            </a:r>
          </a:p>
          <a:p>
            <a:pPr lvl="1"/>
            <a:r>
              <a:rPr lang="en-GB" dirty="0" smtClean="0"/>
              <a:t>Flow </a:t>
            </a:r>
            <a:r>
              <a:rPr lang="en-GB" dirty="0"/>
              <a:t>and level records (15 </a:t>
            </a:r>
            <a:r>
              <a:rPr lang="en-GB" dirty="0" smtClean="0"/>
              <a:t>minute) (some open)</a:t>
            </a:r>
          </a:p>
          <a:p>
            <a:pPr lvl="1"/>
            <a:r>
              <a:rPr lang="en-GB" dirty="0" smtClean="0"/>
              <a:t>Conversions </a:t>
            </a:r>
            <a:r>
              <a:rPr lang="en-GB" dirty="0"/>
              <a:t>between level and flows </a:t>
            </a:r>
            <a:r>
              <a:rPr lang="en-GB" dirty="0" smtClean="0"/>
              <a:t>(some open)</a:t>
            </a:r>
          </a:p>
          <a:p>
            <a:pPr lvl="1"/>
            <a:r>
              <a:rPr lang="en-GB" dirty="0" smtClean="0"/>
              <a:t>FEH </a:t>
            </a:r>
            <a:r>
              <a:rPr lang="en-GB" dirty="0"/>
              <a:t>Catchment descriptors (not </a:t>
            </a:r>
            <a:r>
              <a:rPr lang="en-GB" dirty="0" smtClean="0"/>
              <a:t>open)</a:t>
            </a:r>
          </a:p>
          <a:p>
            <a:pPr lvl="1"/>
            <a:r>
              <a:rPr lang="en-GB" dirty="0" smtClean="0"/>
              <a:t>Rainfall </a:t>
            </a:r>
            <a:r>
              <a:rPr lang="en-GB" dirty="0"/>
              <a:t>radar (spatially continuous) archives (not </a:t>
            </a:r>
            <a:r>
              <a:rPr lang="en-GB" dirty="0" smtClean="0"/>
              <a:t>open)</a:t>
            </a:r>
          </a:p>
          <a:p>
            <a:pPr lvl="1"/>
            <a:r>
              <a:rPr lang="en-GB" dirty="0" smtClean="0"/>
              <a:t>Rainfall </a:t>
            </a:r>
            <a:r>
              <a:rPr lang="en-GB" dirty="0"/>
              <a:t>gauges (point sources) (part open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Potential </a:t>
            </a:r>
            <a:r>
              <a:rPr lang="en-GB" dirty="0"/>
              <a:t>alternative catchment descriptors:</a:t>
            </a:r>
          </a:p>
          <a:p>
            <a:pPr marL="685800" lvl="1" indent="-342900"/>
            <a:r>
              <a:rPr lang="en-GB" dirty="0"/>
              <a:t>BGS Geological data (Partly open)</a:t>
            </a:r>
          </a:p>
          <a:p>
            <a:pPr marL="685800" lvl="1" indent="-342900"/>
            <a:r>
              <a:rPr lang="en-GB" dirty="0"/>
              <a:t>Various continuous DTMs (OS/USGS/Global DTM)  (various – open to not open)</a:t>
            </a:r>
          </a:p>
          <a:p>
            <a:pPr marL="685800" lvl="1" indent="-342900"/>
            <a:r>
              <a:rPr lang="en-GB" dirty="0"/>
              <a:t>EA LiDAR (has gaps) (open)</a:t>
            </a:r>
          </a:p>
          <a:p>
            <a:pPr marL="685800" lvl="1" indent="-342900"/>
            <a:r>
              <a:rPr lang="en-GB" dirty="0"/>
              <a:t>Open environmental mapping (OS, OSM, Natural England, Environment Agency)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8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5019675" cy="575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32" y="1052736"/>
            <a:ext cx="160020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060848"/>
            <a:ext cx="16383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507" y="3789040"/>
            <a:ext cx="1609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at the Environment Agency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700808"/>
            <a:ext cx="4247703" cy="4320580"/>
          </a:xfrm>
        </p:spPr>
        <p:txBody>
          <a:bodyPr/>
          <a:lstStyle/>
          <a:p>
            <a:r>
              <a:rPr lang="en-GB" dirty="0" smtClean="0"/>
              <a:t>Flood and coastal risk management</a:t>
            </a:r>
          </a:p>
          <a:p>
            <a:pPr lvl="1"/>
            <a:r>
              <a:rPr lang="en-GB" dirty="0" smtClean="0"/>
              <a:t>Small catchments</a:t>
            </a:r>
          </a:p>
          <a:p>
            <a:pPr lvl="1"/>
            <a:r>
              <a:rPr lang="en-GB" dirty="0" smtClean="0"/>
              <a:t>River flow trends</a:t>
            </a:r>
          </a:p>
          <a:p>
            <a:endParaRPr lang="en-GB" dirty="0" smtClean="0"/>
          </a:p>
          <a:p>
            <a:r>
              <a:rPr lang="en-GB" dirty="0" smtClean="0"/>
              <a:t>Air, land and water</a:t>
            </a:r>
          </a:p>
          <a:p>
            <a:pPr lvl="1"/>
            <a:r>
              <a:rPr lang="en-GB" dirty="0" smtClean="0"/>
              <a:t>Nitrate vulnerable zones (NVZs)</a:t>
            </a:r>
          </a:p>
          <a:p>
            <a:endParaRPr lang="en-GB" dirty="0" smtClean="0"/>
          </a:p>
          <a:p>
            <a:r>
              <a:rPr lang="en-GB" dirty="0" smtClean="0"/>
              <a:t>Climate change and resource efficiency</a:t>
            </a:r>
            <a:endParaRPr lang="en-GB" dirty="0"/>
          </a:p>
        </p:txBody>
      </p:sp>
      <p:pic>
        <p:nvPicPr>
          <p:cNvPr id="5" name="Picture 4" descr="Motorwa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9957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3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 and Coastal Risk Management Research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Joint Defra/EA Flood and Coastal Risk Management Research and Development Programme….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The Joint Programme</a:t>
            </a:r>
          </a:p>
          <a:p>
            <a:endParaRPr lang="en-US" dirty="0"/>
          </a:p>
          <a:p>
            <a:r>
              <a:rPr lang="en-US" dirty="0"/>
              <a:t>Policy, Strategy and Investment</a:t>
            </a:r>
          </a:p>
          <a:p>
            <a:r>
              <a:rPr lang="en-US" dirty="0"/>
              <a:t>Asset Management</a:t>
            </a:r>
          </a:p>
          <a:p>
            <a:r>
              <a:rPr lang="en-US" dirty="0"/>
              <a:t>Incident Management and Modelling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To find out more, visit: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evidence.environment-agency.gov.uk/FCERM/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Partnerships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35835"/>
              </p:ext>
            </p:extLst>
          </p:nvPr>
        </p:nvGraphicFramePr>
        <p:xfrm>
          <a:off x="395536" y="1268760"/>
          <a:ext cx="8568184" cy="54785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3448"/>
                <a:gridCol w="2340644"/>
                <a:gridCol w="2142046"/>
                <a:gridCol w="2142046"/>
              </a:tblGrid>
              <a:tr h="49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PRIME - Proactive Infrastructure Monitoring and Evaluation System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Flood Memory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NERC Green Infrastructure Bid - fluvial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Improving research-industry coordination to optimise coastal restoration efforts in the UK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6891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Coastal landfill and shoreline management: implications for coastal adaptation</a:t>
                      </a:r>
                    </a:p>
                    <a:p>
                      <a:pPr algn="ctr" fontAlgn="ctr"/>
                      <a:endParaRPr lang="en-GB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Biological and Lithological processes Underpinning the Evolution of the Coast  (BLUECOAST)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GRIN ( Green Infrastructure for disaster risk reduction and infrastructure protection: evidence, policy instruments and marketability)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Estimating flood frequency in the Trent and Yorkshire </a:t>
                      </a:r>
                      <a:r>
                        <a:rPr lang="en-US" sz="9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Ouse</a:t>
                      </a: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rivers using documentary and floodplain sedimentary archives to extend flood series (PhD)</a:t>
                      </a:r>
                      <a:endParaRPr lang="en-US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415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Geophysical methods for reservoir safety investigations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CONCEAL</a:t>
                      </a:r>
                      <a:endParaRPr lang="en-GB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Street-scale Urban Runoff estimates and Forecasts from Multi-sensOr Rainfall (SURF-MOR)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Flood Frequency Estimation in the Presence of Historical Data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3322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DANUBIUS-RI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Seismic imaging for improving flood defence management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Developing an UK-wide NFM network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Flood frequency estimation using POT data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415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(FAST) Foreshore Flood Analysis using Sentinel Satellite Space Technology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FRANC and SINATRA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Engineering Nature’s Infrastructure to provide Real Options for water management (NIRO)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Attribution and prediction of change in flood propabilities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2900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NERC - Assess NFM Measures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WISER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Credible/Reliable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Integrative Think Tank (ITT)</a:t>
                      </a:r>
                      <a:endParaRPr lang="en-GB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3027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NERC SWEEP</a:t>
                      </a: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INTERREG Building with Nature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NERC Urgent grant - </a:t>
                      </a:r>
                      <a:r>
                        <a:rPr lang="en-US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Cumbria</a:t>
                      </a: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floods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RISC-KIT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4153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ENABLE: Horizon 2020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Nature-based solutions for Disasters risk reduction</a:t>
                      </a:r>
                      <a:endParaRPr lang="en-US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Does Sediment Go with the Flow? The Engineering-Geomorphology-Hydrology Flood Nexus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Numerical Simulation of Bed Hysteresis During Turbulent Flood Wave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415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Integrating Grey Green Infrastructure - NERC GI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Using lake sediments to extend flood series and improve flood estimation (PhD)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Natural Hazards Partnership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Flood Risk Assessment of Masonry Bridges: Hydrodynamic Effects of Debris Blockage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415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Effect of Climate on Internal Erosion in Embankment Dams and Flood Defences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NERC Natural Flood Management Research Call</a:t>
                      </a:r>
                      <a:endParaRPr lang="en-US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Sea Level </a:t>
                      </a:r>
                      <a:r>
                        <a:rPr lang="en-GB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SpaceWatch</a:t>
                      </a:r>
                      <a:endParaRPr lang="en-GB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Wearable Asset Inspection Technology for Evaluating Deformation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2617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Stream Flow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RisingTide</a:t>
                      </a:r>
                      <a:endParaRPr lang="en-GB" sz="900" u="none" strike="noStrike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BioShield</a:t>
                      </a:r>
                      <a:endParaRPr lang="en-GB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IMMERSE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689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Sediment, debris and Water: Impacts, Measurement and Modelling of Uncertainty and Risk for natural flood management (SWIMMUR)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 Rise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(SUCCESS) </a:t>
                      </a:r>
                      <a:r>
                        <a:rPr lang="en-US" sz="9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Synthesising</a:t>
                      </a: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Unprecedented Coastal Conditions: Extreme Storm Surges</a:t>
                      </a:r>
                      <a:endParaRPr lang="en-US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Real-time optimal urban &amp; natural flood control for Wetropolis and Leeds’ Aire River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  <a:tr h="3322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Accounting for Climate Change Uncertainty in Floodplain Delineation</a:t>
                      </a:r>
                      <a:r>
                        <a:rPr lang="en-GB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Debris Effects on BRIdge resiliencE and Flooding (DEBRIEF)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ENABLE</a:t>
                      </a:r>
                      <a:endParaRPr lang="en-GB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Optimal flood control theory for generic use in mitigating flooding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9" marR="5029" marT="50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Nitrate </a:t>
            </a:r>
            <a:r>
              <a:rPr lang="en-GB" dirty="0"/>
              <a:t>Vulnerable Zones (NVZs)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07" y="1529907"/>
            <a:ext cx="7984225" cy="4608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1" y="970407"/>
            <a:ext cx="7572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Nitrate Vulnerable </a:t>
            </a:r>
            <a:r>
              <a:rPr lang="en-GB" dirty="0"/>
              <a:t>Z</a:t>
            </a:r>
            <a:r>
              <a:rPr lang="en-GB" dirty="0" smtClean="0"/>
              <a:t>ones </a:t>
            </a:r>
            <a:r>
              <a:rPr lang="en-GB" dirty="0"/>
              <a:t>(NVZs)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Nitrate Vulnerable Zones (NVZs) are areas designated as being at risk from agricultural nitrate </a:t>
            </a:r>
            <a:r>
              <a:rPr lang="en-US" dirty="0" smtClean="0"/>
              <a:t>pollution</a:t>
            </a:r>
          </a:p>
          <a:p>
            <a:r>
              <a:rPr lang="en-US" dirty="0" smtClean="0"/>
              <a:t>they </a:t>
            </a:r>
            <a:r>
              <a:rPr lang="en-US" dirty="0"/>
              <a:t>include about 58% of land in </a:t>
            </a:r>
            <a:r>
              <a:rPr lang="en-US" dirty="0" smtClean="0"/>
              <a:t>England</a:t>
            </a:r>
            <a:endParaRPr lang="en-GB" dirty="0" smtClean="0"/>
          </a:p>
          <a:p>
            <a:r>
              <a:rPr lang="en-GB" dirty="0" smtClean="0"/>
              <a:t>borehole network across England (points)</a:t>
            </a:r>
          </a:p>
          <a:p>
            <a:r>
              <a:rPr lang="en-GB" dirty="0" smtClean="0"/>
              <a:t>what might the nitrate concentration be in groundwater between these points?</a:t>
            </a:r>
          </a:p>
          <a:p>
            <a:r>
              <a:rPr lang="en-GB" dirty="0"/>
              <a:t>currently use </a:t>
            </a:r>
            <a:r>
              <a:rPr lang="en-GB" dirty="0" err="1"/>
              <a:t>Kriging</a:t>
            </a:r>
            <a:r>
              <a:rPr lang="en-GB" dirty="0"/>
              <a:t> to interpolate between points</a:t>
            </a:r>
          </a:p>
          <a:p>
            <a:r>
              <a:rPr lang="en-GB" dirty="0"/>
              <a:t>this doesn’t take account of underlying geology, which can have a large impact</a:t>
            </a:r>
          </a:p>
          <a:p>
            <a:r>
              <a:rPr lang="en-GB" dirty="0"/>
              <a:t>need a method of interpolation that can account for geology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final">
  <a:themeElements>
    <a:clrScheme name="EA PPT">
      <a:dk1>
        <a:srgbClr val="F8F8F8"/>
      </a:dk1>
      <a:lt1>
        <a:srgbClr val="2F2F2F"/>
      </a:lt1>
      <a:dk2>
        <a:srgbClr val="00AF41"/>
      </a:dk2>
      <a:lt2>
        <a:srgbClr val="034B89"/>
      </a:lt2>
      <a:accent1>
        <a:srgbClr val="00AF41"/>
      </a:accent1>
      <a:accent2>
        <a:srgbClr val="034B89"/>
      </a:accent2>
      <a:accent3>
        <a:srgbClr val="B2C326"/>
      </a:accent3>
      <a:accent4>
        <a:srgbClr val="54BCE7"/>
      </a:accent4>
      <a:accent5>
        <a:srgbClr val="D95F15"/>
      </a:accent5>
      <a:accent6>
        <a:srgbClr val="2F2F2F"/>
      </a:accent6>
      <a:hlink>
        <a:srgbClr val="034B89"/>
      </a:hlink>
      <a:folHlink>
        <a:srgbClr val="D95F15"/>
      </a:folHlink>
    </a:clrScheme>
    <a:fontScheme name="Environment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th ITT - EA Challenges - 9 Nov 2017" id="{42A51483-C5A5-49AA-B8B6-D03C70CBC9D9}" vid="{8B67D9B7-06BB-4DE1-86B5-1011562928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Bath ITT - EA Challenges - 9 Nov 2017</Template>
  <TotalTime>53</TotalTime>
  <Words>1575</Words>
  <Application>Microsoft Office PowerPoint</Application>
  <PresentationFormat>On-screen Show (4:3)</PresentationFormat>
  <Paragraphs>254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PPT template final</vt:lpstr>
      <vt:lpstr>ITT - Environment Agency Challenges</vt:lpstr>
      <vt:lpstr>The Environment Agency</vt:lpstr>
      <vt:lpstr>PowerPoint Presentation</vt:lpstr>
      <vt:lpstr>PowerPoint Presentation</vt:lpstr>
      <vt:lpstr>Research at the Environment Agency</vt:lpstr>
      <vt:lpstr>Flood and Coastal Risk Management Research</vt:lpstr>
      <vt:lpstr>Research Partnerships</vt:lpstr>
      <vt:lpstr>1. Nitrate Vulnerable Zones (NVZs)</vt:lpstr>
      <vt:lpstr>1. Nitrate Vulnerable Zones (NVZs) </vt:lpstr>
      <vt:lpstr>1. Nitrate Vulnerable Zones (NVZs)</vt:lpstr>
      <vt:lpstr>2. Statistical Flood Frequency Estimation: Fundamentals</vt:lpstr>
      <vt:lpstr>2. Statistical Flood Frequency Estimation: Data</vt:lpstr>
      <vt:lpstr>2. Statistical Flood Frequency Estimation: Data</vt:lpstr>
      <vt:lpstr>2. Statistical Flood Frequency Estimation: Data</vt:lpstr>
      <vt:lpstr>2. Statistical Flood Frequency Estimation: Data</vt:lpstr>
      <vt:lpstr>2. Statistical Flood Frequency Estimation: Data</vt:lpstr>
      <vt:lpstr>2. Statistical Flood Frequency Estimation: Data</vt:lpstr>
      <vt:lpstr>2. Statistical Flood Frequency Estimation: Data</vt:lpstr>
      <vt:lpstr>2. Statistical Flood Frequency Estimation Median annual flood (QMED)</vt:lpstr>
      <vt:lpstr>2. Statistical Flood Frequency Estimation Single site</vt:lpstr>
      <vt:lpstr>2. Statistical Flood Frequency Estimation Enhanced single site</vt:lpstr>
      <vt:lpstr>2. Statistical Flood Frequency Estimation Ungauged site</vt:lpstr>
      <vt:lpstr>2. Changing flood return periods of over time</vt:lpstr>
      <vt:lpstr>2. Changing flood return periods of over time</vt:lpstr>
      <vt:lpstr>2. Changing flood return periods of over time</vt:lpstr>
      <vt:lpstr>2. Changing flood return periods of over time</vt:lpstr>
      <vt:lpstr>2. Changing flood return periods of over time</vt:lpstr>
      <vt:lpstr>2. Changing flood return periods of over time</vt:lpstr>
      <vt:lpstr>2. Clustering of floods events </vt:lpstr>
      <vt:lpstr>2. River flow trends </vt:lpstr>
      <vt:lpstr>2. Non-stationarity</vt:lpstr>
      <vt:lpstr>3. Small catchment hydrology</vt:lpstr>
      <vt:lpstr>3. Small catchment hydrology </vt:lpstr>
      <vt:lpstr>3. Small catchment hydrology</vt:lpstr>
      <vt:lpstr>3. Small catchment hydrology</vt:lpstr>
    </vt:vector>
  </TitlesOfParts>
  <Company>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ITT - Environment Agency Challenges</dc:title>
  <dc:creator>Longfield, Sean</dc:creator>
  <cp:keywords>399_13_SD17, 399-13-SD17, 399 13 SD17, 39913SD17, 399_13_sd17, 399-13-sd17, 399 13 sd17, 39913sd17</cp:keywords>
  <dc:description>399_13_SD17, version 1
Issued 30/10/2017</dc:description>
  <cp:lastModifiedBy>Longfield, Sean</cp:lastModifiedBy>
  <cp:revision>7</cp:revision>
  <cp:lastPrinted>2017-10-11T10:39:34Z</cp:lastPrinted>
  <dcterms:created xsi:type="dcterms:W3CDTF">2017-11-07T15:28:20Z</dcterms:created>
  <dcterms:modified xsi:type="dcterms:W3CDTF">2017-11-07T16:21:38Z</dcterms:modified>
</cp:coreProperties>
</file>