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1" r:id="rId4"/>
    <p:sldId id="278" r:id="rId5"/>
    <p:sldId id="279" r:id="rId6"/>
    <p:sldId id="265" r:id="rId7"/>
    <p:sldId id="264" r:id="rId8"/>
    <p:sldId id="267" r:id="rId9"/>
    <p:sldId id="271" r:id="rId10"/>
    <p:sldId id="270" r:id="rId11"/>
    <p:sldId id="269" r:id="rId12"/>
    <p:sldId id="274" r:id="rId13"/>
    <p:sldId id="272" r:id="rId14"/>
    <p:sldId id="280" r:id="rId15"/>
    <p:sldId id="281" r:id="rId16"/>
    <p:sldId id="282" r:id="rId17"/>
    <p:sldId id="28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AEF8F-8359-4475-930E-DBCEA1224117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5627-C5D6-40F2-BE6A-7EF1D321C780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970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AEF8F-8359-4475-930E-DBCEA1224117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5627-C5D6-40F2-BE6A-7EF1D321C7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251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AEF8F-8359-4475-930E-DBCEA1224117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5627-C5D6-40F2-BE6A-7EF1D321C7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562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AEF8F-8359-4475-930E-DBCEA1224117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5627-C5D6-40F2-BE6A-7EF1D321C7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84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AEF8F-8359-4475-930E-DBCEA1224117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5627-C5D6-40F2-BE6A-7EF1D321C780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6880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AEF8F-8359-4475-930E-DBCEA1224117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5627-C5D6-40F2-BE6A-7EF1D321C7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062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AEF8F-8359-4475-930E-DBCEA1224117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5627-C5D6-40F2-BE6A-7EF1D321C7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816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AEF8F-8359-4475-930E-DBCEA1224117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5627-C5D6-40F2-BE6A-7EF1D321C7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031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AEF8F-8359-4475-930E-DBCEA1224117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5627-C5D6-40F2-BE6A-7EF1D321C7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02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53AEF8F-8359-4475-930E-DBCEA1224117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9B5627-C5D6-40F2-BE6A-7EF1D321C7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374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AEF8F-8359-4475-930E-DBCEA1224117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5627-C5D6-40F2-BE6A-7EF1D321C7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175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53AEF8F-8359-4475-930E-DBCEA1224117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E9B5627-C5D6-40F2-BE6A-7EF1D321C780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612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7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7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4D62E-4785-4EE9-802A-E4B1716AE0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Image</a:t>
            </a:r>
            <a:br>
              <a:rPr lang="en-GB" dirty="0"/>
            </a:br>
            <a:r>
              <a:rPr lang="en-GB" dirty="0"/>
              <a:t>Alignment / Reconstruction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79539D-5C1F-4DBA-B757-12B888279D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Evelyn </a:t>
            </a:r>
            <a:r>
              <a:rPr lang="en-GB" dirty="0" smtClean="0"/>
              <a:t>Cueva, </a:t>
            </a:r>
            <a:r>
              <a:rPr lang="en-GB" dirty="0"/>
              <a:t>Matthias </a:t>
            </a:r>
            <a:r>
              <a:rPr lang="en-GB" dirty="0" err="1" smtClean="0"/>
              <a:t>Ehrhardt</a:t>
            </a:r>
            <a:r>
              <a:rPr lang="en-GB" dirty="0" smtClean="0"/>
              <a:t>, </a:t>
            </a:r>
            <a:r>
              <a:rPr lang="en-GB" dirty="0"/>
              <a:t>Paul </a:t>
            </a:r>
            <a:r>
              <a:rPr lang="en-GB" dirty="0" smtClean="0"/>
              <a:t>Quinn, </a:t>
            </a:r>
          </a:p>
          <a:p>
            <a:r>
              <a:rPr lang="en-GB" dirty="0" err="1"/>
              <a:t>Shaerdan</a:t>
            </a:r>
            <a:r>
              <a:rPr lang="en-GB" dirty="0"/>
              <a:t> </a:t>
            </a:r>
            <a:r>
              <a:rPr lang="en-GB" dirty="0" err="1" smtClean="0"/>
              <a:t>Shataer</a:t>
            </a:r>
            <a:r>
              <a:rPr lang="en-GB" dirty="0" smtClean="0"/>
              <a:t>, Jordan </a:t>
            </a:r>
            <a:r>
              <a:rPr lang="en-GB" dirty="0" err="1" smtClean="0"/>
              <a:t>TayloR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9246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FC6CE-EFAA-47EB-BBAC-B74D4E2BC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are Auto-Encoders</a:t>
            </a:r>
            <a:r>
              <a:rPr lang="en-GB" dirty="0"/>
              <a:t>?</a:t>
            </a:r>
          </a:p>
        </p:txBody>
      </p:sp>
      <p:pic>
        <p:nvPicPr>
          <p:cNvPr id="5" name="Content Placeholder 4" descr="Image result for sinogram">
            <a:extLst>
              <a:ext uri="{FF2B5EF4-FFF2-40B4-BE49-F238E27FC236}">
                <a16:creationId xmlns:a16="http://schemas.microsoft.com/office/drawing/2014/main" id="{53703F7A-8BFA-415D-91B2-8F9B7520C4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1" t="8111" r="11170" b="11573"/>
          <a:stretch/>
        </p:blipFill>
        <p:spPr bwMode="auto">
          <a:xfrm>
            <a:off x="838200" y="2716421"/>
            <a:ext cx="1771185" cy="1425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Autoencoder architectureÂ ">
            <a:extLst>
              <a:ext uri="{FF2B5EF4-FFF2-40B4-BE49-F238E27FC236}">
                <a16:creationId xmlns:a16="http://schemas.microsoft.com/office/drawing/2014/main" id="{5ECA17C8-D1EB-470C-B5AB-9D10F11D14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588"/>
          <a:stretch/>
        </p:blipFill>
        <p:spPr bwMode="auto">
          <a:xfrm>
            <a:off x="3229903" y="2623851"/>
            <a:ext cx="5367686" cy="161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Content Placeholder 4" descr="Image result for sinogram">
            <a:extLst>
              <a:ext uri="{FF2B5EF4-FFF2-40B4-BE49-F238E27FC236}">
                <a16:creationId xmlns:a16="http://schemas.microsoft.com/office/drawing/2014/main" id="{F7CC8420-CF9C-4D19-AE7D-C188F58041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1" t="8111" r="11170" b="11573"/>
          <a:stretch/>
        </p:blipFill>
        <p:spPr bwMode="auto">
          <a:xfrm>
            <a:off x="9218107" y="2716421"/>
            <a:ext cx="1771185" cy="1425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EF3D6F7-2B79-4F60-BE0E-40039F9FDC31}"/>
                  </a:ext>
                </a:extLst>
              </p:cNvPr>
              <p:cNvSpPr txBox="1"/>
              <p:nvPr/>
            </p:nvSpPr>
            <p:spPr>
              <a:xfrm>
                <a:off x="1044919" y="4313381"/>
                <a:ext cx="13577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b="1" i="0" smtClean="0">
                          <a:latin typeface="Cambria Math" panose="02040503050406030204" pitchFamily="18" charset="0"/>
                        </a:rPr>
                        <m:t>X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EF3D6F7-2B79-4F60-BE0E-40039F9FDC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919" y="4313381"/>
                <a:ext cx="1357746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ight Brace 8">
            <a:extLst>
              <a:ext uri="{FF2B5EF4-FFF2-40B4-BE49-F238E27FC236}">
                <a16:creationId xmlns:a16="http://schemas.microsoft.com/office/drawing/2014/main" id="{26091567-648B-4F96-B8F1-3600147F3A10}"/>
              </a:ext>
            </a:extLst>
          </p:cNvPr>
          <p:cNvSpPr/>
          <p:nvPr/>
        </p:nvSpPr>
        <p:spPr>
          <a:xfrm rot="5400000">
            <a:off x="7012347" y="3084222"/>
            <a:ext cx="621508" cy="292136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EA785C2-FACD-4CC4-B9DD-C343E2386BAF}"/>
                  </a:ext>
                </a:extLst>
              </p:cNvPr>
              <p:cNvSpPr txBox="1"/>
              <p:nvPr/>
            </p:nvSpPr>
            <p:spPr>
              <a:xfrm>
                <a:off x="6233210" y="4982647"/>
                <a:ext cx="217978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Decoder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EA785C2-FACD-4CC4-B9DD-C343E2386B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210" y="4982647"/>
                <a:ext cx="2179782" cy="369332"/>
              </a:xfrm>
              <a:prstGeom prst="rect">
                <a:avLst/>
              </a:prstGeom>
              <a:blipFill>
                <a:blip r:embed="rId5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D97A829-E948-4F76-90E6-EC03D59D46DE}"/>
                  </a:ext>
                </a:extLst>
              </p:cNvPr>
              <p:cNvSpPr txBox="1"/>
              <p:nvPr/>
            </p:nvSpPr>
            <p:spPr>
              <a:xfrm>
                <a:off x="9424826" y="4313381"/>
                <a:ext cx="15644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b="1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GB" b="1" i="0" smtClean="0">
                          <a:latin typeface="Cambria Math" panose="02040503050406030204" pitchFamily="18" charset="0"/>
                        </a:rPr>
                        <m:t>′ 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GB" b="1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D97A829-E948-4F76-90E6-EC03D59D46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4826" y="4313381"/>
                <a:ext cx="1564466" cy="369332"/>
              </a:xfrm>
              <a:prstGeom prst="rect">
                <a:avLst/>
              </a:prstGeom>
              <a:blipFill>
                <a:blip r:embed="rId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7533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FC6CE-EFAA-47EB-BBAC-B74D4E2BC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Auto-Encoders?</a:t>
            </a:r>
          </a:p>
        </p:txBody>
      </p:sp>
      <p:pic>
        <p:nvPicPr>
          <p:cNvPr id="5" name="Content Placeholder 4" descr="Image result for sinogram">
            <a:extLst>
              <a:ext uri="{FF2B5EF4-FFF2-40B4-BE49-F238E27FC236}">
                <a16:creationId xmlns:a16="http://schemas.microsoft.com/office/drawing/2014/main" id="{53703F7A-8BFA-415D-91B2-8F9B7520C4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1" t="8111" r="11170" b="11573"/>
          <a:stretch/>
        </p:blipFill>
        <p:spPr bwMode="auto">
          <a:xfrm>
            <a:off x="838200" y="2716421"/>
            <a:ext cx="1771185" cy="1425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Autoencoder architectureÂ ">
            <a:extLst>
              <a:ext uri="{FF2B5EF4-FFF2-40B4-BE49-F238E27FC236}">
                <a16:creationId xmlns:a16="http://schemas.microsoft.com/office/drawing/2014/main" id="{5ECA17C8-D1EB-470C-B5AB-9D10F11D14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588"/>
          <a:stretch/>
        </p:blipFill>
        <p:spPr bwMode="auto">
          <a:xfrm>
            <a:off x="3229903" y="2623851"/>
            <a:ext cx="5367686" cy="161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Content Placeholder 4" descr="Image result for sinogram">
            <a:extLst>
              <a:ext uri="{FF2B5EF4-FFF2-40B4-BE49-F238E27FC236}">
                <a16:creationId xmlns:a16="http://schemas.microsoft.com/office/drawing/2014/main" id="{F7CC8420-CF9C-4D19-AE7D-C188F58041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1" t="8111" r="11170" b="11573"/>
          <a:stretch/>
        </p:blipFill>
        <p:spPr bwMode="auto">
          <a:xfrm>
            <a:off x="9218107" y="2716421"/>
            <a:ext cx="1771185" cy="1425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EF3D6F7-2B79-4F60-BE0E-40039F9FDC31}"/>
                  </a:ext>
                </a:extLst>
              </p:cNvPr>
              <p:cNvSpPr txBox="1"/>
              <p:nvPr/>
            </p:nvSpPr>
            <p:spPr>
              <a:xfrm>
                <a:off x="1044919" y="4313381"/>
                <a:ext cx="13577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b="1" i="0" smtClean="0">
                          <a:latin typeface="Cambria Math" panose="02040503050406030204" pitchFamily="18" charset="0"/>
                        </a:rPr>
                        <m:t>X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EF3D6F7-2B79-4F60-BE0E-40039F9FDC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919" y="4313381"/>
                <a:ext cx="1357746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8D1673-7D96-46A5-91A3-8F615108C2F7}"/>
                  </a:ext>
                </a:extLst>
              </p:cNvPr>
              <p:cNvSpPr txBox="1"/>
              <p:nvPr/>
            </p:nvSpPr>
            <p:spPr>
              <a:xfrm>
                <a:off x="9424826" y="4313381"/>
                <a:ext cx="15644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b="1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GB" b="1" i="0" smtClean="0">
                          <a:latin typeface="Cambria Math" panose="02040503050406030204" pitchFamily="18" charset="0"/>
                        </a:rPr>
                        <m:t>′ 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GB" b="1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8D1673-7D96-46A5-91A3-8F615108C2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4826" y="4313381"/>
                <a:ext cx="1564466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A6DD047-084D-4C06-BBF1-9B8535CAD43B}"/>
                  </a:ext>
                </a:extLst>
              </p:cNvPr>
              <p:cNvSpPr txBox="1"/>
              <p:nvPr/>
            </p:nvSpPr>
            <p:spPr>
              <a:xfrm>
                <a:off x="3229903" y="4682713"/>
                <a:ext cx="5452279" cy="486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i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r>
                                <m:rPr>
                                  <m:nor/>
                                </m:rPr>
                                <a:rPr lang="el-GR" b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θ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GB" b="1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nor/>
                                </m:rPr>
                                <a:rPr lang="en-GB" b="1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GB" b="1" i="0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A6DD047-084D-4C06-BBF1-9B8535CAD4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9903" y="4682713"/>
                <a:ext cx="5452279" cy="486543"/>
              </a:xfrm>
              <a:prstGeom prst="rect">
                <a:avLst/>
              </a:prstGeom>
              <a:blipFill>
                <a:blip r:embed="rId6"/>
                <a:stretch>
                  <a:fillRect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0561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FC6CE-EFAA-47EB-BBAC-B74D4E2BC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De-jitter </a:t>
            </a:r>
            <a:r>
              <a:rPr lang="en-GB" dirty="0"/>
              <a:t>Auto-Encoders</a:t>
            </a:r>
          </a:p>
        </p:txBody>
      </p:sp>
      <p:pic>
        <p:nvPicPr>
          <p:cNvPr id="4098" name="Picture 2" descr="Autoencoder architectureÂ ">
            <a:extLst>
              <a:ext uri="{FF2B5EF4-FFF2-40B4-BE49-F238E27FC236}">
                <a16:creationId xmlns:a16="http://schemas.microsoft.com/office/drawing/2014/main" id="{5ECA17C8-D1EB-470C-B5AB-9D10F11D14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588"/>
          <a:stretch/>
        </p:blipFill>
        <p:spPr bwMode="auto">
          <a:xfrm>
            <a:off x="3229903" y="2623851"/>
            <a:ext cx="5367686" cy="161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Content Placeholder 4" descr="Image result for sinogram">
            <a:extLst>
              <a:ext uri="{FF2B5EF4-FFF2-40B4-BE49-F238E27FC236}">
                <a16:creationId xmlns:a16="http://schemas.microsoft.com/office/drawing/2014/main" id="{F7CC8420-CF9C-4D19-AE7D-C188F58041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1" t="8111" r="11170" b="11573"/>
          <a:stretch/>
        </p:blipFill>
        <p:spPr bwMode="auto">
          <a:xfrm>
            <a:off x="9218107" y="2716421"/>
            <a:ext cx="1771185" cy="1425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EF3D6F7-2B79-4F60-BE0E-40039F9FDC31}"/>
                  </a:ext>
                </a:extLst>
              </p:cNvPr>
              <p:cNvSpPr txBox="1"/>
              <p:nvPr/>
            </p:nvSpPr>
            <p:spPr>
              <a:xfrm>
                <a:off x="1044919" y="4313381"/>
                <a:ext cx="1357746" cy="375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GB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nor/>
                            </m:rPr>
                            <a:rPr lang="en-GB" b="1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</m:acc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EF3D6F7-2B79-4F60-BE0E-40039F9FDC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919" y="4313381"/>
                <a:ext cx="1357746" cy="375744"/>
              </a:xfrm>
              <a:prstGeom prst="rect">
                <a:avLst/>
              </a:prstGeom>
              <a:blipFill>
                <a:blip r:embed="rId4"/>
                <a:stretch>
                  <a:fillRect t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8D1673-7D96-46A5-91A3-8F615108C2F7}"/>
                  </a:ext>
                </a:extLst>
              </p:cNvPr>
              <p:cNvSpPr txBox="1"/>
              <p:nvPr/>
            </p:nvSpPr>
            <p:spPr>
              <a:xfrm>
                <a:off x="9424826" y="4313381"/>
                <a:ext cx="1564466" cy="404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b="1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GB" b="1" i="0" smtClean="0">
                          <a:latin typeface="Cambria Math" panose="02040503050406030204" pitchFamily="18" charset="0"/>
                        </a:rPr>
                        <m:t>′ 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̃"/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nor/>
                                </m:rPr>
                                <a:rPr lang="en-GB" b="1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</m:acc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8D1673-7D96-46A5-91A3-8F615108C2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4826" y="4313381"/>
                <a:ext cx="1564466" cy="404983"/>
              </a:xfrm>
              <a:prstGeom prst="rect">
                <a:avLst/>
              </a:prstGeom>
              <a:blipFill>
                <a:blip r:embed="rId5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A6DD047-084D-4C06-BBF1-9B8535CAD43B}"/>
                  </a:ext>
                </a:extLst>
              </p:cNvPr>
              <p:cNvSpPr txBox="1"/>
              <p:nvPr/>
            </p:nvSpPr>
            <p:spPr>
              <a:xfrm>
                <a:off x="3229903" y="4682713"/>
                <a:ext cx="5452279" cy="5268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i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r>
                                <m:rPr>
                                  <m:nor/>
                                </m:rPr>
                                <a:rPr lang="el-GR" b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θ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̃"/>
                                  <m:ctrlPr>
                                    <a:rPr lang="en-GB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nor/>
                                    </m:rPr>
                                    <a:rPr lang="en-GB" b="1" i="0" smtClean="0"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</m:acc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nor/>
                                </m:rPr>
                                <a:rPr lang="en-GB" b="1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GB" b="1" i="0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A6DD047-084D-4C06-BBF1-9B8535CAD4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9903" y="4682713"/>
                <a:ext cx="5452279" cy="526876"/>
              </a:xfrm>
              <a:prstGeom prst="rect">
                <a:avLst/>
              </a:prstGeom>
              <a:blipFill>
                <a:blip r:embed="rId6"/>
                <a:stretch>
                  <a:fillRect b="-22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4">
            <a:extLst>
              <a:ext uri="{FF2B5EF4-FFF2-40B4-BE49-F238E27FC236}">
                <a16:creationId xmlns:a16="http://schemas.microsoft.com/office/drawing/2014/main" id="{A999365C-BAE8-412B-A25B-DF69A565EB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7452" y="2716421"/>
            <a:ext cx="1771933" cy="1425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5627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EB556-A7FC-4852-8748-9FDF9B936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Direct Reconstruction</a:t>
            </a:r>
          </a:p>
        </p:txBody>
      </p:sp>
      <p:pic>
        <p:nvPicPr>
          <p:cNvPr id="4" name="Picture 2" descr="Image result for peanut">
            <a:extLst>
              <a:ext uri="{FF2B5EF4-FFF2-40B4-BE49-F238E27FC236}">
                <a16:creationId xmlns:a16="http://schemas.microsoft.com/office/drawing/2014/main" id="{BC9E8193-F922-43C8-8FF0-2F36E622959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394" y="2617491"/>
            <a:ext cx="2238375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BE659D8-D96E-407A-A6A9-DE55752495F8}"/>
              </a:ext>
            </a:extLst>
          </p:cNvPr>
          <p:cNvCxnSpPr>
            <a:cxnSpLocks/>
          </p:cNvCxnSpPr>
          <p:nvPr/>
        </p:nvCxnSpPr>
        <p:spPr>
          <a:xfrm>
            <a:off x="1665449" y="3641429"/>
            <a:ext cx="127283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E1CF26B-6E28-48A4-8362-B3673B09D868}"/>
              </a:ext>
            </a:extLst>
          </p:cNvPr>
          <p:cNvCxnSpPr>
            <a:cxnSpLocks/>
          </p:cNvCxnSpPr>
          <p:nvPr/>
        </p:nvCxnSpPr>
        <p:spPr>
          <a:xfrm>
            <a:off x="4348613" y="3641429"/>
            <a:ext cx="127283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9B60198-C5AE-4368-9318-12667D9B1DE0}"/>
                  </a:ext>
                </a:extLst>
              </p:cNvPr>
              <p:cNvSpPr txBox="1"/>
              <p:nvPr/>
            </p:nvSpPr>
            <p:spPr>
              <a:xfrm>
                <a:off x="5421745" y="3722247"/>
                <a:ext cx="443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9B60198-C5AE-4368-9318-12667D9B1D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1745" y="3722247"/>
                <a:ext cx="443346" cy="369332"/>
              </a:xfrm>
              <a:prstGeom prst="rect">
                <a:avLst/>
              </a:prstGeom>
              <a:blipFill>
                <a:blip r:embed="rId3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7" name="Picture 4">
            <a:extLst>
              <a:ext uri="{FF2B5EF4-FFF2-40B4-BE49-F238E27FC236}">
                <a16:creationId xmlns:a16="http://schemas.microsoft.com/office/drawing/2014/main" id="{489ED25A-8F46-4449-920F-9B4F394E48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126" y="1971718"/>
            <a:ext cx="3993156" cy="3211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A791FA8-6D73-4A99-B2B7-DAC35974EDDF}"/>
                  </a:ext>
                </a:extLst>
              </p:cNvPr>
              <p:cNvSpPr txBox="1"/>
              <p:nvPr/>
            </p:nvSpPr>
            <p:spPr>
              <a:xfrm>
                <a:off x="3389871" y="4665366"/>
                <a:ext cx="5634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A791FA8-6D73-4A99-B2B7-DAC35974ED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9871" y="4665366"/>
                <a:ext cx="563419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4516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EB556-A7FC-4852-8748-9FDF9B936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Direct Reconstruction</a:t>
            </a:r>
          </a:p>
        </p:txBody>
      </p:sp>
      <p:pic>
        <p:nvPicPr>
          <p:cNvPr id="4" name="Picture 2" descr="Image result for peanut">
            <a:extLst>
              <a:ext uri="{FF2B5EF4-FFF2-40B4-BE49-F238E27FC236}">
                <a16:creationId xmlns:a16="http://schemas.microsoft.com/office/drawing/2014/main" id="{BC9E8193-F922-43C8-8FF0-2F36E622959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394" y="2617491"/>
            <a:ext cx="2238375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BE659D8-D96E-407A-A6A9-DE55752495F8}"/>
              </a:ext>
            </a:extLst>
          </p:cNvPr>
          <p:cNvCxnSpPr>
            <a:cxnSpLocks/>
          </p:cNvCxnSpPr>
          <p:nvPr/>
        </p:nvCxnSpPr>
        <p:spPr>
          <a:xfrm>
            <a:off x="1665449" y="3641429"/>
            <a:ext cx="127283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E1CF26B-6E28-48A4-8362-B3673B09D868}"/>
              </a:ext>
            </a:extLst>
          </p:cNvPr>
          <p:cNvCxnSpPr>
            <a:cxnSpLocks/>
          </p:cNvCxnSpPr>
          <p:nvPr/>
        </p:nvCxnSpPr>
        <p:spPr>
          <a:xfrm>
            <a:off x="4348613" y="3641429"/>
            <a:ext cx="127283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9B60198-C5AE-4368-9318-12667D9B1DE0}"/>
                  </a:ext>
                </a:extLst>
              </p:cNvPr>
              <p:cNvSpPr txBox="1"/>
              <p:nvPr/>
            </p:nvSpPr>
            <p:spPr>
              <a:xfrm>
                <a:off x="5421745" y="3722247"/>
                <a:ext cx="443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9B60198-C5AE-4368-9318-12667D9B1D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1745" y="3722247"/>
                <a:ext cx="443346" cy="369332"/>
              </a:xfrm>
              <a:prstGeom prst="rect">
                <a:avLst/>
              </a:prstGeom>
              <a:blipFill>
                <a:blip r:embed="rId3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7" name="Picture 4">
            <a:extLst>
              <a:ext uri="{FF2B5EF4-FFF2-40B4-BE49-F238E27FC236}">
                <a16:creationId xmlns:a16="http://schemas.microsoft.com/office/drawing/2014/main" id="{489ED25A-8F46-4449-920F-9B4F394E48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126" y="1971718"/>
            <a:ext cx="3993156" cy="3211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ight Brace 7">
            <a:extLst>
              <a:ext uri="{FF2B5EF4-FFF2-40B4-BE49-F238E27FC236}">
                <a16:creationId xmlns:a16="http://schemas.microsoft.com/office/drawing/2014/main" id="{ABAE729C-C541-410E-9889-82FAA0989C20}"/>
              </a:ext>
            </a:extLst>
          </p:cNvPr>
          <p:cNvSpPr/>
          <p:nvPr/>
        </p:nvSpPr>
        <p:spPr>
          <a:xfrm rot="5400000">
            <a:off x="5903522" y="5266207"/>
            <a:ext cx="127718" cy="7251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9E076E0-9E93-427C-BF75-54E87CD23A11}"/>
                  </a:ext>
                </a:extLst>
              </p:cNvPr>
              <p:cNvSpPr txBox="1"/>
              <p:nvPr/>
            </p:nvSpPr>
            <p:spPr>
              <a:xfrm>
                <a:off x="5760252" y="5430765"/>
                <a:ext cx="3602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9E076E0-9E93-427C-BF75-54E87CD23A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252" y="5430765"/>
                <a:ext cx="360218" cy="369332"/>
              </a:xfrm>
              <a:prstGeom prst="rect">
                <a:avLst/>
              </a:prstGeom>
              <a:blipFill>
                <a:blip r:embed="rId5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C279F0-237E-46C4-88C6-5D60C2B4EB6F}"/>
                  </a:ext>
                </a:extLst>
              </p:cNvPr>
              <p:cNvSpPr txBox="1"/>
              <p:nvPr/>
            </p:nvSpPr>
            <p:spPr>
              <a:xfrm>
                <a:off x="3389871" y="4665366"/>
                <a:ext cx="5634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C279F0-237E-46C4-88C6-5D60C2B4EB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9871" y="4665366"/>
                <a:ext cx="563419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77203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peanut">
            <a:extLst>
              <a:ext uri="{FF2B5EF4-FFF2-40B4-BE49-F238E27FC236}">
                <a16:creationId xmlns:a16="http://schemas.microsoft.com/office/drawing/2014/main" id="{BC9E8193-F922-43C8-8FF0-2F36E622959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394" y="2617491"/>
            <a:ext cx="2238375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BE659D8-D96E-407A-A6A9-DE55752495F8}"/>
              </a:ext>
            </a:extLst>
          </p:cNvPr>
          <p:cNvCxnSpPr>
            <a:cxnSpLocks/>
          </p:cNvCxnSpPr>
          <p:nvPr/>
        </p:nvCxnSpPr>
        <p:spPr>
          <a:xfrm>
            <a:off x="1665449" y="3641429"/>
            <a:ext cx="127283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E1CF26B-6E28-48A4-8362-B3673B09D868}"/>
              </a:ext>
            </a:extLst>
          </p:cNvPr>
          <p:cNvCxnSpPr>
            <a:cxnSpLocks/>
          </p:cNvCxnSpPr>
          <p:nvPr/>
        </p:nvCxnSpPr>
        <p:spPr>
          <a:xfrm>
            <a:off x="4348613" y="3641429"/>
            <a:ext cx="127283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9B60198-C5AE-4368-9318-12667D9B1DE0}"/>
                  </a:ext>
                </a:extLst>
              </p:cNvPr>
              <p:cNvSpPr txBox="1"/>
              <p:nvPr/>
            </p:nvSpPr>
            <p:spPr>
              <a:xfrm>
                <a:off x="5421745" y="3722247"/>
                <a:ext cx="443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9B60198-C5AE-4368-9318-12667D9B1D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1745" y="3722247"/>
                <a:ext cx="443346" cy="369332"/>
              </a:xfrm>
              <a:prstGeom prst="rect">
                <a:avLst/>
              </a:prstGeom>
              <a:blipFill>
                <a:blip r:embed="rId3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7" name="Picture 4">
            <a:extLst>
              <a:ext uri="{FF2B5EF4-FFF2-40B4-BE49-F238E27FC236}">
                <a16:creationId xmlns:a16="http://schemas.microsoft.com/office/drawing/2014/main" id="{489ED25A-8F46-4449-920F-9B4F394E48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126" y="1971718"/>
            <a:ext cx="3993156" cy="3211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ight Brace 7">
            <a:extLst>
              <a:ext uri="{FF2B5EF4-FFF2-40B4-BE49-F238E27FC236}">
                <a16:creationId xmlns:a16="http://schemas.microsoft.com/office/drawing/2014/main" id="{ABAE729C-C541-410E-9889-82FAA0989C20}"/>
              </a:ext>
            </a:extLst>
          </p:cNvPr>
          <p:cNvSpPr/>
          <p:nvPr/>
        </p:nvSpPr>
        <p:spPr>
          <a:xfrm rot="5400000">
            <a:off x="5903522" y="5266207"/>
            <a:ext cx="127718" cy="7251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9E076E0-9E93-427C-BF75-54E87CD23A11}"/>
                  </a:ext>
                </a:extLst>
              </p:cNvPr>
              <p:cNvSpPr txBox="1"/>
              <p:nvPr/>
            </p:nvSpPr>
            <p:spPr>
              <a:xfrm>
                <a:off x="5760252" y="5430765"/>
                <a:ext cx="3602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9E076E0-9E93-427C-BF75-54E87CD23A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252" y="5430765"/>
                <a:ext cx="360218" cy="369332"/>
              </a:xfrm>
              <a:prstGeom prst="rect">
                <a:avLst/>
              </a:prstGeom>
              <a:blipFill>
                <a:blip r:embed="rId5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116EB2A-9760-4068-A750-44D34A6E96E3}"/>
                  </a:ext>
                </a:extLst>
              </p:cNvPr>
              <p:cNvSpPr txBox="1"/>
              <p:nvPr/>
            </p:nvSpPr>
            <p:spPr>
              <a:xfrm>
                <a:off x="267854" y="5009295"/>
                <a:ext cx="5375564" cy="715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⊥</m:t>
                              </m:r>
                            </m:sup>
                          </m:sSubSup>
                        </m:sub>
                      </m:sSub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)) = </m:t>
                      </m:r>
                      <m:acc>
                        <m:accPr>
                          <m:chr m:val="̃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acc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𝜀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116EB2A-9760-4068-A750-44D34A6E96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854" y="5009295"/>
                <a:ext cx="5375564" cy="71532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itle 1">
            <a:extLst>
              <a:ext uri="{FF2B5EF4-FFF2-40B4-BE49-F238E27FC236}">
                <a16:creationId xmlns:a16="http://schemas.microsoft.com/office/drawing/2014/main" id="{DDF93896-1FC1-4B6F-A958-BC3A390BF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449387"/>
          </a:xfrm>
        </p:spPr>
        <p:txBody>
          <a:bodyPr/>
          <a:lstStyle/>
          <a:p>
            <a:r>
              <a:rPr lang="en-GB" dirty="0"/>
              <a:t>Direct Reconstruction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A9191E4-E3AF-40A0-AD59-E641A77D375E}"/>
                  </a:ext>
                </a:extLst>
              </p:cNvPr>
              <p:cNvSpPr txBox="1"/>
              <p:nvPr/>
            </p:nvSpPr>
            <p:spPr>
              <a:xfrm>
                <a:off x="3389871" y="4665366"/>
                <a:ext cx="5634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A9191E4-E3AF-40A0-AD59-E641A77D37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9871" y="4665366"/>
                <a:ext cx="563419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0605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peanut">
            <a:extLst>
              <a:ext uri="{FF2B5EF4-FFF2-40B4-BE49-F238E27FC236}">
                <a16:creationId xmlns:a16="http://schemas.microsoft.com/office/drawing/2014/main" id="{BC9E8193-F922-43C8-8FF0-2F36E622959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394" y="2617491"/>
            <a:ext cx="2238375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BE659D8-D96E-407A-A6A9-DE55752495F8}"/>
              </a:ext>
            </a:extLst>
          </p:cNvPr>
          <p:cNvCxnSpPr>
            <a:cxnSpLocks/>
          </p:cNvCxnSpPr>
          <p:nvPr/>
        </p:nvCxnSpPr>
        <p:spPr>
          <a:xfrm>
            <a:off x="1665449" y="3641429"/>
            <a:ext cx="127283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E1CF26B-6E28-48A4-8362-B3673B09D868}"/>
              </a:ext>
            </a:extLst>
          </p:cNvPr>
          <p:cNvCxnSpPr>
            <a:cxnSpLocks/>
          </p:cNvCxnSpPr>
          <p:nvPr/>
        </p:nvCxnSpPr>
        <p:spPr>
          <a:xfrm>
            <a:off x="4348613" y="3641429"/>
            <a:ext cx="127283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9B60198-C5AE-4368-9318-12667D9B1DE0}"/>
                  </a:ext>
                </a:extLst>
              </p:cNvPr>
              <p:cNvSpPr txBox="1"/>
              <p:nvPr/>
            </p:nvSpPr>
            <p:spPr>
              <a:xfrm>
                <a:off x="5421745" y="3722247"/>
                <a:ext cx="4433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9B60198-C5AE-4368-9318-12667D9B1D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1745" y="3722247"/>
                <a:ext cx="443346" cy="369332"/>
              </a:xfrm>
              <a:prstGeom prst="rect">
                <a:avLst/>
              </a:prstGeom>
              <a:blipFill>
                <a:blip r:embed="rId3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7" name="Picture 4">
            <a:extLst>
              <a:ext uri="{FF2B5EF4-FFF2-40B4-BE49-F238E27FC236}">
                <a16:creationId xmlns:a16="http://schemas.microsoft.com/office/drawing/2014/main" id="{489ED25A-8F46-4449-920F-9B4F394E48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126" y="1971718"/>
            <a:ext cx="3993156" cy="3211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ight Brace 7">
            <a:extLst>
              <a:ext uri="{FF2B5EF4-FFF2-40B4-BE49-F238E27FC236}">
                <a16:creationId xmlns:a16="http://schemas.microsoft.com/office/drawing/2014/main" id="{ABAE729C-C541-410E-9889-82FAA0989C20}"/>
              </a:ext>
            </a:extLst>
          </p:cNvPr>
          <p:cNvSpPr/>
          <p:nvPr/>
        </p:nvSpPr>
        <p:spPr>
          <a:xfrm rot="5400000">
            <a:off x="5903522" y="5266207"/>
            <a:ext cx="127718" cy="7251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9E076E0-9E93-427C-BF75-54E87CD23A11}"/>
                  </a:ext>
                </a:extLst>
              </p:cNvPr>
              <p:cNvSpPr txBox="1"/>
              <p:nvPr/>
            </p:nvSpPr>
            <p:spPr>
              <a:xfrm>
                <a:off x="5760252" y="5430765"/>
                <a:ext cx="3602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9E076E0-9E93-427C-BF75-54E87CD23A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252" y="5430765"/>
                <a:ext cx="360218" cy="369332"/>
              </a:xfrm>
              <a:prstGeom prst="rect">
                <a:avLst/>
              </a:prstGeom>
              <a:blipFill>
                <a:blip r:embed="rId5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116EB2A-9760-4068-A750-44D34A6E96E3}"/>
                  </a:ext>
                </a:extLst>
              </p:cNvPr>
              <p:cNvSpPr txBox="1"/>
              <p:nvPr/>
            </p:nvSpPr>
            <p:spPr>
              <a:xfrm>
                <a:off x="267854" y="5009295"/>
                <a:ext cx="5375564" cy="11153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sub>
                      </m:sSub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⊥</m:t>
                              </m:r>
                            </m:sup>
                          </m:sSubSup>
                        </m:sub>
                      </m:sSub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)) = </m:t>
                      </m:r>
                      <m:acc>
                        <m:accPr>
                          <m:chr m:val="̃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acc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𝜀</m:t>
                      </m:r>
                    </m:oMath>
                  </m:oMathPara>
                </a14:m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i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,   </m:t>
                              </m:r>
                              <m:sSub>
                                <m:sSub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/>
                            <m:e>
                              <m:sSup>
                                <m:sSupPr>
                                  <m:ctrlPr>
                                    <a:rPr lang="en-GB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‖"/>
                                      <m:endChr m:val="‖"/>
                                      <m:ctrlPr>
                                        <a:rPr lang="en-GB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GB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sSub>
                                            <m:sSubPr>
                                              <m:ctrlPr>
                                                <a:rPr lang="en-GB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GB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sub>
                                      </m:sSub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GB" b="0" i="0" smtClean="0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sSub>
                                        <m:sSubPr>
                                          <m:ctrlP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</m:e>
                                        <m:sub>
                                          <m:sSub>
                                            <m:sSubPr>
                                              <m:ctrlPr>
                                                <a:rPr lang="en-GB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GB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𝑠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sSubSup>
                                            <m:sSubSupPr>
                                              <m:ctrlPr>
                                                <a:rPr lang="en-GB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en-GB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GB" i="1">
                                                  <a:latin typeface="Cambria Math" panose="02040503050406030204" pitchFamily="18" charset="0"/>
                                                </a:rPr>
                                                <m:t>⊥</m:t>
                                              </m:r>
                                            </m:sup>
                                          </m:sSubSup>
                                        </m:sub>
                                      </m:sSub>
                                      <m:r>
                                        <m:rPr>
                                          <m:nor/>
                                        </m:rPr>
                                        <a:rPr lang="en-GB" b="0" i="0" smtClean="0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𝑢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GB" b="0" i="0" smtClean="0">
                                          <a:latin typeface="Cambria Math" panose="02040503050406030204" pitchFamily="18" charset="0"/>
                                        </a:rPr>
                                        <m:t>))</m:t>
                                      </m:r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 −</m:t>
                                      </m:r>
                                      <m:acc>
                                        <m:accPr>
                                          <m:chr m:val="̃"/>
                                          <m:ctrlP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sSub>
                                            <m:sSubPr>
                                              <m:ctrlPr>
                                                <a:rPr lang="en-GB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GB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116EB2A-9760-4068-A750-44D34A6E96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854" y="5009295"/>
                <a:ext cx="5375564" cy="111530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itle 1">
            <a:extLst>
              <a:ext uri="{FF2B5EF4-FFF2-40B4-BE49-F238E27FC236}">
                <a16:creationId xmlns:a16="http://schemas.microsoft.com/office/drawing/2014/main" id="{DDF93896-1FC1-4B6F-A958-BC3A390BF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449387"/>
          </a:xfrm>
        </p:spPr>
        <p:txBody>
          <a:bodyPr/>
          <a:lstStyle/>
          <a:p>
            <a:r>
              <a:rPr lang="en-GB" dirty="0"/>
              <a:t>Direct Reconstruction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A9191E4-E3AF-40A0-AD59-E641A77D375E}"/>
                  </a:ext>
                </a:extLst>
              </p:cNvPr>
              <p:cNvSpPr txBox="1"/>
              <p:nvPr/>
            </p:nvSpPr>
            <p:spPr>
              <a:xfrm>
                <a:off x="3389871" y="4665366"/>
                <a:ext cx="5634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A9191E4-E3AF-40A0-AD59-E641A77D37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9871" y="4665366"/>
                <a:ext cx="563419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5438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Going Forward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sz="2800" dirty="0" smtClean="0"/>
              <a:t>•  </a:t>
            </a:r>
            <a:r>
              <a:rPr lang="en-GB" sz="2800" dirty="0" err="1" smtClean="0"/>
              <a:t>Sinogram</a:t>
            </a:r>
            <a:r>
              <a:rPr lang="en-GB" sz="2800" dirty="0" smtClean="0"/>
              <a:t> reconstruction (</a:t>
            </a:r>
            <a:r>
              <a:rPr lang="en-GB" sz="2800" dirty="0" err="1" smtClean="0"/>
              <a:t>Variational</a:t>
            </a:r>
            <a:r>
              <a:rPr lang="en-GB" sz="2800" dirty="0" smtClean="0"/>
              <a:t> Method; Machine Learning)</a:t>
            </a:r>
          </a:p>
          <a:p>
            <a:r>
              <a:rPr lang="en-GB" sz="2800" dirty="0" smtClean="0"/>
              <a:t>•  Direct image reconstruction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625281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EB556-A7FC-4852-8748-9FDF9B936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Problem</a:t>
            </a:r>
          </a:p>
        </p:txBody>
      </p:sp>
      <p:pic>
        <p:nvPicPr>
          <p:cNvPr id="4" name="Picture 2" descr="Image result for peanut">
            <a:extLst>
              <a:ext uri="{FF2B5EF4-FFF2-40B4-BE49-F238E27FC236}">
                <a16:creationId xmlns:a16="http://schemas.microsoft.com/office/drawing/2014/main" id="{BC9E8193-F922-43C8-8FF0-2F36E622959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394" y="2717295"/>
            <a:ext cx="2238375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8BAB1F6-91E2-49D6-B285-7CE6EB2476D7}"/>
              </a:ext>
            </a:extLst>
          </p:cNvPr>
          <p:cNvSpPr txBox="1"/>
          <p:nvPr/>
        </p:nvSpPr>
        <p:spPr>
          <a:xfrm>
            <a:off x="3046601" y="5441917"/>
            <a:ext cx="1317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Object</a:t>
            </a:r>
          </a:p>
        </p:txBody>
      </p:sp>
    </p:spTree>
    <p:extLst>
      <p:ext uri="{BB962C8B-B14F-4D97-AF65-F5344CB8AC3E}">
        <p14:creationId xmlns:p14="http://schemas.microsoft.com/office/powerpoint/2010/main" val="3707361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Image result for peanut">
            <a:extLst>
              <a:ext uri="{FF2B5EF4-FFF2-40B4-BE49-F238E27FC236}">
                <a16:creationId xmlns:a16="http://schemas.microsoft.com/office/drawing/2014/main" id="{F3130A46-D5D6-4A71-BB83-15A05BA156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394" y="2717295"/>
            <a:ext cx="2238375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FEB556-A7FC-4852-8748-9FDF9B936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Problem</a:t>
            </a:r>
          </a:p>
        </p:txBody>
      </p:sp>
      <p:sp>
        <p:nvSpPr>
          <p:cNvPr id="34" name="Content Placeholder 33">
            <a:extLst>
              <a:ext uri="{FF2B5EF4-FFF2-40B4-BE49-F238E27FC236}">
                <a16:creationId xmlns:a16="http://schemas.microsoft.com/office/drawing/2014/main" id="{D9D4F1AF-B383-4379-8B3F-5D793BD00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BE659D8-D96E-407A-A6A9-DE55752495F8}"/>
              </a:ext>
            </a:extLst>
          </p:cNvPr>
          <p:cNvCxnSpPr>
            <a:cxnSpLocks/>
          </p:cNvCxnSpPr>
          <p:nvPr/>
        </p:nvCxnSpPr>
        <p:spPr>
          <a:xfrm>
            <a:off x="1665449" y="3730077"/>
            <a:ext cx="127283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3B35667-4CF7-4225-BAAE-7DBD8B5032FC}"/>
              </a:ext>
            </a:extLst>
          </p:cNvPr>
          <p:cNvCxnSpPr/>
          <p:nvPr/>
        </p:nvCxnSpPr>
        <p:spPr>
          <a:xfrm>
            <a:off x="5196683" y="2412052"/>
            <a:ext cx="0" cy="250830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9" name="Picture 4" descr="Image result for sinogram">
            <a:extLst>
              <a:ext uri="{FF2B5EF4-FFF2-40B4-BE49-F238E27FC236}">
                <a16:creationId xmlns:a16="http://schemas.microsoft.com/office/drawing/2014/main" id="{C145E483-A078-438F-B0C5-755869A7F9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1" t="8111" r="11170" b="11573"/>
          <a:stretch/>
        </p:blipFill>
        <p:spPr bwMode="auto">
          <a:xfrm>
            <a:off x="5931126" y="2059714"/>
            <a:ext cx="3993156" cy="3212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BE2D21-C468-4BE7-A1C0-882E043C1B9F}"/>
              </a:ext>
            </a:extLst>
          </p:cNvPr>
          <p:cNvSpPr txBox="1"/>
          <p:nvPr/>
        </p:nvSpPr>
        <p:spPr>
          <a:xfrm>
            <a:off x="3046601" y="5441917"/>
            <a:ext cx="1317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Object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286DA9-464D-487F-B8AC-390B07E4270C}"/>
              </a:ext>
            </a:extLst>
          </p:cNvPr>
          <p:cNvSpPr txBox="1"/>
          <p:nvPr/>
        </p:nvSpPr>
        <p:spPr>
          <a:xfrm>
            <a:off x="7119598" y="5441917"/>
            <a:ext cx="1616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Ideal Sinogram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A562694-223B-4185-A2B4-C1586DDB7BAA}"/>
              </a:ext>
            </a:extLst>
          </p:cNvPr>
          <p:cNvCxnSpPr/>
          <p:nvPr/>
        </p:nvCxnSpPr>
        <p:spPr>
          <a:xfrm>
            <a:off x="4378039" y="2868786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68B8B8E-7938-4AB2-AF4F-A1E77B9DBF2A}"/>
              </a:ext>
            </a:extLst>
          </p:cNvPr>
          <p:cNvCxnSpPr/>
          <p:nvPr/>
        </p:nvCxnSpPr>
        <p:spPr>
          <a:xfrm>
            <a:off x="4377529" y="3048895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B88364D-AAC6-42FB-B82A-E75C2A4D8CAD}"/>
              </a:ext>
            </a:extLst>
          </p:cNvPr>
          <p:cNvCxnSpPr/>
          <p:nvPr/>
        </p:nvCxnSpPr>
        <p:spPr>
          <a:xfrm>
            <a:off x="4377528" y="3224386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89F07DA-C894-41DB-A3F7-BEE982AA1FB1}"/>
              </a:ext>
            </a:extLst>
          </p:cNvPr>
          <p:cNvCxnSpPr/>
          <p:nvPr/>
        </p:nvCxnSpPr>
        <p:spPr>
          <a:xfrm>
            <a:off x="4377530" y="3374476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F4D559A-7AEE-4A23-886B-C536D81EA2F1}"/>
              </a:ext>
            </a:extLst>
          </p:cNvPr>
          <p:cNvCxnSpPr/>
          <p:nvPr/>
        </p:nvCxnSpPr>
        <p:spPr>
          <a:xfrm>
            <a:off x="4377020" y="3554585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CE905EF-2BB7-46E3-B846-6198012536A0}"/>
              </a:ext>
            </a:extLst>
          </p:cNvPr>
          <p:cNvCxnSpPr/>
          <p:nvPr/>
        </p:nvCxnSpPr>
        <p:spPr>
          <a:xfrm>
            <a:off x="4377019" y="3730076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28865A6-6FFF-4B86-8AFB-5DE1C32D4D66}"/>
              </a:ext>
            </a:extLst>
          </p:cNvPr>
          <p:cNvCxnSpPr/>
          <p:nvPr/>
        </p:nvCxnSpPr>
        <p:spPr>
          <a:xfrm>
            <a:off x="4377529" y="3898641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D14D4BB-76E0-4C6D-BF75-9B675E7B0524}"/>
              </a:ext>
            </a:extLst>
          </p:cNvPr>
          <p:cNvCxnSpPr/>
          <p:nvPr/>
        </p:nvCxnSpPr>
        <p:spPr>
          <a:xfrm>
            <a:off x="4377019" y="4078750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1708343-8D38-4214-859C-34FE0C2993DE}"/>
              </a:ext>
            </a:extLst>
          </p:cNvPr>
          <p:cNvCxnSpPr/>
          <p:nvPr/>
        </p:nvCxnSpPr>
        <p:spPr>
          <a:xfrm>
            <a:off x="4377018" y="4254241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7A0B294-7D01-4B80-8712-B28B7D5C89C8}"/>
              </a:ext>
            </a:extLst>
          </p:cNvPr>
          <p:cNvCxnSpPr/>
          <p:nvPr/>
        </p:nvCxnSpPr>
        <p:spPr>
          <a:xfrm>
            <a:off x="4377529" y="4416886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815EBCA-5780-4048-88D2-CA5E2DC06B09}"/>
              </a:ext>
            </a:extLst>
          </p:cNvPr>
          <p:cNvCxnSpPr/>
          <p:nvPr/>
        </p:nvCxnSpPr>
        <p:spPr>
          <a:xfrm>
            <a:off x="4377019" y="4596995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5755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Image result for peanut">
            <a:extLst>
              <a:ext uri="{FF2B5EF4-FFF2-40B4-BE49-F238E27FC236}">
                <a16:creationId xmlns:a16="http://schemas.microsoft.com/office/drawing/2014/main" id="{F3130A46-D5D6-4A71-BB83-15A05BA156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394" y="2508287"/>
            <a:ext cx="2238375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FEB556-A7FC-4852-8748-9FDF9B936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Problem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BE659D8-D96E-407A-A6A9-DE55752495F8}"/>
              </a:ext>
            </a:extLst>
          </p:cNvPr>
          <p:cNvCxnSpPr>
            <a:cxnSpLocks/>
          </p:cNvCxnSpPr>
          <p:nvPr/>
        </p:nvCxnSpPr>
        <p:spPr>
          <a:xfrm>
            <a:off x="1665449" y="3730077"/>
            <a:ext cx="127283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3B35667-4CF7-4225-BAAE-7DBD8B5032FC}"/>
              </a:ext>
            </a:extLst>
          </p:cNvPr>
          <p:cNvCxnSpPr/>
          <p:nvPr/>
        </p:nvCxnSpPr>
        <p:spPr>
          <a:xfrm>
            <a:off x="5196683" y="2412052"/>
            <a:ext cx="0" cy="250830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9" name="Picture 4">
            <a:extLst>
              <a:ext uri="{FF2B5EF4-FFF2-40B4-BE49-F238E27FC236}">
                <a16:creationId xmlns:a16="http://schemas.microsoft.com/office/drawing/2014/main" id="{C145E483-A078-438F-B0C5-755869A7F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126" y="2060366"/>
            <a:ext cx="3993156" cy="3211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BE2D21-C468-4BE7-A1C0-882E043C1B9F}"/>
              </a:ext>
            </a:extLst>
          </p:cNvPr>
          <p:cNvSpPr txBox="1"/>
          <p:nvPr/>
        </p:nvSpPr>
        <p:spPr>
          <a:xfrm>
            <a:off x="3046601" y="5441917"/>
            <a:ext cx="1317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Object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286DA9-464D-487F-B8AC-390B07E4270C}"/>
              </a:ext>
            </a:extLst>
          </p:cNvPr>
          <p:cNvSpPr txBox="1"/>
          <p:nvPr/>
        </p:nvSpPr>
        <p:spPr>
          <a:xfrm>
            <a:off x="7119598" y="5441917"/>
            <a:ext cx="1616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Reality</a:t>
            </a:r>
            <a:endParaRPr lang="en-GB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A562694-223B-4185-A2B4-C1586DDB7BAA}"/>
              </a:ext>
            </a:extLst>
          </p:cNvPr>
          <p:cNvCxnSpPr/>
          <p:nvPr/>
        </p:nvCxnSpPr>
        <p:spPr>
          <a:xfrm>
            <a:off x="4378039" y="2868786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68B8B8E-7938-4AB2-AF4F-A1E77B9DBF2A}"/>
              </a:ext>
            </a:extLst>
          </p:cNvPr>
          <p:cNvCxnSpPr/>
          <p:nvPr/>
        </p:nvCxnSpPr>
        <p:spPr>
          <a:xfrm>
            <a:off x="4377529" y="3048895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B88364D-AAC6-42FB-B82A-E75C2A4D8CAD}"/>
              </a:ext>
            </a:extLst>
          </p:cNvPr>
          <p:cNvCxnSpPr/>
          <p:nvPr/>
        </p:nvCxnSpPr>
        <p:spPr>
          <a:xfrm>
            <a:off x="4377528" y="3224386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89F07DA-C894-41DB-A3F7-BEE982AA1FB1}"/>
              </a:ext>
            </a:extLst>
          </p:cNvPr>
          <p:cNvCxnSpPr/>
          <p:nvPr/>
        </p:nvCxnSpPr>
        <p:spPr>
          <a:xfrm>
            <a:off x="4377530" y="3374476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F4D559A-7AEE-4A23-886B-C536D81EA2F1}"/>
              </a:ext>
            </a:extLst>
          </p:cNvPr>
          <p:cNvCxnSpPr/>
          <p:nvPr/>
        </p:nvCxnSpPr>
        <p:spPr>
          <a:xfrm>
            <a:off x="4377020" y="3554585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CE905EF-2BB7-46E3-B846-6198012536A0}"/>
              </a:ext>
            </a:extLst>
          </p:cNvPr>
          <p:cNvCxnSpPr/>
          <p:nvPr/>
        </p:nvCxnSpPr>
        <p:spPr>
          <a:xfrm>
            <a:off x="4377019" y="3730076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28865A6-6FFF-4B86-8AFB-5DE1C32D4D66}"/>
              </a:ext>
            </a:extLst>
          </p:cNvPr>
          <p:cNvCxnSpPr/>
          <p:nvPr/>
        </p:nvCxnSpPr>
        <p:spPr>
          <a:xfrm>
            <a:off x="4377529" y="3898641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D14D4BB-76E0-4C6D-BF75-9B675E7B0524}"/>
              </a:ext>
            </a:extLst>
          </p:cNvPr>
          <p:cNvCxnSpPr/>
          <p:nvPr/>
        </p:nvCxnSpPr>
        <p:spPr>
          <a:xfrm>
            <a:off x="4377019" y="4078750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1708343-8D38-4214-859C-34FE0C2993DE}"/>
              </a:ext>
            </a:extLst>
          </p:cNvPr>
          <p:cNvCxnSpPr/>
          <p:nvPr/>
        </p:nvCxnSpPr>
        <p:spPr>
          <a:xfrm>
            <a:off x="4377018" y="4254241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7A0B294-7D01-4B80-8712-B28B7D5C89C8}"/>
              </a:ext>
            </a:extLst>
          </p:cNvPr>
          <p:cNvCxnSpPr/>
          <p:nvPr/>
        </p:nvCxnSpPr>
        <p:spPr>
          <a:xfrm>
            <a:off x="4377529" y="4416886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815EBCA-5780-4048-88D2-CA5E2DC06B09}"/>
              </a:ext>
            </a:extLst>
          </p:cNvPr>
          <p:cNvCxnSpPr/>
          <p:nvPr/>
        </p:nvCxnSpPr>
        <p:spPr>
          <a:xfrm>
            <a:off x="4377019" y="4596995"/>
            <a:ext cx="3509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2216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>
            <a:extLst>
              <a:ext uri="{FF2B5EF4-FFF2-40B4-BE49-F238E27FC236}">
                <a16:creationId xmlns:a16="http://schemas.microsoft.com/office/drawing/2014/main" id="{F3130A46-D5D6-4A71-BB83-15A05BA156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52394" y="2717295"/>
            <a:ext cx="2238375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FEB556-A7FC-4852-8748-9FDF9B936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Problem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BE659D8-D96E-407A-A6A9-DE55752495F8}"/>
              </a:ext>
            </a:extLst>
          </p:cNvPr>
          <p:cNvCxnSpPr>
            <a:cxnSpLocks/>
          </p:cNvCxnSpPr>
          <p:nvPr/>
        </p:nvCxnSpPr>
        <p:spPr>
          <a:xfrm flipH="1">
            <a:off x="4363672" y="3711605"/>
            <a:ext cx="1255021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9" name="Picture 4">
            <a:extLst>
              <a:ext uri="{FF2B5EF4-FFF2-40B4-BE49-F238E27FC236}">
                <a16:creationId xmlns:a16="http://schemas.microsoft.com/office/drawing/2014/main" id="{C145E483-A078-438F-B0C5-755869A7F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126" y="2060366"/>
            <a:ext cx="3993156" cy="3211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BE2D21-C468-4BE7-A1C0-882E043C1B9F}"/>
              </a:ext>
            </a:extLst>
          </p:cNvPr>
          <p:cNvSpPr txBox="1"/>
          <p:nvPr/>
        </p:nvSpPr>
        <p:spPr>
          <a:xfrm>
            <a:off x="2863475" y="5441917"/>
            <a:ext cx="1616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Reconstruction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286DA9-464D-487F-B8AC-390B07E4270C}"/>
              </a:ext>
            </a:extLst>
          </p:cNvPr>
          <p:cNvSpPr txBox="1"/>
          <p:nvPr/>
        </p:nvSpPr>
        <p:spPr>
          <a:xfrm>
            <a:off x="7119598" y="5441917"/>
            <a:ext cx="1616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Reality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5693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0EF54-590A-4F8B-9AC9-280829B17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E8154-6453-48C0-8088-AD6599C18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De-jitter </a:t>
            </a:r>
            <a:r>
              <a:rPr lang="en-GB" dirty="0"/>
              <a:t>the sinogram before image </a:t>
            </a:r>
            <a:r>
              <a:rPr lang="en-GB" dirty="0" smtClean="0"/>
              <a:t>reconstruction (</a:t>
            </a:r>
            <a:r>
              <a:rPr lang="en-GB" dirty="0" err="1" smtClean="0"/>
              <a:t>Variational</a:t>
            </a:r>
            <a:r>
              <a:rPr lang="en-GB" dirty="0" smtClean="0"/>
              <a:t> Method;  Machine Learning)</a:t>
            </a:r>
            <a:endParaRPr lang="en-GB" dirty="0"/>
          </a:p>
          <a:p>
            <a:r>
              <a:rPr lang="en-GB" dirty="0" smtClean="0"/>
              <a:t>Joint de-jitter and image reconstruction from </a:t>
            </a:r>
            <a:r>
              <a:rPr lang="en-GB" dirty="0" err="1" smtClean="0"/>
              <a:t>sinogram</a:t>
            </a:r>
            <a:r>
              <a:rPr lang="en-GB" dirty="0" smtClean="0"/>
              <a:t>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3924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FC6CE-EFAA-47EB-BBAC-B74D4E2BC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De-noising using Auto-Encoders</a:t>
            </a:r>
          </a:p>
        </p:txBody>
      </p:sp>
    </p:spTree>
    <p:extLst>
      <p:ext uri="{BB962C8B-B14F-4D97-AF65-F5344CB8AC3E}">
        <p14:creationId xmlns:p14="http://schemas.microsoft.com/office/powerpoint/2010/main" val="925167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FC6CE-EFAA-47EB-BBAC-B74D4E2BC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Auto-Encoders?</a:t>
            </a:r>
          </a:p>
        </p:txBody>
      </p:sp>
      <p:pic>
        <p:nvPicPr>
          <p:cNvPr id="5" name="Content Placeholder 4" descr="Image result for sinogram">
            <a:extLst>
              <a:ext uri="{FF2B5EF4-FFF2-40B4-BE49-F238E27FC236}">
                <a16:creationId xmlns:a16="http://schemas.microsoft.com/office/drawing/2014/main" id="{53703F7A-8BFA-415D-91B2-8F9B7520C4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1" t="8111" r="11170" b="11573"/>
          <a:stretch/>
        </p:blipFill>
        <p:spPr bwMode="auto">
          <a:xfrm>
            <a:off x="838200" y="2716421"/>
            <a:ext cx="1771185" cy="1425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>
            <a:extLst>
              <a:ext uri="{FF2B5EF4-FFF2-40B4-BE49-F238E27FC236}">
                <a16:creationId xmlns:a16="http://schemas.microsoft.com/office/drawing/2014/main" id="{5ECA17C8-D1EB-470C-B5AB-9D10F11D14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42546" y="2623851"/>
            <a:ext cx="5342400" cy="161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876762C-9CF3-4970-9B1C-1BA5E36D8502}"/>
                  </a:ext>
                </a:extLst>
              </p:cNvPr>
              <p:cNvSpPr txBox="1"/>
              <p:nvPr/>
            </p:nvSpPr>
            <p:spPr>
              <a:xfrm>
                <a:off x="1044919" y="4313381"/>
                <a:ext cx="13577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b="1" i="0" smtClean="0">
                          <a:latin typeface="Cambria Math" panose="02040503050406030204" pitchFamily="18" charset="0"/>
                        </a:rPr>
                        <m:t>X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876762C-9CF3-4970-9B1C-1BA5E36D85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919" y="4313381"/>
                <a:ext cx="1357746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473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FC6CE-EFAA-47EB-BBAC-B74D4E2BC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Auto-Encoders?</a:t>
            </a:r>
          </a:p>
        </p:txBody>
      </p:sp>
      <p:pic>
        <p:nvPicPr>
          <p:cNvPr id="5" name="Content Placeholder 4" descr="Image result for sinogram">
            <a:extLst>
              <a:ext uri="{FF2B5EF4-FFF2-40B4-BE49-F238E27FC236}">
                <a16:creationId xmlns:a16="http://schemas.microsoft.com/office/drawing/2014/main" id="{53703F7A-8BFA-415D-91B2-8F9B7520C4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1" t="8111" r="11170" b="11573"/>
          <a:stretch/>
        </p:blipFill>
        <p:spPr bwMode="auto">
          <a:xfrm>
            <a:off x="838200" y="2716421"/>
            <a:ext cx="1771185" cy="1425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>
            <a:extLst>
              <a:ext uri="{FF2B5EF4-FFF2-40B4-BE49-F238E27FC236}">
                <a16:creationId xmlns:a16="http://schemas.microsoft.com/office/drawing/2014/main" id="{5ECA17C8-D1EB-470C-B5AB-9D10F11D14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42546" y="2623851"/>
            <a:ext cx="5342400" cy="161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ight Brace 5">
            <a:extLst>
              <a:ext uri="{FF2B5EF4-FFF2-40B4-BE49-F238E27FC236}">
                <a16:creationId xmlns:a16="http://schemas.microsoft.com/office/drawing/2014/main" id="{1A511B1B-2085-489A-8690-633321171035}"/>
              </a:ext>
            </a:extLst>
          </p:cNvPr>
          <p:cNvSpPr/>
          <p:nvPr/>
        </p:nvSpPr>
        <p:spPr>
          <a:xfrm rot="5400000">
            <a:off x="4324565" y="3084221"/>
            <a:ext cx="621508" cy="292136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395F412-D903-4C71-A931-102317279BF2}"/>
                  </a:ext>
                </a:extLst>
              </p:cNvPr>
              <p:cNvSpPr txBox="1"/>
              <p:nvPr/>
            </p:nvSpPr>
            <p:spPr>
              <a:xfrm>
                <a:off x="3545428" y="4982646"/>
                <a:ext cx="217978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Encoder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395F412-D903-4C71-A931-102317279B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5428" y="4982646"/>
                <a:ext cx="2179782" cy="369332"/>
              </a:xfrm>
              <a:prstGeom prst="rect">
                <a:avLst/>
              </a:prstGeom>
              <a:blipFill>
                <a:blip r:embed="rId4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E194474-BBAC-40B8-A170-8AD3FB6E9119}"/>
                  </a:ext>
                </a:extLst>
              </p:cNvPr>
              <p:cNvSpPr txBox="1"/>
              <p:nvPr/>
            </p:nvSpPr>
            <p:spPr>
              <a:xfrm>
                <a:off x="1044919" y="4313381"/>
                <a:ext cx="13577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b="1" i="0" smtClean="0">
                          <a:latin typeface="Cambria Math" panose="02040503050406030204" pitchFamily="18" charset="0"/>
                        </a:rPr>
                        <m:t>X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E194474-BBAC-40B8-A170-8AD3FB6E91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919" y="4313381"/>
                <a:ext cx="1357746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241021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320</TotalTime>
  <Words>132</Words>
  <Application>Microsoft Office PowerPoint</Application>
  <PresentationFormat>Widescreen</PresentationFormat>
  <Paragraphs>57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Calibri Light</vt:lpstr>
      <vt:lpstr>Cambria Math</vt:lpstr>
      <vt:lpstr>Retrospect</vt:lpstr>
      <vt:lpstr>Image Alignment / Reconstruction</vt:lpstr>
      <vt:lpstr>The Problem</vt:lpstr>
      <vt:lpstr>The Problem</vt:lpstr>
      <vt:lpstr>The Problem</vt:lpstr>
      <vt:lpstr>The Problem</vt:lpstr>
      <vt:lpstr>Options</vt:lpstr>
      <vt:lpstr>De-noising using Auto-Encoders</vt:lpstr>
      <vt:lpstr>What are Auto-Encoders?</vt:lpstr>
      <vt:lpstr>What are Auto-Encoders?</vt:lpstr>
      <vt:lpstr>What are Auto-Encoders?</vt:lpstr>
      <vt:lpstr>What are Auto-Encoders?</vt:lpstr>
      <vt:lpstr>De-jitter Auto-Encoders</vt:lpstr>
      <vt:lpstr>Direct Reconstruction</vt:lpstr>
      <vt:lpstr>Direct Reconstruction</vt:lpstr>
      <vt:lpstr>Direct Reconstruction</vt:lpstr>
      <vt:lpstr>Direct Reconstruction</vt:lpstr>
      <vt:lpstr>Going Forward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Alignment / Image Reconstruction</dc:title>
  <dc:creator>Jordan Taylor</dc:creator>
  <cp:lastModifiedBy>SAMBa_Student</cp:lastModifiedBy>
  <cp:revision>24</cp:revision>
  <dcterms:created xsi:type="dcterms:W3CDTF">2019-01-29T23:00:53Z</dcterms:created>
  <dcterms:modified xsi:type="dcterms:W3CDTF">2019-01-30T10:09:10Z</dcterms:modified>
</cp:coreProperties>
</file>