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7" r:id="rId2"/>
    <p:sldId id="258" r:id="rId3"/>
    <p:sldId id="259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7" d="100"/>
          <a:sy n="77" d="100"/>
        </p:scale>
        <p:origin x="68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87DC9E-F7DC-404F-93CD-1D9B5172A47C}" type="datetimeFigureOut">
              <a:rPr lang="en-GB" smtClean="0"/>
              <a:t>19/06/2019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A4FCA-D269-4F30-9D79-6D242F6F15B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232874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87DC9E-F7DC-404F-93CD-1D9B5172A47C}" type="datetimeFigureOut">
              <a:rPr lang="en-GB" smtClean="0"/>
              <a:t>19/06/2019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A4FCA-D269-4F30-9D79-6D242F6F15B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287350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87DC9E-F7DC-404F-93CD-1D9B5172A47C}" type="datetimeFigureOut">
              <a:rPr lang="en-GB" smtClean="0"/>
              <a:t>19/06/2019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A4FCA-D269-4F30-9D79-6D242F6F15B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845355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87DC9E-F7DC-404F-93CD-1D9B5172A47C}" type="datetimeFigureOut">
              <a:rPr lang="en-GB" smtClean="0"/>
              <a:t>19/06/2019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A4FCA-D269-4F30-9D79-6D242F6F15B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415175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87DC9E-F7DC-404F-93CD-1D9B5172A47C}" type="datetimeFigureOut">
              <a:rPr lang="en-GB" smtClean="0"/>
              <a:t>19/06/2019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A4FCA-D269-4F30-9D79-6D242F6F15B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05643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87DC9E-F7DC-404F-93CD-1D9B5172A47C}" type="datetimeFigureOut">
              <a:rPr lang="en-GB" smtClean="0"/>
              <a:t>19/06/2019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A4FCA-D269-4F30-9D79-6D242F6F15B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844649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87DC9E-F7DC-404F-93CD-1D9B5172A47C}" type="datetimeFigureOut">
              <a:rPr lang="en-GB" smtClean="0"/>
              <a:t>19/06/2019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A4FCA-D269-4F30-9D79-6D242F6F15B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437242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87DC9E-F7DC-404F-93CD-1D9B5172A47C}" type="datetimeFigureOut">
              <a:rPr lang="en-GB" smtClean="0"/>
              <a:t>19/06/2019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A4FCA-D269-4F30-9D79-6D242F6F15B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777314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87DC9E-F7DC-404F-93CD-1D9B5172A47C}" type="datetimeFigureOut">
              <a:rPr lang="en-GB" smtClean="0"/>
              <a:t>19/06/2019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A4FCA-D269-4F30-9D79-6D242F6F15B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902598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87DC9E-F7DC-404F-93CD-1D9B5172A47C}" type="datetimeFigureOut">
              <a:rPr lang="en-GB" smtClean="0"/>
              <a:t>19/06/2019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A4FCA-D269-4F30-9D79-6D242F6F15B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802747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87DC9E-F7DC-404F-93CD-1D9B5172A47C}" type="datetimeFigureOut">
              <a:rPr lang="en-GB" smtClean="0"/>
              <a:t>19/06/2019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A4FCA-D269-4F30-9D79-6D242F6F15B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084731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87DC9E-F7DC-404F-93CD-1D9B5172A47C}" type="datetimeFigureOut">
              <a:rPr lang="en-GB" smtClean="0"/>
              <a:t>19/06/2019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FA4FCA-D269-4F30-9D79-6D242F6F15B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813057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07D100-D317-45C0-800F-BE60B9306F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7714" y="445254"/>
            <a:ext cx="8268093" cy="1325563"/>
          </a:xfrm>
        </p:spPr>
        <p:txBody>
          <a:bodyPr>
            <a:normAutofit fontScale="90000"/>
          </a:bodyPr>
          <a:lstStyle/>
          <a:p>
            <a:r>
              <a:rPr lang="en-GB" dirty="0">
                <a:solidFill>
                  <a:schemeClr val="accent1">
                    <a:lumMod val="50000"/>
                  </a:schemeClr>
                </a:solidFill>
              </a:rPr>
              <a:t>Additive Manufacturing: Denoising and Particle Tracking </a:t>
            </a:r>
            <a:br>
              <a:rPr lang="en-GB" dirty="0">
                <a:solidFill>
                  <a:schemeClr val="accent1">
                    <a:lumMod val="50000"/>
                  </a:schemeClr>
                </a:solidFill>
              </a:rPr>
            </a:br>
            <a:endParaRPr lang="en-GB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6B6E0D3-BB67-4EB5-ABA5-D40EA621B3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06900" y="1605177"/>
            <a:ext cx="5081337" cy="4351338"/>
          </a:xfrm>
        </p:spPr>
        <p:txBody>
          <a:bodyPr>
            <a:normAutofit/>
          </a:bodyPr>
          <a:lstStyle/>
          <a:p>
            <a:r>
              <a:rPr lang="en-GB" dirty="0">
                <a:solidFill>
                  <a:srgbClr val="FF0000"/>
                </a:solidFill>
              </a:rPr>
              <a:t>AIM: To find velocity vectors for flying particles and molten mass in the images </a:t>
            </a:r>
          </a:p>
          <a:p>
            <a:r>
              <a:rPr lang="en-GB" dirty="0">
                <a:solidFill>
                  <a:schemeClr val="accent1">
                    <a:lumMod val="50000"/>
                  </a:schemeClr>
                </a:solidFill>
              </a:rPr>
              <a:t>Problems: </a:t>
            </a:r>
          </a:p>
          <a:p>
            <a:pPr lvl="1"/>
            <a:r>
              <a:rPr lang="en-GB" dirty="0">
                <a:solidFill>
                  <a:schemeClr val="accent1">
                    <a:lumMod val="50000"/>
                  </a:schemeClr>
                </a:solidFill>
              </a:rPr>
              <a:t>Very low signal-to-noise ratio and poor contrast of the radiographs </a:t>
            </a:r>
          </a:p>
          <a:p>
            <a:pPr lvl="1"/>
            <a:r>
              <a:rPr lang="en-GB" dirty="0">
                <a:solidFill>
                  <a:srgbClr val="FF0000"/>
                </a:solidFill>
              </a:rPr>
              <a:t>Particles are small and intensity-wise can be at the noise level</a:t>
            </a:r>
            <a:r>
              <a:rPr lang="en-GB" dirty="0">
                <a:solidFill>
                  <a:schemeClr val="accent1">
                    <a:lumMod val="50000"/>
                  </a:schemeClr>
                </a:solidFill>
              </a:rPr>
              <a:t> </a:t>
            </a:r>
          </a:p>
          <a:p>
            <a:pPr lvl="1"/>
            <a:r>
              <a:rPr lang="en-GB" dirty="0">
                <a:solidFill>
                  <a:schemeClr val="accent1">
                    <a:lumMod val="50000"/>
                  </a:schemeClr>
                </a:solidFill>
              </a:rPr>
              <a:t>Particles are disappearing/appearing in frames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61F7BC65-7FDE-455D-A924-536D300D31B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02190" y="917138"/>
            <a:ext cx="4507233" cy="2594734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D5AF05B4-515F-4CF3-B9E0-EC5B2C8886E1}"/>
              </a:ext>
            </a:extLst>
          </p:cNvPr>
          <p:cNvSpPr txBox="1"/>
          <p:nvPr/>
        </p:nvSpPr>
        <p:spPr>
          <a:xfrm>
            <a:off x="7162800" y="4572000"/>
            <a:ext cx="47447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Noisy video here???</a:t>
            </a:r>
          </a:p>
        </p:txBody>
      </p:sp>
      <p:grpSp>
        <p:nvGrpSpPr>
          <p:cNvPr id="7" name="Google Shape;90;p13">
            <a:extLst>
              <a:ext uri="{FF2B5EF4-FFF2-40B4-BE49-F238E27FC236}">
                <a16:creationId xmlns:a16="http://schemas.microsoft.com/office/drawing/2014/main" id="{8757ECFD-784E-4AC3-BA44-17AA39968F9C}"/>
              </a:ext>
            </a:extLst>
          </p:cNvPr>
          <p:cNvGrpSpPr/>
          <p:nvPr/>
        </p:nvGrpSpPr>
        <p:grpSpPr>
          <a:xfrm>
            <a:off x="365582" y="131053"/>
            <a:ext cx="11673038" cy="6595893"/>
            <a:chOff x="397042" y="67986"/>
            <a:chExt cx="11673038" cy="6595893"/>
          </a:xfrm>
        </p:grpSpPr>
        <p:grpSp>
          <p:nvGrpSpPr>
            <p:cNvPr id="8" name="Google Shape;91;p13">
              <a:extLst>
                <a:ext uri="{FF2B5EF4-FFF2-40B4-BE49-F238E27FC236}">
                  <a16:creationId xmlns:a16="http://schemas.microsoft.com/office/drawing/2014/main" id="{38B79F50-E2CF-43F3-BFB9-FDA015E75D62}"/>
                </a:ext>
              </a:extLst>
            </p:cNvPr>
            <p:cNvGrpSpPr/>
            <p:nvPr/>
          </p:nvGrpSpPr>
          <p:grpSpPr>
            <a:xfrm>
              <a:off x="397042" y="6087981"/>
              <a:ext cx="11321716" cy="575898"/>
              <a:chOff x="397042" y="6087981"/>
              <a:chExt cx="11321716" cy="575898"/>
            </a:xfrm>
          </p:grpSpPr>
          <p:cxnSp>
            <p:nvCxnSpPr>
              <p:cNvPr id="10" name="Google Shape;92;p13">
                <a:extLst>
                  <a:ext uri="{FF2B5EF4-FFF2-40B4-BE49-F238E27FC236}">
                    <a16:creationId xmlns:a16="http://schemas.microsoft.com/office/drawing/2014/main" id="{B5902171-DA3C-45F2-A7AD-DBF8D05BF53B}"/>
                  </a:ext>
                </a:extLst>
              </p:cNvPr>
              <p:cNvCxnSpPr/>
              <p:nvPr/>
            </p:nvCxnSpPr>
            <p:spPr>
              <a:xfrm rot="10800000" flipH="1">
                <a:off x="397042" y="6087981"/>
                <a:ext cx="11321716" cy="12032"/>
              </a:xfrm>
              <a:prstGeom prst="straightConnector1">
                <a:avLst/>
              </a:prstGeom>
              <a:noFill/>
              <a:ln w="12700" cap="flat" cmpd="sng">
                <a:solidFill>
                  <a:srgbClr val="1E4E79"/>
                </a:solidFill>
                <a:prstDash val="solid"/>
                <a:miter lim="800000"/>
                <a:headEnd type="none" w="sm" len="sm"/>
                <a:tailEnd type="none" w="sm" len="sm"/>
              </a:ln>
            </p:spPr>
          </p:cxnSp>
          <p:sp>
            <p:nvSpPr>
              <p:cNvPr id="11" name="Google Shape;93;p13">
                <a:extLst>
                  <a:ext uri="{FF2B5EF4-FFF2-40B4-BE49-F238E27FC236}">
                    <a16:creationId xmlns:a16="http://schemas.microsoft.com/office/drawing/2014/main" id="{E032F395-38F6-40E0-994A-ABFD50D69296}"/>
                  </a:ext>
                </a:extLst>
              </p:cNvPr>
              <p:cNvSpPr txBox="1"/>
              <p:nvPr/>
            </p:nvSpPr>
            <p:spPr>
              <a:xfrm>
                <a:off x="397042" y="6294547"/>
                <a:ext cx="11321716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lvl="0" algn="ctr"/>
                <a:r>
                  <a:rPr lang="en-GB" dirty="0">
                    <a:solidFill>
                      <a:schemeClr val="accent1">
                        <a:lumMod val="50000"/>
                      </a:schemeClr>
                    </a:solidFill>
                  </a:rPr>
                  <a:t>Additive Manufacturing: Denoising and Particle Tracking </a:t>
                </a:r>
                <a:r>
                  <a:rPr lang="en-GB" sz="1800" dirty="0">
                    <a:solidFill>
                      <a:schemeClr val="accent1">
                        <a:lumMod val="50000"/>
                      </a:schemeClr>
                    </a:solidFill>
                    <a:latin typeface="Calibri"/>
                    <a:ea typeface="Calibri"/>
                    <a:cs typeface="Calibri"/>
                    <a:sym typeface="Calibri"/>
                  </a:rPr>
                  <a:t>|  ITT9  |  January 2019</a:t>
                </a:r>
                <a:endParaRPr sz="1800" dirty="0">
                  <a:solidFill>
                    <a:schemeClr val="accent1">
                      <a:lumMod val="50000"/>
                    </a:schemeClr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pic>
          <p:nvPicPr>
            <p:cNvPr id="9" name="Google Shape;94;p13">
              <a:extLst>
                <a:ext uri="{FF2B5EF4-FFF2-40B4-BE49-F238E27FC236}">
                  <a16:creationId xmlns:a16="http://schemas.microsoft.com/office/drawing/2014/main" id="{3D97C8E9-2770-40F9-B9B8-2DFFC7D0D063}"/>
                </a:ext>
              </a:extLst>
            </p:cNvPr>
            <p:cNvPicPr preferRelativeResize="0"/>
            <p:nvPr/>
          </p:nvPicPr>
          <p:blipFill rotWithShape="1">
            <a:blip r:embed="rId3">
              <a:alphaModFix/>
            </a:blip>
            <a:srcRect/>
            <a:stretch/>
          </p:blipFill>
          <p:spPr>
            <a:xfrm>
              <a:off x="9517380" y="67986"/>
              <a:ext cx="2552700" cy="786085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id="12" name="Picture 1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02190" y="3816388"/>
            <a:ext cx="5084505" cy="2030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25799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761576-9F6F-49F5-BD59-C0ACC7C246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8390641" cy="1325563"/>
          </a:xfrm>
        </p:spPr>
        <p:txBody>
          <a:bodyPr/>
          <a:lstStyle/>
          <a:p>
            <a:r>
              <a:rPr lang="en-GB" dirty="0">
                <a:solidFill>
                  <a:schemeClr val="accent1">
                    <a:lumMod val="50000"/>
                  </a:schemeClr>
                </a:solidFill>
              </a:rPr>
              <a:t>Avenue 1 – Tracking evolution of objects and denoising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8476D937-9E46-43DA-A7D2-BEE8F3B0F6C3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GB" dirty="0">
                    <a:solidFill>
                      <a:schemeClr val="accent1">
                        <a:lumMod val="50000"/>
                      </a:schemeClr>
                    </a:solidFill>
                  </a:rPr>
                  <a:t>We want to use a </a:t>
                </a:r>
                <a:r>
                  <a:rPr lang="en-GB" dirty="0">
                    <a:solidFill>
                      <a:srgbClr val="FF0000"/>
                    </a:solidFill>
                  </a:rPr>
                  <a:t>Kalman filter </a:t>
                </a:r>
                <a:r>
                  <a:rPr lang="en-GB" dirty="0">
                    <a:solidFill>
                      <a:schemeClr val="accent1">
                        <a:lumMod val="50000"/>
                      </a:schemeClr>
                    </a:solidFill>
                  </a:rPr>
                  <a:t>to track the evolution of the blobs and the particles </a:t>
                </a:r>
              </a:p>
              <a:p>
                <a:pPr lvl="1"/>
                <a:r>
                  <a:rPr lang="en-GB" dirty="0">
                    <a:solidFill>
                      <a:schemeClr val="accent1">
                        <a:lumMod val="50000"/>
                      </a:schemeClr>
                    </a:solidFill>
                  </a:rPr>
                  <a:t>Forward step</a:t>
                </a:r>
                <a14:m>
                  <m:oMath xmlns:m="http://schemas.openxmlformats.org/officeDocument/2006/math">
                    <m:r>
                      <a:rPr lang="en-GB" b="0" i="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  </m:t>
                    </m:r>
                    <m:sSub>
                      <m:sSubPr>
                        <m:ctrlPr>
                          <a:rPr lang="en-GB" b="0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acc>
                          <m:accPr>
                            <m:chr m:val="̂"/>
                            <m:ctrlPr>
                              <a:rPr lang="en-GB" b="0" i="1" smtClean="0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GB" b="0" i="1" smtClean="0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</m:acc>
                      </m:e>
                      <m:sub>
                        <m:r>
                          <a:rPr lang="en-GB" b="0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𝑘</m:t>
                        </m:r>
                      </m:sub>
                    </m:sSub>
                    <m:r>
                      <a:rPr lang="en-GB" b="0" i="1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GB" b="0" i="1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𝐹</m:t>
                    </m:r>
                    <m:sSub>
                      <m:sSubPr>
                        <m:ctrlPr>
                          <a:rPr lang="en-GB" b="0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acc>
                          <m:accPr>
                            <m:chr m:val="̂"/>
                            <m:ctrlPr>
                              <a:rPr lang="en-GB" b="0" i="1" smtClean="0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GB" b="0" i="1" smtClean="0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</m:acc>
                      </m:e>
                      <m:sub>
                        <m:r>
                          <a:rPr lang="en-GB" b="0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a:rPr lang="en-GB" b="0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−1</m:t>
                        </m:r>
                      </m:sub>
                    </m:sSub>
                    <m:r>
                      <a:rPr lang="en-GB" b="0" i="1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+</m:t>
                    </m:r>
                    <m:r>
                      <a:rPr lang="en-GB" b="0" i="1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𝜖</m:t>
                    </m:r>
                  </m:oMath>
                </a14:m>
                <a:r>
                  <a:rPr lang="en-GB" dirty="0">
                    <a:solidFill>
                      <a:schemeClr val="accent1">
                        <a:lumMod val="50000"/>
                      </a:schemeClr>
                    </a:solidFill>
                  </a:rPr>
                  <a:t> for some linear forward operator </a:t>
                </a:r>
                <a14:m>
                  <m:oMath xmlns:m="http://schemas.openxmlformats.org/officeDocument/2006/math">
                    <m:r>
                      <a:rPr lang="en-GB" b="0" i="1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𝐹</m:t>
                    </m:r>
                  </m:oMath>
                </a14:m>
                <a:endParaRPr lang="en-GB" dirty="0">
                  <a:solidFill>
                    <a:schemeClr val="accent1">
                      <a:lumMod val="50000"/>
                    </a:schemeClr>
                  </a:solidFill>
                </a:endParaRPr>
              </a:p>
              <a:p>
                <a:pPr lvl="1"/>
                <a:r>
                  <a:rPr lang="en-GB" dirty="0">
                    <a:solidFill>
                      <a:schemeClr val="accent1">
                        <a:lumMod val="50000"/>
                      </a:schemeClr>
                    </a:solidFill>
                  </a:rPr>
                  <a:t>Observation step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b="0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b="0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b>
                        <m:r>
                          <a:rPr lang="en-GB" b="0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𝑘</m:t>
                        </m:r>
                      </m:sub>
                    </m:sSub>
                    <m:r>
                      <a:rPr lang="en-GB" b="0" i="1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GB" b="0" i="1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𝐻</m:t>
                    </m:r>
                    <m:sSub>
                      <m:sSubPr>
                        <m:ctrlPr>
                          <a:rPr lang="en-GB" b="0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acc>
                          <m:accPr>
                            <m:chr m:val="̂"/>
                            <m:ctrlPr>
                              <a:rPr lang="en-GB" b="0" i="1" smtClean="0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GB" b="0" i="1" smtClean="0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</m:acc>
                      </m:e>
                      <m:sub>
                        <m:r>
                          <a:rPr lang="en-GB" b="0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𝑘</m:t>
                        </m:r>
                      </m:sub>
                    </m:sSub>
                    <m:r>
                      <a:rPr lang="en-GB" b="0" i="1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+</m:t>
                    </m:r>
                    <m:r>
                      <a:rPr lang="en-GB" b="0" i="1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𝜂</m:t>
                    </m:r>
                    <m:r>
                      <a:rPr lang="en-GB" b="0" i="1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GB" dirty="0">
                    <a:solidFill>
                      <a:schemeClr val="accent1">
                        <a:lumMod val="50000"/>
                      </a:schemeClr>
                    </a:solidFill>
                  </a:rPr>
                  <a:t>for some linear observation model </a:t>
                </a:r>
                <a14:m>
                  <m:oMath xmlns:m="http://schemas.openxmlformats.org/officeDocument/2006/math">
                    <m:r>
                      <a:rPr lang="en-GB" b="0" i="1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𝐻</m:t>
                    </m:r>
                  </m:oMath>
                </a14:m>
                <a:endParaRPr lang="en-GB" dirty="0">
                  <a:solidFill>
                    <a:schemeClr val="accent1">
                      <a:lumMod val="50000"/>
                    </a:schemeClr>
                  </a:solidFill>
                </a:endParaRPr>
              </a:p>
              <a:p>
                <a:pPr lvl="1"/>
                <a:r>
                  <a:rPr lang="en-GB" dirty="0">
                    <a:solidFill>
                      <a:schemeClr val="accent1">
                        <a:lumMod val="50000"/>
                      </a:schemeClr>
                    </a:solidFill>
                  </a:rPr>
                  <a:t>Take the “true values”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b="0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b="0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GB" b="0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𝑘</m:t>
                        </m:r>
                      </m:sub>
                    </m:sSub>
                  </m:oMath>
                </a14:m>
                <a:r>
                  <a:rPr lang="en-GB" dirty="0">
                    <a:solidFill>
                      <a:schemeClr val="accent1">
                        <a:lumMod val="50000"/>
                      </a:schemeClr>
                    </a:solidFill>
                  </a:rPr>
                  <a:t> to be our denoised image. </a:t>
                </a:r>
              </a:p>
              <a:p>
                <a:r>
                  <a:rPr lang="en-GB" dirty="0">
                    <a:solidFill>
                      <a:schemeClr val="accent1">
                        <a:lumMod val="50000"/>
                      </a:schemeClr>
                    </a:solidFill>
                  </a:rPr>
                  <a:t>We</a:t>
                </a:r>
                <a:r>
                  <a:rPr lang="en-GB" dirty="0">
                    <a:solidFill>
                      <a:srgbClr val="FF0000"/>
                    </a:solidFill>
                  </a:rPr>
                  <a:t> need a forward map acting on the images</a:t>
                </a:r>
                <a:r>
                  <a:rPr lang="en-GB" dirty="0">
                    <a:solidFill>
                      <a:schemeClr val="accent1">
                        <a:lumMod val="50000"/>
                      </a:schemeClr>
                    </a:solidFill>
                  </a:rPr>
                  <a:t>:</a:t>
                </a:r>
              </a:p>
              <a:p>
                <a:pPr lvl="1"/>
                <a:r>
                  <a:rPr lang="en-GB" dirty="0">
                    <a:solidFill>
                      <a:schemeClr val="accent1">
                        <a:lumMod val="50000"/>
                      </a:schemeClr>
                    </a:solidFill>
                  </a:rPr>
                  <a:t>We could model the evolution of images as a time series of images</a:t>
                </a:r>
              </a:p>
              <a:p>
                <a:pPr lvl="1"/>
                <a:r>
                  <a:rPr lang="en-GB" dirty="0">
                    <a:solidFill>
                      <a:schemeClr val="accent1">
                        <a:lumMod val="50000"/>
                      </a:schemeClr>
                    </a:solidFill>
                  </a:rPr>
                  <a:t>Could look at physical models e.g. explosions, wind and sand models </a:t>
                </a:r>
              </a:p>
              <a:p>
                <a:pPr lvl="1"/>
                <a:r>
                  <a:rPr lang="en-GB" dirty="0">
                    <a:solidFill>
                      <a:schemeClr val="accent1">
                        <a:lumMod val="50000"/>
                      </a:schemeClr>
                    </a:solidFill>
                  </a:rPr>
                  <a:t>Use echo state networks to learn the forward map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8476D937-9E46-43DA-A7D2-BEE8F3B0F6C3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43" t="-2241" r="-133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4" name="Google Shape;90;p13">
            <a:extLst>
              <a:ext uri="{FF2B5EF4-FFF2-40B4-BE49-F238E27FC236}">
                <a16:creationId xmlns:a16="http://schemas.microsoft.com/office/drawing/2014/main" id="{966E01B1-9BB3-4B6D-966A-53EEA4A298B9}"/>
              </a:ext>
            </a:extLst>
          </p:cNvPr>
          <p:cNvGrpSpPr/>
          <p:nvPr/>
        </p:nvGrpSpPr>
        <p:grpSpPr>
          <a:xfrm>
            <a:off x="365582" y="131053"/>
            <a:ext cx="11673038" cy="6595893"/>
            <a:chOff x="397042" y="67986"/>
            <a:chExt cx="11673038" cy="6595893"/>
          </a:xfrm>
        </p:grpSpPr>
        <p:grpSp>
          <p:nvGrpSpPr>
            <p:cNvPr id="5" name="Google Shape;91;p13">
              <a:extLst>
                <a:ext uri="{FF2B5EF4-FFF2-40B4-BE49-F238E27FC236}">
                  <a16:creationId xmlns:a16="http://schemas.microsoft.com/office/drawing/2014/main" id="{51B28426-ED68-4F1F-827F-A27EC3E17E60}"/>
                </a:ext>
              </a:extLst>
            </p:cNvPr>
            <p:cNvGrpSpPr/>
            <p:nvPr/>
          </p:nvGrpSpPr>
          <p:grpSpPr>
            <a:xfrm>
              <a:off x="397042" y="6087981"/>
              <a:ext cx="11321716" cy="575898"/>
              <a:chOff x="397042" y="6087981"/>
              <a:chExt cx="11321716" cy="575898"/>
            </a:xfrm>
          </p:grpSpPr>
          <p:cxnSp>
            <p:nvCxnSpPr>
              <p:cNvPr id="7" name="Google Shape;92;p13">
                <a:extLst>
                  <a:ext uri="{FF2B5EF4-FFF2-40B4-BE49-F238E27FC236}">
                    <a16:creationId xmlns:a16="http://schemas.microsoft.com/office/drawing/2014/main" id="{BD458E7B-1C17-4C26-ADF8-0F2FD6D1A8C3}"/>
                  </a:ext>
                </a:extLst>
              </p:cNvPr>
              <p:cNvCxnSpPr/>
              <p:nvPr/>
            </p:nvCxnSpPr>
            <p:spPr>
              <a:xfrm rot="10800000" flipH="1">
                <a:off x="397042" y="6087981"/>
                <a:ext cx="11321716" cy="12032"/>
              </a:xfrm>
              <a:prstGeom prst="straightConnector1">
                <a:avLst/>
              </a:prstGeom>
              <a:noFill/>
              <a:ln w="12700" cap="flat" cmpd="sng">
                <a:solidFill>
                  <a:srgbClr val="1E4E79"/>
                </a:solidFill>
                <a:prstDash val="solid"/>
                <a:miter lim="800000"/>
                <a:headEnd type="none" w="sm" len="sm"/>
                <a:tailEnd type="none" w="sm" len="sm"/>
              </a:ln>
            </p:spPr>
          </p:cxnSp>
          <p:sp>
            <p:nvSpPr>
              <p:cNvPr id="8" name="Google Shape;93;p13">
                <a:extLst>
                  <a:ext uri="{FF2B5EF4-FFF2-40B4-BE49-F238E27FC236}">
                    <a16:creationId xmlns:a16="http://schemas.microsoft.com/office/drawing/2014/main" id="{EEA5B482-F738-497B-A060-A178E0D091F8}"/>
                  </a:ext>
                </a:extLst>
              </p:cNvPr>
              <p:cNvSpPr txBox="1"/>
              <p:nvPr/>
            </p:nvSpPr>
            <p:spPr>
              <a:xfrm>
                <a:off x="397042" y="6294547"/>
                <a:ext cx="11321716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lvl="0" algn="ctr"/>
                <a:r>
                  <a:rPr lang="en-GB" dirty="0">
                    <a:solidFill>
                      <a:schemeClr val="accent1">
                        <a:lumMod val="50000"/>
                      </a:schemeClr>
                    </a:solidFill>
                  </a:rPr>
                  <a:t>Additive Manufacturing: Denoising and Particle Tracking </a:t>
                </a:r>
                <a:r>
                  <a:rPr lang="en-GB" sz="1800" dirty="0">
                    <a:solidFill>
                      <a:schemeClr val="accent1">
                        <a:lumMod val="50000"/>
                      </a:schemeClr>
                    </a:solidFill>
                    <a:latin typeface="Calibri"/>
                    <a:ea typeface="Calibri"/>
                    <a:cs typeface="Calibri"/>
                    <a:sym typeface="Calibri"/>
                  </a:rPr>
                  <a:t>|  ITT9  |  January 2019</a:t>
                </a:r>
                <a:endParaRPr sz="1800" dirty="0">
                  <a:solidFill>
                    <a:schemeClr val="accent1">
                      <a:lumMod val="50000"/>
                    </a:schemeClr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pic>
          <p:nvPicPr>
            <p:cNvPr id="6" name="Google Shape;94;p13">
              <a:extLst>
                <a:ext uri="{FF2B5EF4-FFF2-40B4-BE49-F238E27FC236}">
                  <a16:creationId xmlns:a16="http://schemas.microsoft.com/office/drawing/2014/main" id="{D827B533-11D7-45C6-B983-50C45CC1B9A8}"/>
                </a:ext>
              </a:extLst>
            </p:cNvPr>
            <p:cNvPicPr preferRelativeResize="0"/>
            <p:nvPr/>
          </p:nvPicPr>
          <p:blipFill rotWithShape="1">
            <a:blip r:embed="rId3">
              <a:alphaModFix/>
            </a:blip>
            <a:srcRect/>
            <a:stretch/>
          </p:blipFill>
          <p:spPr>
            <a:xfrm>
              <a:off x="9517380" y="67986"/>
              <a:ext cx="2552700" cy="786085"/>
            </a:xfrm>
            <a:prstGeom prst="rect">
              <a:avLst/>
            </a:prstGeom>
            <a:noFill/>
            <a:ln>
              <a:noFill/>
            </a:ln>
          </p:spPr>
        </p:pic>
      </p:grpSp>
    </p:spTree>
    <p:extLst>
      <p:ext uri="{BB962C8B-B14F-4D97-AF65-F5344CB8AC3E}">
        <p14:creationId xmlns:p14="http://schemas.microsoft.com/office/powerpoint/2010/main" val="207105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794697-678B-449C-8FC9-6FC1B365B2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1605" y="323266"/>
            <a:ext cx="9305393" cy="1325563"/>
          </a:xfrm>
        </p:spPr>
        <p:txBody>
          <a:bodyPr/>
          <a:lstStyle/>
          <a:p>
            <a:r>
              <a:rPr lang="en-GB" dirty="0">
                <a:solidFill>
                  <a:schemeClr val="accent1">
                    <a:lumMod val="50000"/>
                  </a:schemeClr>
                </a:solidFill>
              </a:rPr>
              <a:t>Avenue 2: Computing an average velocity field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7B021244-6672-477E-88BD-72BCF0D48D52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690688"/>
                <a:ext cx="10605940" cy="4486275"/>
              </a:xfrm>
            </p:spPr>
            <p:txBody>
              <a:bodyPr>
                <a:normAutofit/>
              </a:bodyPr>
              <a:lstStyle/>
              <a:p>
                <a:r>
                  <a:rPr lang="en-GB" dirty="0">
                    <a:solidFill>
                      <a:srgbClr val="FF0000"/>
                    </a:solidFill>
                  </a:rPr>
                  <a:t>WANT: velocity field </a:t>
                </a:r>
                <a14:m>
                  <m:oMath xmlns:m="http://schemas.openxmlformats.org/officeDocument/2006/math">
                    <m:r>
                      <a:rPr lang="en-GB" b="0" i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en-GB" b="0" i="1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𝑣</m:t>
                    </m:r>
                    <m:d>
                      <m:dPr>
                        <m:ctrlPr>
                          <a:rPr lang="en-GB" b="0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b="0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𝑥</m:t>
                        </m:r>
                        <m:r>
                          <a:rPr lang="en-GB" b="0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,</m:t>
                        </m:r>
                        <m:r>
                          <a:rPr lang="en-GB" b="0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𝑡</m:t>
                        </m:r>
                      </m:e>
                    </m:d>
                    <m:r>
                      <a:rPr lang="en-GB" b="0" i="1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, </m:t>
                    </m:r>
                    <m:r>
                      <a:rPr lang="en-GB" b="0" i="1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𝑥</m:t>
                    </m:r>
                    <m:r>
                      <a:rPr lang="en-GB" b="0" i="1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∈</m:t>
                    </m:r>
                    <m:sSup>
                      <m:sSupPr>
                        <m:ctrlPr>
                          <a:rPr lang="en-GB" b="0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b="0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ℝ</m:t>
                        </m:r>
                      </m:e>
                      <m:sup>
                        <m:r>
                          <a:rPr lang="en-GB" b="0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GB" b="0" i="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, </m:t>
                    </m:r>
                    <m:r>
                      <m:rPr>
                        <m:sty m:val="p"/>
                      </m:rPr>
                      <a:rPr lang="en-GB" b="0" i="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t</m:t>
                    </m:r>
                    <m:r>
                      <a:rPr lang="en-GB" b="0" i="1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∈</m:t>
                    </m:r>
                    <m:sSub>
                      <m:sSubPr>
                        <m:ctrlPr>
                          <a:rPr lang="en-GB" b="0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b="0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ℝ</m:t>
                        </m:r>
                      </m:e>
                      <m:sub>
                        <m:r>
                          <a:rPr lang="en-GB" b="0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+</m:t>
                        </m:r>
                      </m:sub>
                    </m:sSub>
                  </m:oMath>
                </a14:m>
                <a:endParaRPr lang="en-GB" dirty="0">
                  <a:solidFill>
                    <a:schemeClr val="accent1">
                      <a:lumMod val="50000"/>
                    </a:schemeClr>
                  </a:solidFill>
                </a:endParaRPr>
              </a:p>
              <a:p>
                <a:pPr lvl="1"/>
                <a:r>
                  <a:rPr lang="en-GB" dirty="0">
                    <a:solidFill>
                      <a:srgbClr val="FF0000"/>
                    </a:solidFill>
                  </a:rPr>
                  <a:t>“Have”  density field </a:t>
                </a:r>
                <a14:m>
                  <m:oMath xmlns:m="http://schemas.openxmlformats.org/officeDocument/2006/math">
                    <m:r>
                      <a:rPr lang="en-GB" b="0" i="1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𝜌</m:t>
                    </m:r>
                    <m:d>
                      <m:dPr>
                        <m:ctrlPr>
                          <a:rPr lang="en-GB" b="0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b="0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GB" b="0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GB" b="0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</m:d>
                    <m:r>
                      <a:rPr lang="en-GB" b="0" i="1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∈</m:t>
                    </m:r>
                    <m:r>
                      <a:rPr lang="en-GB" b="0" i="1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ℝ</m:t>
                    </m:r>
                    <m:r>
                      <a:rPr lang="en-GB" b="0" i="1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GB" dirty="0">
                    <a:solidFill>
                      <a:schemeClr val="accent1">
                        <a:lumMod val="50000"/>
                      </a:schemeClr>
                    </a:solidFill>
                  </a:rPr>
                  <a:t> at each time step where </a:t>
                </a:r>
                <a14:m>
                  <m:oMath xmlns:m="http://schemas.openxmlformats.org/officeDocument/2006/math">
                    <m:r>
                      <a:rPr lang="en-GB" b="0" i="1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𝜌</m:t>
                    </m:r>
                    <m:r>
                      <a:rPr lang="en-GB" b="0" i="1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GB" b="0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b="0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𝜌</m:t>
                        </m:r>
                      </m:e>
                      <m:sub>
                        <m:r>
                          <a:rPr lang="en-GB" b="0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𝑚</m:t>
                        </m:r>
                      </m:sub>
                    </m:sSub>
                    <m:r>
                      <a:rPr lang="en-GB" b="0" i="1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en-GB" b="0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b="0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𝜌</m:t>
                        </m:r>
                      </m:e>
                      <m:sub>
                        <m:r>
                          <a:rPr lang="en-GB" b="0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𝜖</m:t>
                        </m:r>
                      </m:sub>
                    </m:sSub>
                  </m:oMath>
                </a14:m>
                <a:endParaRPr lang="en-GB" dirty="0">
                  <a:solidFill>
                    <a:schemeClr val="accent1">
                      <a:lumMod val="50000"/>
                    </a:schemeClr>
                  </a:solidFill>
                </a:endParaRPr>
              </a:p>
              <a:p>
                <a:pPr lvl="1"/>
                <a:r>
                  <a:rPr lang="en-GB" dirty="0">
                    <a:solidFill>
                      <a:schemeClr val="accent1">
                        <a:lumMod val="50000"/>
                      </a:schemeClr>
                    </a:solidFill>
                  </a:rPr>
                  <a:t>Similarly decompose velocity field  </a:t>
                </a:r>
                <a14:m>
                  <m:oMath xmlns:m="http://schemas.openxmlformats.org/officeDocument/2006/math">
                    <m:r>
                      <a:rPr lang="en-GB" b="0" i="1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𝑣</m:t>
                    </m:r>
                    <m:r>
                      <a:rPr lang="en-GB" b="0" i="1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GB" b="0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b="0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𝑣</m:t>
                        </m:r>
                      </m:e>
                      <m:sub>
                        <m:r>
                          <a:rPr lang="en-GB" b="0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𝑚</m:t>
                        </m:r>
                      </m:sub>
                    </m:sSub>
                    <m:r>
                      <a:rPr lang="en-GB" b="0" i="1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en-GB" b="0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b="0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𝑣</m:t>
                        </m:r>
                      </m:e>
                      <m:sub>
                        <m:r>
                          <a:rPr lang="en-GB" b="0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𝜖</m:t>
                        </m:r>
                      </m:sub>
                    </m:sSub>
                  </m:oMath>
                </a14:m>
                <a:r>
                  <a:rPr lang="en-GB" dirty="0">
                    <a:solidFill>
                      <a:schemeClr val="accent1">
                        <a:lumMod val="50000"/>
                      </a:schemeClr>
                    </a:solidFill>
                  </a:rPr>
                  <a:t> </a:t>
                </a:r>
              </a:p>
              <a:p>
                <a:r>
                  <a:rPr lang="en-GB" dirty="0">
                    <a:solidFill>
                      <a:schemeClr val="accent1">
                        <a:lumMod val="50000"/>
                      </a:schemeClr>
                    </a:solidFill>
                  </a:rPr>
                  <a:t>Sparse linear solve for the velocity field</a:t>
                </a:r>
              </a:p>
              <a:p>
                <a:r>
                  <a:rPr lang="en-GB" dirty="0">
                    <a:solidFill>
                      <a:schemeClr val="accent1">
                        <a:lumMod val="50000"/>
                      </a:schemeClr>
                    </a:solidFill>
                  </a:rPr>
                  <a:t>IDEA: Short time or space </a:t>
                </a:r>
                <a:r>
                  <a:rPr lang="en-GB" dirty="0">
                    <a:solidFill>
                      <a:srgbClr val="FF0000"/>
                    </a:solidFill>
                  </a:rPr>
                  <a:t>average of noise velocity field is zero </a:t>
                </a:r>
                <a:r>
                  <a:rPr lang="en-GB" dirty="0">
                    <a:solidFill>
                      <a:schemeClr val="accent1">
                        <a:lumMod val="50000"/>
                      </a:schemeClr>
                    </a:solidFill>
                  </a:rPr>
                  <a:t>because it bounces around at high frequency with zero mean velocity</a:t>
                </a:r>
              </a:p>
              <a:p>
                <a:pPr lvl="1"/>
                <a:r>
                  <a:rPr lang="en-GB" dirty="0">
                    <a:solidFill>
                      <a:schemeClr val="accent1">
                        <a:lumMod val="50000"/>
                      </a:schemeClr>
                    </a:solidFill>
                  </a:rPr>
                  <a:t>Thus assume </a:t>
                </a:r>
                <a14:m>
                  <m:oMath xmlns:m="http://schemas.openxmlformats.org/officeDocument/2006/math">
                    <m:nary>
                      <m:naryPr>
                        <m:ctrlPr>
                          <a:rPr lang="en-GB" b="0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a:rPr lang="en-GB" b="0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  <m:sup>
                        <m:r>
                          <a:rPr lang="en-GB" b="0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𝜏</m:t>
                        </m:r>
                      </m:sup>
                      <m:e>
                        <m:sSub>
                          <m:sSubPr>
                            <m:ctrlPr>
                              <a:rPr lang="en-GB" b="0" i="1" smtClean="0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GB" b="0" i="1" smtClean="0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𝑣</m:t>
                            </m:r>
                          </m:e>
                          <m:sub>
                            <m:r>
                              <a:rPr lang="en-GB" b="0" i="1" smtClean="0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𝜖</m:t>
                            </m:r>
                          </m:sub>
                        </m:sSub>
                        <m:r>
                          <a:rPr lang="en-GB" b="0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𝑑</m:t>
                        </m:r>
                        <m:r>
                          <a:rPr lang="en-GB" b="0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𝜏</m:t>
                        </m:r>
                        <m:r>
                          <a:rPr lang="en-GB" b="0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=0 </m:t>
                        </m:r>
                      </m:e>
                    </m:nary>
                    <m:r>
                      <a:rPr lang="en-GB" b="0" i="1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GB" dirty="0">
                    <a:solidFill>
                      <a:schemeClr val="accent1">
                        <a:lumMod val="50000"/>
                      </a:schemeClr>
                    </a:solidFill>
                  </a:rPr>
                  <a:t>for all s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GB" b="0" i="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ufficiently</m:t>
                    </m:r>
                    <m:r>
                      <a:rPr lang="en-GB" b="0" i="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GB" b="0" i="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large</m:t>
                    </m:r>
                    <m:r>
                      <a:rPr lang="en-GB" b="0" i="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en-GB" b="0" i="1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𝜏</m:t>
                    </m:r>
                  </m:oMath>
                </a14:m>
                <a:endParaRPr lang="en-GB" dirty="0">
                  <a:solidFill>
                    <a:schemeClr val="accent1">
                      <a:lumMod val="50000"/>
                    </a:schemeClr>
                  </a:solidFill>
                </a:endParaRPr>
              </a:p>
              <a:p>
                <a:r>
                  <a:rPr lang="en-GB" dirty="0">
                    <a:solidFill>
                      <a:schemeClr val="accent1">
                        <a:lumMod val="50000"/>
                      </a:schemeClr>
                    </a:solidFill>
                  </a:rPr>
                  <a:t>Can we use this idea to </a:t>
                </a:r>
                <a:r>
                  <a:rPr lang="en-GB" dirty="0">
                    <a:solidFill>
                      <a:srgbClr val="FF0000"/>
                    </a:solidFill>
                  </a:rPr>
                  <a:t>characterise  the velocity field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b="0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b="0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𝑣</m:t>
                        </m:r>
                      </m:e>
                      <m:sub>
                        <m:r>
                          <a:rPr lang="en-GB" b="0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𝑚</m:t>
                        </m:r>
                      </m:sub>
                    </m:sSub>
                    <m:r>
                      <a:rPr lang="en-GB" b="0" i="1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GB" dirty="0">
                    <a:solidFill>
                      <a:schemeClr val="accent1">
                        <a:lumMod val="50000"/>
                      </a:schemeClr>
                    </a:solidFill>
                  </a:rPr>
                  <a:t>from the noisy data </a:t>
                </a:r>
                <a:r>
                  <a:rPr lang="en-GB" dirty="0">
                    <a:solidFill>
                      <a:srgbClr val="FF0000"/>
                    </a:solidFill>
                  </a:rPr>
                  <a:t>without tracking individual particles</a:t>
                </a:r>
                <a:r>
                  <a:rPr lang="en-GB" dirty="0">
                    <a:solidFill>
                      <a:schemeClr val="accent1">
                        <a:lumMod val="50000"/>
                      </a:schemeClr>
                    </a:solidFill>
                  </a:rPr>
                  <a:t>? </a:t>
                </a:r>
              </a:p>
              <a:p>
                <a:endParaRPr lang="en-GB" dirty="0"/>
              </a:p>
              <a:p>
                <a:endParaRPr lang="en-GB" dirty="0"/>
              </a:p>
              <a:p>
                <a:endParaRPr lang="en-GB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7B021244-6672-477E-88BD-72BCF0D48D52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690688"/>
                <a:ext cx="10605940" cy="4486275"/>
              </a:xfrm>
              <a:blipFill>
                <a:blip r:embed="rId2"/>
                <a:stretch>
                  <a:fillRect l="-1035" t="-217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4" name="Google Shape;90;p13">
            <a:extLst>
              <a:ext uri="{FF2B5EF4-FFF2-40B4-BE49-F238E27FC236}">
                <a16:creationId xmlns:a16="http://schemas.microsoft.com/office/drawing/2014/main" id="{4D4F7E4C-5E27-4C8E-A80B-6951F054EAC4}"/>
              </a:ext>
            </a:extLst>
          </p:cNvPr>
          <p:cNvGrpSpPr/>
          <p:nvPr/>
        </p:nvGrpSpPr>
        <p:grpSpPr>
          <a:xfrm>
            <a:off x="365582" y="131053"/>
            <a:ext cx="11673038" cy="6595893"/>
            <a:chOff x="397042" y="67986"/>
            <a:chExt cx="11673038" cy="6595893"/>
          </a:xfrm>
        </p:grpSpPr>
        <p:grpSp>
          <p:nvGrpSpPr>
            <p:cNvPr id="5" name="Google Shape;91;p13">
              <a:extLst>
                <a:ext uri="{FF2B5EF4-FFF2-40B4-BE49-F238E27FC236}">
                  <a16:creationId xmlns:a16="http://schemas.microsoft.com/office/drawing/2014/main" id="{08378898-F7DC-41C5-BA91-CC2B2B1384CD}"/>
                </a:ext>
              </a:extLst>
            </p:cNvPr>
            <p:cNvGrpSpPr/>
            <p:nvPr/>
          </p:nvGrpSpPr>
          <p:grpSpPr>
            <a:xfrm>
              <a:off x="397042" y="6087981"/>
              <a:ext cx="11321716" cy="575898"/>
              <a:chOff x="397042" y="6087981"/>
              <a:chExt cx="11321716" cy="575898"/>
            </a:xfrm>
          </p:grpSpPr>
          <p:cxnSp>
            <p:nvCxnSpPr>
              <p:cNvPr id="7" name="Google Shape;92;p13">
                <a:extLst>
                  <a:ext uri="{FF2B5EF4-FFF2-40B4-BE49-F238E27FC236}">
                    <a16:creationId xmlns:a16="http://schemas.microsoft.com/office/drawing/2014/main" id="{E3B64CA0-0CA0-4EE2-9154-8A988E418C83}"/>
                  </a:ext>
                </a:extLst>
              </p:cNvPr>
              <p:cNvCxnSpPr/>
              <p:nvPr/>
            </p:nvCxnSpPr>
            <p:spPr>
              <a:xfrm rot="10800000" flipH="1">
                <a:off x="397042" y="6087981"/>
                <a:ext cx="11321716" cy="12032"/>
              </a:xfrm>
              <a:prstGeom prst="straightConnector1">
                <a:avLst/>
              </a:prstGeom>
              <a:noFill/>
              <a:ln w="12700" cap="flat" cmpd="sng">
                <a:solidFill>
                  <a:srgbClr val="1E4E79"/>
                </a:solidFill>
                <a:prstDash val="solid"/>
                <a:miter lim="800000"/>
                <a:headEnd type="none" w="sm" len="sm"/>
                <a:tailEnd type="none" w="sm" len="sm"/>
              </a:ln>
            </p:spPr>
          </p:cxnSp>
          <p:sp>
            <p:nvSpPr>
              <p:cNvPr id="8" name="Google Shape;93;p13">
                <a:extLst>
                  <a:ext uri="{FF2B5EF4-FFF2-40B4-BE49-F238E27FC236}">
                    <a16:creationId xmlns:a16="http://schemas.microsoft.com/office/drawing/2014/main" id="{002DF16C-0757-467B-B1E5-FF8B5DBF205D}"/>
                  </a:ext>
                </a:extLst>
              </p:cNvPr>
              <p:cNvSpPr txBox="1"/>
              <p:nvPr/>
            </p:nvSpPr>
            <p:spPr>
              <a:xfrm>
                <a:off x="397042" y="6294547"/>
                <a:ext cx="11321716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lvl="0" algn="ctr"/>
                <a:r>
                  <a:rPr lang="en-GB" dirty="0">
                    <a:solidFill>
                      <a:schemeClr val="accent1">
                        <a:lumMod val="50000"/>
                      </a:schemeClr>
                    </a:solidFill>
                  </a:rPr>
                  <a:t>Additive Manufacturing: Denoising and Particle Tracking </a:t>
                </a:r>
                <a:r>
                  <a:rPr lang="en-GB" sz="1800" dirty="0">
                    <a:solidFill>
                      <a:schemeClr val="accent1">
                        <a:lumMod val="50000"/>
                      </a:schemeClr>
                    </a:solidFill>
                    <a:latin typeface="Calibri"/>
                    <a:ea typeface="Calibri"/>
                    <a:cs typeface="Calibri"/>
                    <a:sym typeface="Calibri"/>
                  </a:rPr>
                  <a:t>|  ITT9  |  January 2019</a:t>
                </a:r>
                <a:endParaRPr sz="1800" dirty="0">
                  <a:solidFill>
                    <a:schemeClr val="accent1">
                      <a:lumMod val="50000"/>
                    </a:schemeClr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pic>
          <p:nvPicPr>
            <p:cNvPr id="6" name="Google Shape;94;p13">
              <a:extLst>
                <a:ext uri="{FF2B5EF4-FFF2-40B4-BE49-F238E27FC236}">
                  <a16:creationId xmlns:a16="http://schemas.microsoft.com/office/drawing/2014/main" id="{05481489-E2B0-45F0-AE9C-6EDEFE1B9A59}"/>
                </a:ext>
              </a:extLst>
            </p:cNvPr>
            <p:cNvPicPr preferRelativeResize="0"/>
            <p:nvPr/>
          </p:nvPicPr>
          <p:blipFill rotWithShape="1">
            <a:blip r:embed="rId3">
              <a:alphaModFix/>
            </a:blip>
            <a:srcRect/>
            <a:stretch/>
          </p:blipFill>
          <p:spPr>
            <a:xfrm>
              <a:off x="9517380" y="67986"/>
              <a:ext cx="2552700" cy="786085"/>
            </a:xfrm>
            <a:prstGeom prst="rect">
              <a:avLst/>
            </a:prstGeom>
            <a:noFill/>
            <a:ln>
              <a:noFill/>
            </a:ln>
          </p:spPr>
        </p:pic>
      </p:grpSp>
    </p:spTree>
    <p:extLst>
      <p:ext uri="{BB962C8B-B14F-4D97-AF65-F5344CB8AC3E}">
        <p14:creationId xmlns:p14="http://schemas.microsoft.com/office/powerpoint/2010/main" val="28250538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746</TotalTime>
  <Words>131</Words>
  <Application>Microsoft Office PowerPoint</Application>
  <PresentationFormat>Widescreen</PresentationFormat>
  <Paragraphs>28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Cambria Math</vt:lpstr>
      <vt:lpstr>Office Theme</vt:lpstr>
      <vt:lpstr>Additive Manufacturing: Denoising and Particle Tracking  </vt:lpstr>
      <vt:lpstr>Avenue 1 – Tracking evolution of objects and denoising </vt:lpstr>
      <vt:lpstr>Avenue 2: Computing an average velocity field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Margaret Duff</dc:creator>
  <cp:lastModifiedBy>Zsofia Talyigas</cp:lastModifiedBy>
  <cp:revision>12</cp:revision>
  <dcterms:created xsi:type="dcterms:W3CDTF">2019-01-29T21:26:56Z</dcterms:created>
  <dcterms:modified xsi:type="dcterms:W3CDTF">2019-06-19T13:13:11Z</dcterms:modified>
</cp:coreProperties>
</file>