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394" r:id="rId5"/>
    <p:sldId id="393" r:id="rId6"/>
    <p:sldId id="392" r:id="rId7"/>
    <p:sldId id="395" r:id="rId8"/>
    <p:sldId id="385" r:id="rId9"/>
    <p:sldId id="390" r:id="rId10"/>
    <p:sldId id="388" r:id="rId11"/>
    <p:sldId id="389" r:id="rId12"/>
    <p:sldId id="387" r:id="rId13"/>
    <p:sldId id="397" r:id="rId14"/>
    <p:sldId id="391" r:id="rId15"/>
    <p:sldId id="396" r:id="rId16"/>
    <p:sldId id="351" r:id="rId17"/>
    <p:sldId id="352" r:id="rId18"/>
    <p:sldId id="353" r:id="rId19"/>
  </p:sldIdLst>
  <p:sldSz cx="9144000" cy="5143500" type="screen16x9"/>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300" userDrawn="1">
          <p15:clr>
            <a:srgbClr val="A4A3A4"/>
          </p15:clr>
        </p15:guide>
        <p15:guide id="3" orient="horz" pos="960">
          <p15:clr>
            <a:srgbClr val="A4A3A4"/>
          </p15:clr>
        </p15:guide>
        <p15:guide id="5" orient="horz" pos="4032">
          <p15:clr>
            <a:srgbClr val="A4A3A4"/>
          </p15:clr>
        </p15:guide>
        <p15:guide id="6" orient="horz" pos="3840">
          <p15:clr>
            <a:srgbClr val="A4A3A4"/>
          </p15:clr>
        </p15:guide>
        <p15:guide id="7" pos="3456">
          <p15:clr>
            <a:srgbClr val="A4A3A4"/>
          </p15:clr>
        </p15:guide>
        <p15:guide id="8" pos="283" userDrawn="1">
          <p15:clr>
            <a:srgbClr val="A4A3A4"/>
          </p15:clr>
        </p15:guide>
        <p15:guide id="9" pos="5472">
          <p15:clr>
            <a:srgbClr val="A4A3A4"/>
          </p15:clr>
        </p15:guide>
        <p15:guide id="10" pos="1248">
          <p15:clr>
            <a:srgbClr val="A4A3A4"/>
          </p15:clr>
        </p15:guide>
        <p15:guide id="11" pos="4416">
          <p15:clr>
            <a:srgbClr val="A4A3A4"/>
          </p15:clr>
        </p15:guide>
        <p15:guide id="12" pos="4512">
          <p15:clr>
            <a:srgbClr val="A4A3A4"/>
          </p15:clr>
        </p15:guide>
        <p15:guide id="13" pos="3360">
          <p15:clr>
            <a:srgbClr val="A4A3A4"/>
          </p15:clr>
        </p15:guide>
        <p15:guide id="14" pos="1344">
          <p15:clr>
            <a:srgbClr val="A4A3A4"/>
          </p15:clr>
        </p15:guide>
        <p15:guide id="15" pos="2290" userDrawn="1">
          <p15:clr>
            <a:srgbClr val="A4A3A4"/>
          </p15:clr>
        </p15:guide>
        <p15:guide id="16" pos="24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702082"/>
    <a:srgbClr val="C8D7DF"/>
    <a:srgbClr val="D8D7DF"/>
    <a:srgbClr val="D8DB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9941" autoAdjust="0"/>
  </p:normalViewPr>
  <p:slideViewPr>
    <p:cSldViewPr snapToGrid="0" showGuides="1">
      <p:cViewPr>
        <p:scale>
          <a:sx n="125" d="100"/>
          <a:sy n="125" d="100"/>
        </p:scale>
        <p:origin x="-570" y="-336"/>
      </p:cViewPr>
      <p:guideLst>
        <p:guide orient="horz" pos="1625"/>
        <p:guide orient="horz" pos="225"/>
        <p:guide orient="horz" pos="720"/>
        <p:guide orient="horz" pos="3024"/>
        <p:guide orient="horz" pos="2880"/>
        <p:guide pos="3456"/>
        <p:guide pos="283"/>
        <p:guide pos="5472"/>
        <p:guide pos="1248"/>
        <p:guide pos="4416"/>
        <p:guide pos="4512"/>
        <p:guide pos="3360"/>
        <p:guide pos="1344"/>
        <p:guide pos="2290"/>
        <p:guide pos="240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7DC975-A455-47BB-A68D-520EABF783D0}" type="datetimeFigureOut">
              <a:rPr lang="en-US" smtClean="0"/>
              <a:pPr/>
              <a:t>1/29/2019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99B0F9-5275-4FDD-BFE5-B9E6F2FD770F}" type="slidenum">
              <a:rPr lang="en-US" smtClean="0"/>
              <a:pPr/>
              <a:t>‹#›</a:t>
            </a:fld>
            <a:endParaRPr lang="en-US" dirty="0"/>
          </a:p>
        </p:txBody>
      </p:sp>
    </p:spTree>
    <p:extLst>
      <p:ext uri="{BB962C8B-B14F-4D97-AF65-F5344CB8AC3E}">
        <p14:creationId xmlns:p14="http://schemas.microsoft.com/office/powerpoint/2010/main" val="780051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A499B0F9-5275-4FDD-BFE5-B9E6F2FD770F}" type="slidenum">
              <a:rPr lang="en-US" smtClean="0"/>
              <a:pPr/>
              <a:t>1</a:t>
            </a:fld>
            <a:endParaRPr lang="en-US" dirty="0"/>
          </a:p>
        </p:txBody>
      </p:sp>
    </p:spTree>
    <p:extLst>
      <p:ext uri="{BB962C8B-B14F-4D97-AF65-F5344CB8AC3E}">
        <p14:creationId xmlns:p14="http://schemas.microsoft.com/office/powerpoint/2010/main" val="4076971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9B0F9-5275-4FDD-BFE5-B9E6F2FD770F}" type="slidenum">
              <a:rPr lang="en-US" smtClean="0"/>
              <a:pPr/>
              <a:t>11</a:t>
            </a:fld>
            <a:endParaRPr lang="en-US" dirty="0"/>
          </a:p>
        </p:txBody>
      </p:sp>
    </p:spTree>
    <p:extLst>
      <p:ext uri="{BB962C8B-B14F-4D97-AF65-F5344CB8AC3E}">
        <p14:creationId xmlns:p14="http://schemas.microsoft.com/office/powerpoint/2010/main" val="1295616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9B0F9-5275-4FDD-BFE5-B9E6F2FD770F}" type="slidenum">
              <a:rPr lang="en-US" smtClean="0"/>
              <a:pPr/>
              <a:t>12</a:t>
            </a:fld>
            <a:endParaRPr lang="en-US" dirty="0"/>
          </a:p>
        </p:txBody>
      </p:sp>
    </p:spTree>
    <p:extLst>
      <p:ext uri="{BB962C8B-B14F-4D97-AF65-F5344CB8AC3E}">
        <p14:creationId xmlns:p14="http://schemas.microsoft.com/office/powerpoint/2010/main" val="1295616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9B0F9-5275-4FDD-BFE5-B9E6F2FD770F}" type="slidenum">
              <a:rPr lang="en-US" smtClean="0"/>
              <a:pPr/>
              <a:t>13</a:t>
            </a:fld>
            <a:endParaRPr lang="en-US" dirty="0"/>
          </a:p>
        </p:txBody>
      </p:sp>
    </p:spTree>
    <p:extLst>
      <p:ext uri="{BB962C8B-B14F-4D97-AF65-F5344CB8AC3E}">
        <p14:creationId xmlns:p14="http://schemas.microsoft.com/office/powerpoint/2010/main" val="918656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9B0F9-5275-4FDD-BFE5-B9E6F2FD770F}" type="slidenum">
              <a:rPr lang="en-US" smtClean="0"/>
              <a:pPr/>
              <a:t>14</a:t>
            </a:fld>
            <a:endParaRPr lang="en-US" dirty="0"/>
          </a:p>
        </p:txBody>
      </p:sp>
    </p:spTree>
    <p:extLst>
      <p:ext uri="{BB962C8B-B14F-4D97-AF65-F5344CB8AC3E}">
        <p14:creationId xmlns:p14="http://schemas.microsoft.com/office/powerpoint/2010/main" val="3123338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9B0F9-5275-4FDD-BFE5-B9E6F2FD770F}" type="slidenum">
              <a:rPr lang="en-US" smtClean="0"/>
              <a:pPr/>
              <a:t>15</a:t>
            </a:fld>
            <a:endParaRPr lang="en-US" dirty="0"/>
          </a:p>
        </p:txBody>
      </p:sp>
    </p:spTree>
    <p:extLst>
      <p:ext uri="{BB962C8B-B14F-4D97-AF65-F5344CB8AC3E}">
        <p14:creationId xmlns:p14="http://schemas.microsoft.com/office/powerpoint/2010/main" val="16819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9B0F9-5275-4FDD-BFE5-B9E6F2FD770F}" type="slidenum">
              <a:rPr lang="en-US" smtClean="0"/>
              <a:pPr/>
              <a:t>2</a:t>
            </a:fld>
            <a:endParaRPr lang="en-US" dirty="0"/>
          </a:p>
        </p:txBody>
      </p:sp>
    </p:spTree>
    <p:extLst>
      <p:ext uri="{BB962C8B-B14F-4D97-AF65-F5344CB8AC3E}">
        <p14:creationId xmlns:p14="http://schemas.microsoft.com/office/powerpoint/2010/main" val="1295616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Example is </a:t>
            </a:r>
            <a:r>
              <a:rPr lang="en-US" smtClean="0"/>
              <a:t>typhoon Haiyan 2013</a:t>
            </a:r>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pPr/>
              <a:t>3</a:t>
            </a:fld>
            <a:endParaRPr lang="en-US" dirty="0"/>
          </a:p>
        </p:txBody>
      </p:sp>
    </p:spTree>
    <p:extLst>
      <p:ext uri="{BB962C8B-B14F-4D97-AF65-F5344CB8AC3E}">
        <p14:creationId xmlns:p14="http://schemas.microsoft.com/office/powerpoint/2010/main" val="129561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pPr/>
              <a:t>4</a:t>
            </a:fld>
            <a:endParaRPr lang="en-US" dirty="0"/>
          </a:p>
        </p:txBody>
      </p:sp>
    </p:spTree>
    <p:extLst>
      <p:ext uri="{BB962C8B-B14F-4D97-AF65-F5344CB8AC3E}">
        <p14:creationId xmlns:p14="http://schemas.microsoft.com/office/powerpoint/2010/main" val="129561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9B0F9-5275-4FDD-BFE5-B9E6F2FD770F}" type="slidenum">
              <a:rPr lang="en-US" smtClean="0"/>
              <a:pPr/>
              <a:t>5</a:t>
            </a:fld>
            <a:endParaRPr lang="en-US" dirty="0"/>
          </a:p>
        </p:txBody>
      </p:sp>
    </p:spTree>
    <p:extLst>
      <p:ext uri="{BB962C8B-B14F-4D97-AF65-F5344CB8AC3E}">
        <p14:creationId xmlns:p14="http://schemas.microsoft.com/office/powerpoint/2010/main" val="1295616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pPr/>
              <a:t>6</a:t>
            </a:fld>
            <a:endParaRPr lang="en-US" dirty="0"/>
          </a:p>
        </p:txBody>
      </p:sp>
    </p:spTree>
    <p:extLst>
      <p:ext uri="{BB962C8B-B14F-4D97-AF65-F5344CB8AC3E}">
        <p14:creationId xmlns:p14="http://schemas.microsoft.com/office/powerpoint/2010/main" val="1295616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pPr/>
              <a:t>7</a:t>
            </a:fld>
            <a:endParaRPr lang="en-US" dirty="0"/>
          </a:p>
        </p:txBody>
      </p:sp>
    </p:spTree>
    <p:extLst>
      <p:ext uri="{BB962C8B-B14F-4D97-AF65-F5344CB8AC3E}">
        <p14:creationId xmlns:p14="http://schemas.microsoft.com/office/powerpoint/2010/main" val="1295616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99B0F9-5275-4FDD-BFE5-B9E6F2FD770F}" type="slidenum">
              <a:rPr lang="en-US" smtClean="0"/>
              <a:pPr/>
              <a:t>8</a:t>
            </a:fld>
            <a:endParaRPr lang="en-US" dirty="0"/>
          </a:p>
        </p:txBody>
      </p:sp>
    </p:spTree>
    <p:extLst>
      <p:ext uri="{BB962C8B-B14F-4D97-AF65-F5344CB8AC3E}">
        <p14:creationId xmlns:p14="http://schemas.microsoft.com/office/powerpoint/2010/main" val="1295616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9B0F9-5275-4FDD-BFE5-B9E6F2FD770F}" type="slidenum">
              <a:rPr lang="en-US" smtClean="0"/>
              <a:pPr/>
              <a:t>9</a:t>
            </a:fld>
            <a:endParaRPr lang="en-US" dirty="0"/>
          </a:p>
        </p:txBody>
      </p:sp>
    </p:spTree>
    <p:extLst>
      <p:ext uri="{BB962C8B-B14F-4D97-AF65-F5344CB8AC3E}">
        <p14:creationId xmlns:p14="http://schemas.microsoft.com/office/powerpoint/2010/main" val="1295616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with Image">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00402" y="339406"/>
            <a:ext cx="8486880" cy="4370958"/>
          </a:xfrm>
          <a:prstGeom prst="rect">
            <a:avLst/>
          </a:prstGeom>
        </p:spPr>
      </p:pic>
      <p:sp>
        <p:nvSpPr>
          <p:cNvPr id="19" name="Rectangle 18"/>
          <p:cNvSpPr/>
          <p:nvPr userDrawn="1"/>
        </p:nvSpPr>
        <p:spPr>
          <a:xfrm>
            <a:off x="0" y="4710364"/>
            <a:ext cx="9144000" cy="433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Footer Placeholder 4 Copyright"/>
          <p:cNvSpPr>
            <a:spLocks noGrp="1"/>
          </p:cNvSpPr>
          <p:nvPr>
            <p:ph type="ftr" sz="quarter" idx="3"/>
          </p:nvPr>
        </p:nvSpPr>
        <p:spPr>
          <a:xfrm>
            <a:off x="457199" y="4800601"/>
            <a:ext cx="1929540"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US" smtClean="0"/>
              <a:t>© 2018 Willis Towers Watson. All rights reserved. </a:t>
            </a:r>
            <a:endParaRPr lang="en-GB" dirty="0" smtClean="0"/>
          </a:p>
        </p:txBody>
      </p:sp>
      <p:sp>
        <p:nvSpPr>
          <p:cNvPr id="23" name="Rectangle 22"/>
          <p:cNvSpPr/>
          <p:nvPr userDrawn="1"/>
        </p:nvSpPr>
        <p:spPr>
          <a:xfrm>
            <a:off x="449264" y="258895"/>
            <a:ext cx="4851091" cy="1478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p:cNvSpPr>
            <a:spLocks noGrp="1"/>
          </p:cNvSpPr>
          <p:nvPr>
            <p:ph type="body" sz="quarter" idx="13"/>
          </p:nvPr>
        </p:nvSpPr>
        <p:spPr>
          <a:xfrm>
            <a:off x="632122" y="602455"/>
            <a:ext cx="4701878" cy="485283"/>
          </a:xfrm>
          <a:prstGeom prst="rect">
            <a:avLst/>
          </a:prstGeom>
        </p:spPr>
        <p:txBody>
          <a:bodyPr lIns="0" tIns="0" rIns="0" bIns="0">
            <a:noAutofit/>
          </a:bodyPr>
          <a:lstStyle>
            <a:lvl1pPr marL="0" indent="0">
              <a:buNone/>
              <a:defRPr sz="2000" b="0"/>
            </a:lvl1pPr>
          </a:lstStyle>
          <a:p>
            <a:pPr lvl="0"/>
            <a:r>
              <a:rPr lang="en-US" smtClean="0"/>
              <a:t>Click to edit Master text styles</a:t>
            </a:r>
          </a:p>
        </p:txBody>
      </p:sp>
      <p:sp>
        <p:nvSpPr>
          <p:cNvPr id="2" name="Title 1"/>
          <p:cNvSpPr>
            <a:spLocks noGrp="1"/>
          </p:cNvSpPr>
          <p:nvPr>
            <p:ph type="title"/>
          </p:nvPr>
        </p:nvSpPr>
        <p:spPr>
          <a:xfrm>
            <a:off x="632122" y="342900"/>
            <a:ext cx="4701878" cy="487584"/>
          </a:xfrm>
        </p:spPr>
        <p:txBody>
          <a:bodyPr>
            <a:noAutofit/>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632122" y="1104900"/>
            <a:ext cx="1524000" cy="138499"/>
          </a:xfrm>
          <a:prstGeom prst="rect">
            <a:avLst/>
          </a:prstGeom>
        </p:spPr>
        <p:txBody>
          <a:bodyPr lIns="0" tIns="0" rIns="0" bIns="0">
            <a:noAutofit/>
          </a:bodyPr>
          <a:lstStyle>
            <a:lvl1pPr algn="l">
              <a:defRPr sz="1200"/>
            </a:lvl1pPr>
          </a:lstStyle>
          <a:p>
            <a:endParaRPr lang="en-US" dirty="0"/>
          </a:p>
        </p:txBody>
      </p:sp>
      <p:pic>
        <p:nvPicPr>
          <p:cNvPr id="15" name="Picture 2" descr="L:\CST\BRAND\FABER\November\Logo\Logo Suite\Willis Re WTW\RGB\Willis Re wtw_logo_hrz_RGB.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240454" y="4800600"/>
            <a:ext cx="1429712" cy="1406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L:\CST\BRAND\FABER\November\Logo\Logo Suite\Willis Re WTW\RGB\Willis Re wtw_logo_hrz_RGB.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240454" y="6422192"/>
            <a:ext cx="1429712" cy="14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0246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3E393-C0BF-4ED8-8545-7E4C90AFF831}" type="slidenum">
              <a:rPr lang="en-US" smtClean="0"/>
              <a:pPr/>
              <a:t>‹#›</a:t>
            </a:fld>
            <a:endParaRPr lang="en-US" dirty="0"/>
          </a:p>
        </p:txBody>
      </p:sp>
      <p:cxnSp>
        <p:nvCxnSpPr>
          <p:cNvPr id="5" name="Straight Connector 4"/>
          <p:cNvCxnSpPr/>
          <p:nvPr userDrawn="1"/>
        </p:nvCxnSpPr>
        <p:spPr>
          <a:xfrm>
            <a:off x="457200" y="46863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4 Copyright"/>
          <p:cNvSpPr>
            <a:spLocks noGrp="1"/>
          </p:cNvSpPr>
          <p:nvPr>
            <p:ph type="ftr" sz="quarter" idx="3"/>
          </p:nvPr>
        </p:nvSpPr>
        <p:spPr>
          <a:xfrm>
            <a:off x="457199" y="4800601"/>
            <a:ext cx="1929540"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US" smtClean="0"/>
              <a:t>© 2018 Willis Towers Watson. All rights reserved. </a:t>
            </a:r>
            <a:endParaRPr lang="en-GB" dirty="0" smtClean="0"/>
          </a:p>
        </p:txBody>
      </p:sp>
      <p:pic>
        <p:nvPicPr>
          <p:cNvPr id="7" name="Picture 2" descr="L:\CST\BRAND\FABER\November\Logo\Logo Suite\Willis Re WTW\RGB\Willis Re wtw_logo_hrz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42200" y="4815840"/>
            <a:ext cx="882650" cy="868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with image">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379" t="1181" r="26219" b="2050"/>
          <a:stretch/>
        </p:blipFill>
        <p:spPr bwMode="auto">
          <a:xfrm rot="5400000">
            <a:off x="2215754" y="-2215752"/>
            <a:ext cx="4712493"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Rectangle 63"/>
          <p:cNvSpPr/>
          <p:nvPr userDrawn="1"/>
        </p:nvSpPr>
        <p:spPr>
          <a:xfrm>
            <a:off x="0" y="4712494"/>
            <a:ext cx="9144000" cy="431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sp>
        <p:nvSpPr>
          <p:cNvPr id="9" name="Rectangle 8"/>
          <p:cNvSpPr/>
          <p:nvPr userDrawn="1"/>
        </p:nvSpPr>
        <p:spPr>
          <a:xfrm>
            <a:off x="171450" y="171450"/>
            <a:ext cx="5769864" cy="171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0" dirty="0"/>
          </a:p>
        </p:txBody>
      </p:sp>
      <p:sp>
        <p:nvSpPr>
          <p:cNvPr id="2" name="Title 1"/>
          <p:cNvSpPr>
            <a:spLocks noGrp="1"/>
          </p:cNvSpPr>
          <p:nvPr>
            <p:ph type="title" hasCustomPrompt="1"/>
          </p:nvPr>
        </p:nvSpPr>
        <p:spPr>
          <a:xfrm>
            <a:off x="342900" y="342900"/>
            <a:ext cx="5257800" cy="459486"/>
          </a:xfrm>
        </p:spPr>
        <p:txBody>
          <a:bodyPr>
            <a:noAutofit/>
          </a:bodyPr>
          <a:lstStyle>
            <a:lvl1pPr>
              <a:lnSpc>
                <a:spcPts val="1725"/>
              </a:lnSpc>
              <a:defRPr baseline="0"/>
            </a:lvl1pPr>
          </a:lstStyle>
          <a:p>
            <a:r>
              <a:rPr lang="en-US" dirty="0"/>
              <a:t>Title image slide — click to edit</a:t>
            </a:r>
            <a:br>
              <a:rPr lang="en-US" dirty="0"/>
            </a:br>
            <a:r>
              <a:rPr lang="en-US" dirty="0"/>
              <a:t>second line if needed </a:t>
            </a:r>
          </a:p>
        </p:txBody>
      </p:sp>
      <p:sp>
        <p:nvSpPr>
          <p:cNvPr id="22" name="Text Placeholder 21"/>
          <p:cNvSpPr>
            <a:spLocks noGrp="1"/>
          </p:cNvSpPr>
          <p:nvPr>
            <p:ph type="body" sz="quarter" idx="15" hasCustomPrompt="1"/>
          </p:nvPr>
        </p:nvSpPr>
        <p:spPr>
          <a:xfrm>
            <a:off x="342900" y="822960"/>
            <a:ext cx="5257800" cy="377190"/>
          </a:xfrm>
        </p:spPr>
        <p:txBody>
          <a:bodyPr/>
          <a:lstStyle>
            <a:lvl1pPr>
              <a:lnSpc>
                <a:spcPts val="1500"/>
              </a:lnSpc>
              <a:spcAft>
                <a:spcPts val="0"/>
              </a:spcAft>
              <a:defRPr sz="1400" b="0" baseline="0"/>
            </a:lvl1pPr>
          </a:lstStyle>
          <a:p>
            <a:pPr lvl="0"/>
            <a:r>
              <a:rPr lang="en-US" dirty="0"/>
              <a:t>Click to add subhead</a:t>
            </a:r>
          </a:p>
        </p:txBody>
      </p:sp>
      <p:sp>
        <p:nvSpPr>
          <p:cNvPr id="24" name="Text Placeholder 23"/>
          <p:cNvSpPr>
            <a:spLocks noGrp="1"/>
          </p:cNvSpPr>
          <p:nvPr>
            <p:ph type="body" sz="quarter" idx="16" hasCustomPrompt="1"/>
          </p:nvPr>
        </p:nvSpPr>
        <p:spPr>
          <a:xfrm>
            <a:off x="342900" y="1657253"/>
            <a:ext cx="2011680" cy="203311"/>
          </a:xfrm>
        </p:spPr>
        <p:txBody>
          <a:bodyPr/>
          <a:lstStyle>
            <a:lvl1pPr>
              <a:defRPr sz="900" b="0" baseline="0"/>
            </a:lvl1pPr>
          </a:lstStyle>
          <a:p>
            <a:pPr lvl="0"/>
            <a:r>
              <a:rPr lang="en-US" dirty="0"/>
              <a:t>Insert date</a:t>
            </a:r>
          </a:p>
        </p:txBody>
      </p:sp>
      <p:sp>
        <p:nvSpPr>
          <p:cNvPr id="26" name="Text Placeholder 25"/>
          <p:cNvSpPr>
            <a:spLocks noGrp="1"/>
          </p:cNvSpPr>
          <p:nvPr>
            <p:ph type="body" sz="quarter" idx="17" hasCustomPrompt="1"/>
          </p:nvPr>
        </p:nvSpPr>
        <p:spPr>
          <a:xfrm>
            <a:off x="342900" y="1240843"/>
            <a:ext cx="5257800" cy="395540"/>
          </a:xfrm>
        </p:spPr>
        <p:txBody>
          <a:bodyPr/>
          <a:lstStyle>
            <a:lvl1pPr>
              <a:lnSpc>
                <a:spcPts val="1350"/>
              </a:lnSpc>
              <a:spcAft>
                <a:spcPts val="0"/>
              </a:spcAft>
              <a:defRPr sz="1200" b="0"/>
            </a:lvl1pPr>
          </a:lstStyle>
          <a:p>
            <a:pPr lvl="0"/>
            <a:r>
              <a:rPr lang="en-US" dirty="0"/>
              <a:t>Click to add text</a:t>
            </a:r>
          </a:p>
        </p:txBody>
      </p:sp>
      <p:grpSp>
        <p:nvGrpSpPr>
          <p:cNvPr id="12" name="Group 11"/>
          <p:cNvGrpSpPr/>
          <p:nvPr userDrawn="1"/>
        </p:nvGrpSpPr>
        <p:grpSpPr>
          <a:xfrm>
            <a:off x="170260" y="342900"/>
            <a:ext cx="8549283" cy="4043363"/>
            <a:chOff x="-1796256" y="457200"/>
            <a:chExt cx="11399044" cy="5391150"/>
          </a:xfrm>
          <a:solidFill>
            <a:srgbClr val="FFFFFF">
              <a:alpha val="50000"/>
            </a:srgbClr>
          </a:solidFill>
        </p:grpSpPr>
        <p:sp>
          <p:nvSpPr>
            <p:cNvPr id="13" name="Rectangle 11"/>
            <p:cNvSpPr>
              <a:spLocks noChangeArrowheads="1"/>
            </p:cNvSpPr>
            <p:nvPr userDrawn="1"/>
          </p:nvSpPr>
          <p:spPr bwMode="auto">
            <a:xfrm>
              <a:off x="669925" y="3630613"/>
              <a:ext cx="279400" cy="808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17"/>
            <p:cNvSpPr>
              <a:spLocks noChangeArrowheads="1"/>
            </p:cNvSpPr>
            <p:nvPr userDrawn="1"/>
          </p:nvSpPr>
          <p:spPr bwMode="auto">
            <a:xfrm>
              <a:off x="250825" y="4640263"/>
              <a:ext cx="1257300" cy="808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Rectangle 19"/>
            <p:cNvSpPr>
              <a:spLocks noChangeArrowheads="1"/>
            </p:cNvSpPr>
            <p:nvPr userDrawn="1"/>
          </p:nvSpPr>
          <p:spPr bwMode="auto">
            <a:xfrm>
              <a:off x="6670675" y="4640263"/>
              <a:ext cx="419100" cy="808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Rectangle 22"/>
            <p:cNvSpPr>
              <a:spLocks noChangeArrowheads="1"/>
            </p:cNvSpPr>
            <p:nvPr userDrawn="1"/>
          </p:nvSpPr>
          <p:spPr bwMode="auto">
            <a:xfrm>
              <a:off x="7929563" y="5648325"/>
              <a:ext cx="838200" cy="2000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Rectangle 23"/>
            <p:cNvSpPr>
              <a:spLocks noChangeArrowheads="1"/>
            </p:cNvSpPr>
            <p:nvPr userDrawn="1"/>
          </p:nvSpPr>
          <p:spPr bwMode="auto">
            <a:xfrm>
              <a:off x="4437063" y="3830638"/>
              <a:ext cx="560388" cy="808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Rectangle 25"/>
            <p:cNvSpPr>
              <a:spLocks noChangeArrowheads="1"/>
            </p:cNvSpPr>
            <p:nvPr userDrawn="1"/>
          </p:nvSpPr>
          <p:spPr bwMode="auto">
            <a:xfrm>
              <a:off x="2065338" y="5448300"/>
              <a:ext cx="839788" cy="400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Rectangle 30"/>
            <p:cNvSpPr>
              <a:spLocks noChangeArrowheads="1"/>
            </p:cNvSpPr>
            <p:nvPr userDrawn="1"/>
          </p:nvSpPr>
          <p:spPr bwMode="auto">
            <a:xfrm>
              <a:off x="8067675" y="4235450"/>
              <a:ext cx="1535113" cy="808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Rectangle 32"/>
            <p:cNvSpPr>
              <a:spLocks noChangeArrowheads="1"/>
            </p:cNvSpPr>
            <p:nvPr userDrawn="1"/>
          </p:nvSpPr>
          <p:spPr bwMode="auto">
            <a:xfrm>
              <a:off x="9463088" y="1600200"/>
              <a:ext cx="139700" cy="16129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Rectangle 36"/>
            <p:cNvSpPr>
              <a:spLocks noChangeArrowheads="1"/>
            </p:cNvSpPr>
            <p:nvPr userDrawn="1"/>
          </p:nvSpPr>
          <p:spPr bwMode="auto">
            <a:xfrm>
              <a:off x="7370763" y="1412875"/>
              <a:ext cx="417513" cy="1209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Rectangle 43"/>
            <p:cNvSpPr>
              <a:spLocks noChangeArrowheads="1"/>
            </p:cNvSpPr>
            <p:nvPr/>
          </p:nvSpPr>
          <p:spPr bwMode="auto">
            <a:xfrm>
              <a:off x="1087438" y="2622550"/>
              <a:ext cx="420688" cy="6032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50"/>
            <p:cNvSpPr>
              <a:spLocks noChangeArrowheads="1"/>
            </p:cNvSpPr>
            <p:nvPr userDrawn="1"/>
          </p:nvSpPr>
          <p:spPr bwMode="auto">
            <a:xfrm>
              <a:off x="9045575" y="457200"/>
              <a:ext cx="417513" cy="604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53"/>
            <p:cNvSpPr>
              <a:spLocks noChangeArrowheads="1"/>
            </p:cNvSpPr>
            <p:nvPr userDrawn="1"/>
          </p:nvSpPr>
          <p:spPr bwMode="auto">
            <a:xfrm>
              <a:off x="6950076" y="3225800"/>
              <a:ext cx="838200" cy="809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Rectangle 55"/>
            <p:cNvSpPr>
              <a:spLocks noChangeArrowheads="1"/>
            </p:cNvSpPr>
            <p:nvPr userDrawn="1"/>
          </p:nvSpPr>
          <p:spPr bwMode="auto">
            <a:xfrm>
              <a:off x="8628063" y="2622550"/>
              <a:ext cx="139700" cy="808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Rectangle 56"/>
            <p:cNvSpPr>
              <a:spLocks noChangeArrowheads="1"/>
            </p:cNvSpPr>
            <p:nvPr userDrawn="1"/>
          </p:nvSpPr>
          <p:spPr bwMode="auto">
            <a:xfrm>
              <a:off x="5619083" y="2622550"/>
              <a:ext cx="279400" cy="1008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Rectangle 57"/>
            <p:cNvSpPr>
              <a:spLocks noChangeArrowheads="1"/>
            </p:cNvSpPr>
            <p:nvPr userDrawn="1"/>
          </p:nvSpPr>
          <p:spPr bwMode="auto">
            <a:xfrm>
              <a:off x="9045575" y="3430588"/>
              <a:ext cx="557213" cy="403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Rectangle 61"/>
            <p:cNvSpPr>
              <a:spLocks noChangeArrowheads="1"/>
            </p:cNvSpPr>
            <p:nvPr userDrawn="1"/>
          </p:nvSpPr>
          <p:spPr bwMode="auto">
            <a:xfrm>
              <a:off x="3740150" y="5043488"/>
              <a:ext cx="700088" cy="404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Rectangle 66"/>
            <p:cNvSpPr>
              <a:spLocks noChangeArrowheads="1"/>
            </p:cNvSpPr>
            <p:nvPr userDrawn="1"/>
          </p:nvSpPr>
          <p:spPr bwMode="auto">
            <a:xfrm>
              <a:off x="5553075" y="4840288"/>
              <a:ext cx="700088" cy="203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Rectangle 23"/>
            <p:cNvSpPr>
              <a:spLocks noChangeArrowheads="1"/>
            </p:cNvSpPr>
            <p:nvPr userDrawn="1"/>
          </p:nvSpPr>
          <p:spPr bwMode="auto">
            <a:xfrm>
              <a:off x="-1796256" y="3830638"/>
              <a:ext cx="560388" cy="808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Rectangle 43"/>
            <p:cNvSpPr>
              <a:spLocks noChangeArrowheads="1"/>
            </p:cNvSpPr>
            <p:nvPr userDrawn="1"/>
          </p:nvSpPr>
          <p:spPr bwMode="auto">
            <a:xfrm>
              <a:off x="-1794669" y="2622550"/>
              <a:ext cx="420688" cy="6032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Rectangle 22"/>
            <p:cNvSpPr>
              <a:spLocks noChangeArrowheads="1"/>
            </p:cNvSpPr>
            <p:nvPr userDrawn="1"/>
          </p:nvSpPr>
          <p:spPr bwMode="auto">
            <a:xfrm>
              <a:off x="-1097705" y="5648325"/>
              <a:ext cx="838200" cy="2000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Rectangle 15"/>
            <p:cNvSpPr>
              <a:spLocks noChangeArrowheads="1"/>
            </p:cNvSpPr>
            <p:nvPr userDrawn="1"/>
          </p:nvSpPr>
          <p:spPr bwMode="auto">
            <a:xfrm>
              <a:off x="-580889" y="3630613"/>
              <a:ext cx="139700" cy="804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33" name="Picture 2" descr="L:\CST\BRAND\FABER\November\Logo\Logo Suite\Willis Re WTW\RGB\Willis Re wtw_logo_hrz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40454" y="4800600"/>
            <a:ext cx="1429712" cy="140643"/>
          </a:xfrm>
          <a:prstGeom prst="rect">
            <a:avLst/>
          </a:prstGeom>
          <a:noFill/>
          <a:extLst>
            <a:ext uri="{909E8E84-426E-40DD-AFC4-6F175D3DCCD1}">
              <a14:hiddenFill xmlns:a14="http://schemas.microsoft.com/office/drawing/2010/main">
                <a:solidFill>
                  <a:srgbClr val="FFFFFF"/>
                </a:solidFill>
              </a14:hiddenFill>
            </a:ext>
          </a:extLst>
        </p:spPr>
      </p:pic>
      <p:sp>
        <p:nvSpPr>
          <p:cNvPr id="39" name="Footer Placeholder 4 Copyright"/>
          <p:cNvSpPr>
            <a:spLocks noGrp="1"/>
          </p:cNvSpPr>
          <p:nvPr>
            <p:ph type="ftr" sz="quarter" idx="3"/>
          </p:nvPr>
        </p:nvSpPr>
        <p:spPr>
          <a:xfrm>
            <a:off x="457199" y="4800601"/>
            <a:ext cx="1929540"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US" dirty="0" smtClean="0"/>
              <a:t>© 2018 Willis Towers Watson. All rights reserved. </a:t>
            </a:r>
            <a:endParaRPr lang="en-GB" dirty="0" smtClean="0"/>
          </a:p>
        </p:txBody>
      </p:sp>
    </p:spTree>
    <p:extLst>
      <p:ext uri="{BB962C8B-B14F-4D97-AF65-F5344CB8AC3E}">
        <p14:creationId xmlns:p14="http://schemas.microsoft.com/office/powerpoint/2010/main" val="285110398"/>
      </p:ext>
    </p:extLst>
  </p:cSld>
  <p:clrMapOvr>
    <a:masterClrMapping/>
  </p:clrMapOvr>
  <p:extLst mod="1">
    <p:ext uri="{DCECCB84-F9BA-43D5-87BE-67443E8EF086}">
      <p15:sldGuideLst xmlns:p15="http://schemas.microsoft.com/office/powerpoint/2012/main" xmlns="">
        <p15:guide id="1" orient="horz" pos="4178"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with Image">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920" y="316546"/>
            <a:ext cx="8486880" cy="4370958"/>
          </a:xfrm>
          <a:prstGeom prst="rect">
            <a:avLst/>
          </a:prstGeom>
        </p:spPr>
      </p:pic>
      <p:sp>
        <p:nvSpPr>
          <p:cNvPr id="19" name="Rectangle 18"/>
          <p:cNvSpPr/>
          <p:nvPr userDrawn="1"/>
        </p:nvSpPr>
        <p:spPr>
          <a:xfrm>
            <a:off x="0" y="4710364"/>
            <a:ext cx="9144000" cy="433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ooter Placeholder 4 Copyright"/>
          <p:cNvSpPr>
            <a:spLocks noGrp="1"/>
          </p:cNvSpPr>
          <p:nvPr>
            <p:ph type="ftr" sz="quarter" idx="3"/>
          </p:nvPr>
        </p:nvSpPr>
        <p:spPr>
          <a:xfrm>
            <a:off x="457199" y="4800601"/>
            <a:ext cx="1929540"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US" smtClean="0"/>
              <a:t>© 2018 Willis Towers Watson. All rights reserved. </a:t>
            </a:r>
            <a:endParaRPr lang="en-GB" dirty="0" smtClean="0"/>
          </a:p>
        </p:txBody>
      </p:sp>
      <p:sp>
        <p:nvSpPr>
          <p:cNvPr id="13" name="Freeform 12"/>
          <p:cNvSpPr>
            <a:spLocks/>
          </p:cNvSpPr>
          <p:nvPr userDrawn="1"/>
        </p:nvSpPr>
        <p:spPr bwMode="auto">
          <a:xfrm>
            <a:off x="5624927" y="316546"/>
            <a:ext cx="2915788" cy="1063924"/>
          </a:xfrm>
          <a:custGeom>
            <a:avLst/>
            <a:gdLst>
              <a:gd name="T0" fmla="*/ 0 w 3022"/>
              <a:gd name="T1" fmla="*/ 1641 h 1641"/>
              <a:gd name="T2" fmla="*/ 0 w 3022"/>
              <a:gd name="T3" fmla="*/ 1641 h 1641"/>
              <a:gd name="T4" fmla="*/ 3022 w 3022"/>
              <a:gd name="T5" fmla="*/ 1641 h 1641"/>
              <a:gd name="T6" fmla="*/ 3022 w 3022"/>
              <a:gd name="T7" fmla="*/ 0 h 1641"/>
              <a:gd name="T8" fmla="*/ 0 w 3022"/>
              <a:gd name="T9" fmla="*/ 0 h 1641"/>
              <a:gd name="T10" fmla="*/ 0 w 3022"/>
              <a:gd name="T11" fmla="*/ 1641 h 1641"/>
            </a:gdLst>
            <a:ahLst/>
            <a:cxnLst>
              <a:cxn ang="0">
                <a:pos x="T0" y="T1"/>
              </a:cxn>
              <a:cxn ang="0">
                <a:pos x="T2" y="T3"/>
              </a:cxn>
              <a:cxn ang="0">
                <a:pos x="T4" y="T5"/>
              </a:cxn>
              <a:cxn ang="0">
                <a:pos x="T6" y="T7"/>
              </a:cxn>
              <a:cxn ang="0">
                <a:pos x="T8" y="T9"/>
              </a:cxn>
              <a:cxn ang="0">
                <a:pos x="T10" y="T11"/>
              </a:cxn>
            </a:cxnLst>
            <a:rect l="0" t="0" r="r" b="b"/>
            <a:pathLst>
              <a:path w="3022" h="1641">
                <a:moveTo>
                  <a:pt x="0" y="1641"/>
                </a:moveTo>
                <a:lnTo>
                  <a:pt x="0" y="1641"/>
                </a:lnTo>
                <a:lnTo>
                  <a:pt x="3022" y="1641"/>
                </a:lnTo>
                <a:lnTo>
                  <a:pt x="3022" y="0"/>
                </a:lnTo>
                <a:lnTo>
                  <a:pt x="0" y="0"/>
                </a:lnTo>
                <a:lnTo>
                  <a:pt x="0" y="16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p:ph type="title"/>
          </p:nvPr>
        </p:nvSpPr>
        <p:spPr>
          <a:xfrm>
            <a:off x="5708250" y="381001"/>
            <a:ext cx="2676856" cy="467508"/>
          </a:xfrm>
        </p:spPr>
        <p:txBody>
          <a:bodyPr>
            <a:noAutofit/>
          </a:bodyPr>
          <a:lstStyle>
            <a:lvl1pPr>
              <a:defRPr/>
            </a:lvl1pPr>
          </a:lstStyle>
          <a:p>
            <a:r>
              <a:rPr lang="en-US" smtClean="0"/>
              <a:t>Click to edit Master title style</a:t>
            </a:r>
            <a:endParaRPr lang="en-US" dirty="0"/>
          </a:p>
        </p:txBody>
      </p:sp>
      <p:sp>
        <p:nvSpPr>
          <p:cNvPr id="16" name="Text Placeholder 15"/>
          <p:cNvSpPr>
            <a:spLocks noGrp="1"/>
          </p:cNvSpPr>
          <p:nvPr>
            <p:ph type="body" sz="quarter" idx="13"/>
          </p:nvPr>
        </p:nvSpPr>
        <p:spPr>
          <a:xfrm>
            <a:off x="5716988" y="655949"/>
            <a:ext cx="2666961" cy="472673"/>
          </a:xfrm>
          <a:prstGeom prst="rect">
            <a:avLst/>
          </a:prstGeom>
        </p:spPr>
        <p:txBody>
          <a:bodyPr lIns="0" tIns="0" rIns="0" bIns="0">
            <a:noAutofit/>
          </a:bodyPr>
          <a:lstStyle>
            <a:lvl1pPr marL="0" indent="0">
              <a:buNone/>
              <a:defRPr sz="1800" b="0"/>
            </a:lvl1pPr>
          </a:lstStyle>
          <a:p>
            <a:pPr lvl="0"/>
            <a:r>
              <a:rPr lang="en-US" smtClean="0"/>
              <a:t>Click to edit Master text styles</a:t>
            </a:r>
          </a:p>
        </p:txBody>
      </p:sp>
      <p:pic>
        <p:nvPicPr>
          <p:cNvPr id="21" name="Picture 2" descr="L:\CST\BRAND\FABER\November\Logo\Logo Suite\Willis Re WTW\RGB\Willis Re wtw_logo_hrz_RGB.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240454" y="4800600"/>
            <a:ext cx="1429712" cy="14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243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13" name="Text Placeholder 12"/>
          <p:cNvSpPr>
            <a:spLocks noGrp="1"/>
          </p:cNvSpPr>
          <p:nvPr>
            <p:ph type="body" sz="quarter" idx="13" hasCustomPrompt="1"/>
          </p:nvPr>
        </p:nvSpPr>
        <p:spPr>
          <a:xfrm>
            <a:off x="457200" y="1404275"/>
            <a:ext cx="4495800" cy="253075"/>
          </a:xfrm>
        </p:spPr>
        <p:txBody>
          <a:bodyPr>
            <a:noAutofit/>
          </a:bodyPr>
          <a:lstStyle>
            <a:lvl1pPr marL="0" indent="0">
              <a:buNone/>
              <a:defRPr sz="2000" b="0">
                <a:solidFill>
                  <a:schemeClr val="tx1"/>
                </a:solidFill>
              </a:defRPr>
            </a:lvl1pPr>
          </a:lstStyle>
          <a:p>
            <a:pPr lvl="0"/>
            <a:r>
              <a:rPr lang="en-US" dirty="0" smtClean="0"/>
              <a:t>Subheading here</a:t>
            </a:r>
            <a:endParaRPr lang="en-US" dirty="0"/>
          </a:p>
        </p:txBody>
      </p:sp>
      <p:sp>
        <p:nvSpPr>
          <p:cNvPr id="12" name="Title 1"/>
          <p:cNvSpPr>
            <a:spLocks noGrp="1"/>
          </p:cNvSpPr>
          <p:nvPr>
            <p:ph type="title"/>
          </p:nvPr>
        </p:nvSpPr>
        <p:spPr>
          <a:xfrm>
            <a:off x="457200" y="1143001"/>
            <a:ext cx="4495800" cy="285750"/>
          </a:xfrm>
        </p:spPr>
        <p:txBody>
          <a:bodyPr>
            <a:noAutofit/>
          </a:bodyPr>
          <a:lstStyle/>
          <a:p>
            <a:r>
              <a:rPr lang="en-US" smtClean="0"/>
              <a:t>Click to edit Master title style</a:t>
            </a:r>
            <a:endParaRPr lang="en-US" dirty="0"/>
          </a:p>
        </p:txBody>
      </p:sp>
      <p:cxnSp>
        <p:nvCxnSpPr>
          <p:cNvPr id="14" name="Straight Connector 13"/>
          <p:cNvCxnSpPr/>
          <p:nvPr userDrawn="1"/>
        </p:nvCxnSpPr>
        <p:spPr>
          <a:xfrm>
            <a:off x="457200" y="46863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4 Copyright"/>
          <p:cNvSpPr>
            <a:spLocks noGrp="1"/>
          </p:cNvSpPr>
          <p:nvPr>
            <p:ph type="ftr" sz="quarter" idx="3"/>
          </p:nvPr>
        </p:nvSpPr>
        <p:spPr>
          <a:xfrm>
            <a:off x="457199" y="4800601"/>
            <a:ext cx="1929540"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US" smtClean="0"/>
              <a:t>© 2018 Willis Towers Watson. All rights reserved. </a:t>
            </a:r>
            <a:endParaRPr lang="en-GB" dirty="0" smtClean="0"/>
          </a:p>
        </p:txBody>
      </p:sp>
      <p:sp>
        <p:nvSpPr>
          <p:cNvPr id="27" name="Freeform 26"/>
          <p:cNvSpPr>
            <a:spLocks/>
          </p:cNvSpPr>
          <p:nvPr userDrawn="1"/>
        </p:nvSpPr>
        <p:spPr bwMode="auto">
          <a:xfrm>
            <a:off x="5624927" y="316546"/>
            <a:ext cx="2915788" cy="1063924"/>
          </a:xfrm>
          <a:custGeom>
            <a:avLst/>
            <a:gdLst>
              <a:gd name="T0" fmla="*/ 0 w 3022"/>
              <a:gd name="T1" fmla="*/ 1641 h 1641"/>
              <a:gd name="T2" fmla="*/ 0 w 3022"/>
              <a:gd name="T3" fmla="*/ 1641 h 1641"/>
              <a:gd name="T4" fmla="*/ 3022 w 3022"/>
              <a:gd name="T5" fmla="*/ 1641 h 1641"/>
              <a:gd name="T6" fmla="*/ 3022 w 3022"/>
              <a:gd name="T7" fmla="*/ 0 h 1641"/>
              <a:gd name="T8" fmla="*/ 0 w 3022"/>
              <a:gd name="T9" fmla="*/ 0 h 1641"/>
              <a:gd name="T10" fmla="*/ 0 w 3022"/>
              <a:gd name="T11" fmla="*/ 1641 h 1641"/>
            </a:gdLst>
            <a:ahLst/>
            <a:cxnLst>
              <a:cxn ang="0">
                <a:pos x="T0" y="T1"/>
              </a:cxn>
              <a:cxn ang="0">
                <a:pos x="T2" y="T3"/>
              </a:cxn>
              <a:cxn ang="0">
                <a:pos x="T4" y="T5"/>
              </a:cxn>
              <a:cxn ang="0">
                <a:pos x="T6" y="T7"/>
              </a:cxn>
              <a:cxn ang="0">
                <a:pos x="T8" y="T9"/>
              </a:cxn>
              <a:cxn ang="0">
                <a:pos x="T10" y="T11"/>
              </a:cxn>
            </a:cxnLst>
            <a:rect l="0" t="0" r="r" b="b"/>
            <a:pathLst>
              <a:path w="3022" h="1641">
                <a:moveTo>
                  <a:pt x="0" y="1641"/>
                </a:moveTo>
                <a:lnTo>
                  <a:pt x="0" y="1641"/>
                </a:lnTo>
                <a:lnTo>
                  <a:pt x="3022" y="1641"/>
                </a:lnTo>
                <a:lnTo>
                  <a:pt x="3022" y="0"/>
                </a:lnTo>
                <a:lnTo>
                  <a:pt x="0" y="0"/>
                </a:lnTo>
                <a:lnTo>
                  <a:pt x="0" y="164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 name="Freeform 27"/>
          <p:cNvSpPr>
            <a:spLocks/>
          </p:cNvSpPr>
          <p:nvPr userDrawn="1"/>
        </p:nvSpPr>
        <p:spPr bwMode="auto">
          <a:xfrm>
            <a:off x="8385107" y="2768281"/>
            <a:ext cx="311219" cy="1803719"/>
          </a:xfrm>
          <a:custGeom>
            <a:avLst/>
            <a:gdLst>
              <a:gd name="T0" fmla="*/ 0 w 384"/>
              <a:gd name="T1" fmla="*/ 2784 h 2784"/>
              <a:gd name="T2" fmla="*/ 0 w 384"/>
              <a:gd name="T3" fmla="*/ 2784 h 2784"/>
              <a:gd name="T4" fmla="*/ 384 w 384"/>
              <a:gd name="T5" fmla="*/ 2784 h 2784"/>
              <a:gd name="T6" fmla="*/ 384 w 384"/>
              <a:gd name="T7" fmla="*/ 0 h 2784"/>
              <a:gd name="T8" fmla="*/ 0 w 384"/>
              <a:gd name="T9" fmla="*/ 0 h 2784"/>
              <a:gd name="T10" fmla="*/ 0 w 384"/>
              <a:gd name="T11" fmla="*/ 2784 h 2784"/>
            </a:gdLst>
            <a:ahLst/>
            <a:cxnLst>
              <a:cxn ang="0">
                <a:pos x="T0" y="T1"/>
              </a:cxn>
              <a:cxn ang="0">
                <a:pos x="T2" y="T3"/>
              </a:cxn>
              <a:cxn ang="0">
                <a:pos x="T4" y="T5"/>
              </a:cxn>
              <a:cxn ang="0">
                <a:pos x="T6" y="T7"/>
              </a:cxn>
              <a:cxn ang="0">
                <a:pos x="T8" y="T9"/>
              </a:cxn>
              <a:cxn ang="0">
                <a:pos x="T10" y="T11"/>
              </a:cxn>
            </a:cxnLst>
            <a:rect l="0" t="0" r="r" b="b"/>
            <a:pathLst>
              <a:path w="384" h="2784">
                <a:moveTo>
                  <a:pt x="0" y="2784"/>
                </a:moveTo>
                <a:lnTo>
                  <a:pt x="0" y="2784"/>
                </a:lnTo>
                <a:lnTo>
                  <a:pt x="384" y="2784"/>
                </a:lnTo>
                <a:lnTo>
                  <a:pt x="384" y="0"/>
                </a:lnTo>
                <a:lnTo>
                  <a:pt x="0" y="0"/>
                </a:lnTo>
                <a:lnTo>
                  <a:pt x="0" y="2784"/>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 name="Freeform 28"/>
          <p:cNvSpPr>
            <a:spLocks/>
          </p:cNvSpPr>
          <p:nvPr userDrawn="1"/>
        </p:nvSpPr>
        <p:spPr bwMode="auto">
          <a:xfrm>
            <a:off x="6586201" y="2433953"/>
            <a:ext cx="465474" cy="531962"/>
          </a:xfrm>
          <a:custGeom>
            <a:avLst/>
            <a:gdLst>
              <a:gd name="T0" fmla="*/ 0 w 572"/>
              <a:gd name="T1" fmla="*/ 821 h 821"/>
              <a:gd name="T2" fmla="*/ 0 w 572"/>
              <a:gd name="T3" fmla="*/ 821 h 821"/>
              <a:gd name="T4" fmla="*/ 572 w 572"/>
              <a:gd name="T5" fmla="*/ 821 h 821"/>
              <a:gd name="T6" fmla="*/ 572 w 572"/>
              <a:gd name="T7" fmla="*/ 0 h 821"/>
              <a:gd name="T8" fmla="*/ 0 w 572"/>
              <a:gd name="T9" fmla="*/ 0 h 821"/>
              <a:gd name="T10" fmla="*/ 0 w 572"/>
              <a:gd name="T11" fmla="*/ 821 h 821"/>
            </a:gdLst>
            <a:ahLst/>
            <a:cxnLst>
              <a:cxn ang="0">
                <a:pos x="T0" y="T1"/>
              </a:cxn>
              <a:cxn ang="0">
                <a:pos x="T2" y="T3"/>
              </a:cxn>
              <a:cxn ang="0">
                <a:pos x="T4" y="T5"/>
              </a:cxn>
              <a:cxn ang="0">
                <a:pos x="T6" y="T7"/>
              </a:cxn>
              <a:cxn ang="0">
                <a:pos x="T8" y="T9"/>
              </a:cxn>
              <a:cxn ang="0">
                <a:pos x="T10" y="T11"/>
              </a:cxn>
            </a:cxnLst>
            <a:rect l="0" t="0" r="r" b="b"/>
            <a:pathLst>
              <a:path w="572" h="821">
                <a:moveTo>
                  <a:pt x="0" y="821"/>
                </a:moveTo>
                <a:lnTo>
                  <a:pt x="0" y="821"/>
                </a:lnTo>
                <a:lnTo>
                  <a:pt x="572" y="821"/>
                </a:lnTo>
                <a:lnTo>
                  <a:pt x="572" y="0"/>
                </a:lnTo>
                <a:lnTo>
                  <a:pt x="0" y="0"/>
                </a:lnTo>
                <a:lnTo>
                  <a:pt x="0" y="821"/>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 name="Freeform 15"/>
          <p:cNvSpPr>
            <a:spLocks/>
          </p:cNvSpPr>
          <p:nvPr userDrawn="1"/>
        </p:nvSpPr>
        <p:spPr bwMode="auto">
          <a:xfrm>
            <a:off x="3578087" y="3139756"/>
            <a:ext cx="2400438" cy="530886"/>
          </a:xfrm>
          <a:custGeom>
            <a:avLst/>
            <a:gdLst>
              <a:gd name="T0" fmla="*/ 0 w 2951"/>
              <a:gd name="T1" fmla="*/ 820 h 820"/>
              <a:gd name="T2" fmla="*/ 0 w 2951"/>
              <a:gd name="T3" fmla="*/ 820 h 820"/>
              <a:gd name="T4" fmla="*/ 2951 w 2951"/>
              <a:gd name="T5" fmla="*/ 820 h 820"/>
              <a:gd name="T6" fmla="*/ 2951 w 2951"/>
              <a:gd name="T7" fmla="*/ 0 h 820"/>
              <a:gd name="T8" fmla="*/ 0 w 2951"/>
              <a:gd name="T9" fmla="*/ 0 h 820"/>
              <a:gd name="T10" fmla="*/ 0 w 2951"/>
              <a:gd name="T11" fmla="*/ 820 h 820"/>
            </a:gdLst>
            <a:ahLst/>
            <a:cxnLst>
              <a:cxn ang="0">
                <a:pos x="T0" y="T1"/>
              </a:cxn>
              <a:cxn ang="0">
                <a:pos x="T2" y="T3"/>
              </a:cxn>
              <a:cxn ang="0">
                <a:pos x="T4" y="T5"/>
              </a:cxn>
              <a:cxn ang="0">
                <a:pos x="T6" y="T7"/>
              </a:cxn>
              <a:cxn ang="0">
                <a:pos x="T8" y="T9"/>
              </a:cxn>
              <a:cxn ang="0">
                <a:pos x="T10" y="T11"/>
              </a:cxn>
            </a:cxnLst>
            <a:rect l="0" t="0" r="r" b="b"/>
            <a:pathLst>
              <a:path w="2951" h="820">
                <a:moveTo>
                  <a:pt x="0" y="820"/>
                </a:moveTo>
                <a:lnTo>
                  <a:pt x="0" y="820"/>
                </a:lnTo>
                <a:lnTo>
                  <a:pt x="2951" y="820"/>
                </a:lnTo>
                <a:lnTo>
                  <a:pt x="2951" y="0"/>
                </a:lnTo>
                <a:lnTo>
                  <a:pt x="0" y="0"/>
                </a:lnTo>
                <a:lnTo>
                  <a:pt x="0" y="82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16" name="Picture 2" descr="L:\CST\BRAND\FABER\November\Logo\Logo Suite\Willis Re WTW\RGB\Willis Re wtw_logo_hrz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42200" y="4815840"/>
            <a:ext cx="882650" cy="868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12" name="Text Placeholder 11"/>
          <p:cNvSpPr>
            <a:spLocks noGrp="1"/>
          </p:cNvSpPr>
          <p:nvPr>
            <p:ph type="body" sz="quarter" idx="15"/>
          </p:nvPr>
        </p:nvSpPr>
        <p:spPr>
          <a:xfrm>
            <a:off x="2133600" y="1143000"/>
            <a:ext cx="6553200" cy="3429000"/>
          </a:xfrm>
        </p:spPr>
        <p:txBody>
          <a:bodyPr/>
          <a:lstStyle>
            <a:lvl1pPr>
              <a:spcBef>
                <a:spcPts val="0"/>
              </a:spcBef>
              <a:spcAft>
                <a:spcPts val="1000"/>
              </a:spcAft>
              <a:buSzPct val="125000"/>
              <a:defRPr lang="en-US" dirty="0" smtClean="0"/>
            </a:lvl1pPr>
            <a:lvl2pPr marL="569913" indent="-285750" algn="l" defTabSz="914400" rtl="0" eaLnBrk="1" latinLnBrk="0" hangingPunct="1">
              <a:spcBef>
                <a:spcPts val="0"/>
              </a:spcBef>
              <a:spcAft>
                <a:spcPts val="400"/>
              </a:spcAft>
              <a:buClr>
                <a:schemeClr val="tx2"/>
              </a:buClr>
              <a:buSzPct val="125000"/>
              <a:buFont typeface="Wingdings" panose="05000000000000000000" pitchFamily="2" charset="2"/>
              <a:buChar char="§"/>
              <a:defRPr lang="en-US" dirty="0" smtClean="0"/>
            </a:lvl2pPr>
            <a:lvl3pPr marL="801688" indent="-231775">
              <a:spcBef>
                <a:spcPts val="0"/>
              </a:spcBef>
              <a:spcAft>
                <a:spcPts val="400"/>
              </a:spcAft>
              <a:buFont typeface="Arial" panose="020B0604020202020204" pitchFamily="34" charset="0"/>
              <a:buChar char="−"/>
              <a:defRPr lang="en-US" dirty="0" smtClean="0"/>
            </a:lvl3pPr>
            <a:lvl4pPr marL="1027113" indent="-225425">
              <a:buClr>
                <a:schemeClr val="accent1"/>
              </a:buClr>
              <a:buSzPct val="115000"/>
              <a:buFont typeface="Wingdings" panose="05000000000000000000" pitchFamily="2" charset="2"/>
              <a:buChar char=""/>
              <a:defRPr/>
            </a:lvl4pPr>
            <a:lvl5pPr>
              <a:buClr>
                <a:schemeClr val="accent1"/>
              </a:buClr>
              <a:buSzPct val="115000"/>
              <a:buFont typeface="Arial" panose="020B0604020202020204" pitchFamily="34" charset="0"/>
              <a:buChar char="˗"/>
              <a:defRPr/>
            </a:lvl5pPr>
            <a:lvl6pPr marL="1484313" indent="-225425">
              <a:buFont typeface="Wingdings" panose="05000000000000000000" pitchFamily="2" charset="2"/>
              <a:buChar char="§"/>
              <a:defRPr sz="1400"/>
            </a:lvl6pPr>
            <a:lvl7pPr marL="1716088" indent="-231775">
              <a:defRPr sz="1400"/>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8" name="Straight Connector 7"/>
          <p:cNvCxnSpPr/>
          <p:nvPr userDrawn="1"/>
        </p:nvCxnSpPr>
        <p:spPr>
          <a:xfrm>
            <a:off x="457200" y="46863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Copyright"/>
          <p:cNvSpPr>
            <a:spLocks noGrp="1"/>
          </p:cNvSpPr>
          <p:nvPr>
            <p:ph type="ftr" sz="quarter" idx="3"/>
          </p:nvPr>
        </p:nvSpPr>
        <p:spPr>
          <a:xfrm>
            <a:off x="457199" y="4800601"/>
            <a:ext cx="1929540"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US" smtClean="0"/>
              <a:t>© 2018 Willis Towers Watson. All rights reserved. </a:t>
            </a:r>
            <a:endParaRPr lang="en-GB" dirty="0" smtClean="0"/>
          </a:p>
        </p:txBody>
      </p:sp>
      <p:sp>
        <p:nvSpPr>
          <p:cNvPr id="13" name="Content Placeholder 8"/>
          <p:cNvSpPr>
            <a:spLocks noGrp="1"/>
          </p:cNvSpPr>
          <p:nvPr>
            <p:ph sz="quarter" idx="14"/>
          </p:nvPr>
        </p:nvSpPr>
        <p:spPr>
          <a:xfrm>
            <a:off x="457200" y="1143000"/>
            <a:ext cx="1524000" cy="1714500"/>
          </a:xfrm>
          <a:solidFill>
            <a:srgbClr val="D8D7DF"/>
          </a:solidFill>
        </p:spPr>
        <p:txBody>
          <a:bodyPr/>
          <a:lstStyle>
            <a:lvl1pPr marL="0" indent="0">
              <a:buNone/>
              <a:defRPr/>
            </a:lvl1pPr>
          </a:lstStyle>
          <a:p>
            <a:pPr lvl="0"/>
            <a:r>
              <a:rPr lang="en-US" smtClean="0"/>
              <a:t>Click to edit Master text styles</a:t>
            </a:r>
          </a:p>
        </p:txBody>
      </p:sp>
      <p:pic>
        <p:nvPicPr>
          <p:cNvPr id="9" name="Picture 2" descr="L:\CST\BRAND\FABER\November\Logo\Logo Suite\Willis Re WTW\RGB\Willis Re wtw_logo_hrz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42200" y="4815840"/>
            <a:ext cx="882650" cy="868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aseline="0"/>
            </a:lvl1pPr>
          </a:lstStyle>
          <a:p>
            <a:r>
              <a:rPr lang="en-US" smtClean="0"/>
              <a:t>Click to edit Master title style</a:t>
            </a:r>
            <a:endParaRPr lang="en-US" dirty="0"/>
          </a:p>
        </p:txBody>
      </p:sp>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10" name="Content Placeholder 2"/>
          <p:cNvSpPr>
            <a:spLocks noGrp="1"/>
          </p:cNvSpPr>
          <p:nvPr>
            <p:ph idx="1"/>
          </p:nvPr>
        </p:nvSpPr>
        <p:spPr>
          <a:xfrm>
            <a:off x="457200" y="1143000"/>
            <a:ext cx="8229600" cy="3429000"/>
          </a:xfrm>
        </p:spPr>
        <p:txBody>
          <a:bodyPr/>
          <a:lstStyle>
            <a:lvl1pPr>
              <a:buSzPct val="125000"/>
              <a:defRPr/>
            </a:lvl1pPr>
            <a:lvl2pPr>
              <a:buSzPct val="125000"/>
              <a:defRPr/>
            </a:lvl2pPr>
            <a:lvl4pPr>
              <a:buSzPct val="115000"/>
              <a:defRPr/>
            </a:lvl4pPr>
            <a:lvl5pPr>
              <a:buSzPct val="115000"/>
              <a:defRPr baseline="0"/>
            </a:lvl5pPr>
            <a:lvl6pPr>
              <a:defRPr baseline="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1" name="Straight Connector 10"/>
          <p:cNvCxnSpPr/>
          <p:nvPr userDrawn="1"/>
        </p:nvCxnSpPr>
        <p:spPr>
          <a:xfrm>
            <a:off x="457200" y="46863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Copyright"/>
          <p:cNvSpPr>
            <a:spLocks noGrp="1"/>
          </p:cNvSpPr>
          <p:nvPr>
            <p:ph type="ftr" sz="quarter" idx="3"/>
          </p:nvPr>
        </p:nvSpPr>
        <p:spPr>
          <a:xfrm>
            <a:off x="457199" y="4800601"/>
            <a:ext cx="1929540"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US" smtClean="0"/>
              <a:t>© 2018 Willis Towers Watson. All rights reserved. </a:t>
            </a:r>
            <a:endParaRPr lang="en-GB" dirty="0" smtClean="0"/>
          </a:p>
        </p:txBody>
      </p:sp>
      <p:pic>
        <p:nvPicPr>
          <p:cNvPr id="12" name="Picture 2" descr="L:\CST\BRAND\FABER\November\Logo\Logo Suite\Willis Re WTW\RGB\Willis Re wtw_logo_hrz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42200" y="4815840"/>
            <a:ext cx="882650" cy="868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dcrumb">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aseline="0"/>
            </a:lvl1pPr>
          </a:lstStyle>
          <a:p>
            <a:r>
              <a:rPr lang="en-US" smtClean="0"/>
              <a:t>Click to edit Master title style</a:t>
            </a:r>
            <a:endParaRPr lang="en-US" dirty="0"/>
          </a:p>
        </p:txBody>
      </p:sp>
      <p:sp>
        <p:nvSpPr>
          <p:cNvPr id="6" name="Slide Number Placeholder 5"/>
          <p:cNvSpPr>
            <a:spLocks noGrp="1"/>
          </p:cNvSpPr>
          <p:nvPr>
            <p:ph type="sldNum" sz="quarter" idx="12"/>
          </p:nvPr>
        </p:nvSpPr>
        <p:spPr/>
        <p:txBody>
          <a:bodyPr/>
          <a:lstStyle/>
          <a:p>
            <a:fld id="{2083E393-C0BF-4ED8-8545-7E4C90AFF831}" type="slidenum">
              <a:rPr lang="en-US" smtClean="0"/>
              <a:pPr/>
              <a:t>‹#›</a:t>
            </a:fld>
            <a:endParaRPr lang="en-US" dirty="0"/>
          </a:p>
        </p:txBody>
      </p:sp>
      <p:sp>
        <p:nvSpPr>
          <p:cNvPr id="10" name="Content Placeholder 2"/>
          <p:cNvSpPr>
            <a:spLocks noGrp="1"/>
          </p:cNvSpPr>
          <p:nvPr>
            <p:ph idx="1"/>
          </p:nvPr>
        </p:nvSpPr>
        <p:spPr>
          <a:xfrm>
            <a:off x="457200" y="1143000"/>
            <a:ext cx="8229600" cy="3429000"/>
          </a:xfrm>
        </p:spPr>
        <p:txBody>
          <a:bodyPr/>
          <a:lstStyle>
            <a:lvl1pPr>
              <a:buSzPct val="125000"/>
              <a:defRPr/>
            </a:lvl1pPr>
            <a:lvl2pPr marL="569913" indent="-285750">
              <a:defRPr lang="en-US" sz="1800" b="0" kern="1200" dirty="0" smtClean="0">
                <a:solidFill>
                  <a:schemeClr val="tx1"/>
                </a:solidFill>
                <a:latin typeface="+mn-lt"/>
                <a:ea typeface="+mn-ea"/>
                <a:cs typeface="+mn-cs"/>
              </a:defRPr>
            </a:lvl2pPr>
            <a:lvl4pPr>
              <a:buSzPct val="115000"/>
              <a:defRPr/>
            </a:lvl4pPr>
            <a:lvl5pPr>
              <a:buSzPct val="115000"/>
              <a:defRPr baseline="0"/>
            </a:lvl5pPr>
            <a:lvl6pPr>
              <a:defRPr baseline="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1" name="Straight Connector 10"/>
          <p:cNvCxnSpPr/>
          <p:nvPr userDrawn="1"/>
        </p:nvCxnSpPr>
        <p:spPr>
          <a:xfrm>
            <a:off x="457200" y="46863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6572865" y="0"/>
            <a:ext cx="2103120" cy="172800"/>
          </a:xfrm>
          <a:prstGeom prst="rect">
            <a:avLst/>
          </a:prstGeom>
          <a:solidFill>
            <a:srgbClr val="702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b="1" dirty="0">
              <a:solidFill>
                <a:schemeClr val="bg1"/>
              </a:solidFill>
            </a:endParaRPr>
          </a:p>
        </p:txBody>
      </p:sp>
      <p:sp>
        <p:nvSpPr>
          <p:cNvPr id="4" name="Text Placeholder 3"/>
          <p:cNvSpPr>
            <a:spLocks noGrp="1"/>
          </p:cNvSpPr>
          <p:nvPr>
            <p:ph type="body" sz="quarter" idx="13" hasCustomPrompt="1"/>
          </p:nvPr>
        </p:nvSpPr>
        <p:spPr>
          <a:xfrm>
            <a:off x="6572865" y="1"/>
            <a:ext cx="2103120" cy="172800"/>
          </a:xfrm>
        </p:spPr>
        <p:txBody>
          <a:bodyPr anchor="ctr" anchorCtr="0"/>
          <a:lstStyle>
            <a:lvl1pPr marL="0" indent="0" algn="ctr">
              <a:buNone/>
              <a:defRPr sz="1000" b="1" cap="all" baseline="0">
                <a:solidFill>
                  <a:schemeClr val="bg1"/>
                </a:solidFill>
              </a:defRPr>
            </a:lvl1pPr>
          </a:lstStyle>
          <a:p>
            <a:pPr lvl="0"/>
            <a:r>
              <a:rPr lang="en-US" dirty="0" smtClean="0"/>
              <a:t>Click to edit text</a:t>
            </a:r>
            <a:endParaRPr lang="en-US" dirty="0"/>
          </a:p>
        </p:txBody>
      </p:sp>
      <p:sp>
        <p:nvSpPr>
          <p:cNvPr id="12" name="Footer Placeholder 4 Copyright"/>
          <p:cNvSpPr>
            <a:spLocks noGrp="1"/>
          </p:cNvSpPr>
          <p:nvPr>
            <p:ph type="ftr" sz="quarter" idx="3"/>
          </p:nvPr>
        </p:nvSpPr>
        <p:spPr>
          <a:xfrm>
            <a:off x="457199" y="4800601"/>
            <a:ext cx="1929540"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US" smtClean="0"/>
              <a:t>© 2018 Willis Towers Watson. All rights reserved. </a:t>
            </a:r>
            <a:endParaRPr lang="en-GB" dirty="0" smtClean="0"/>
          </a:p>
        </p:txBody>
      </p:sp>
      <p:pic>
        <p:nvPicPr>
          <p:cNvPr id="14" name="Picture 2" descr="L:\CST\BRAND\FABER\November\Logo\Logo Suite\Willis Re WTW\RGB\Willis Re wtw_logo_hrz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42200" y="4815840"/>
            <a:ext cx="882650" cy="86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639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ou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a:t>
            </a:fld>
            <a:endParaRPr lang="en-US" dirty="0"/>
          </a:p>
        </p:txBody>
      </p:sp>
      <p:sp>
        <p:nvSpPr>
          <p:cNvPr id="7" name="Content Placeholder 6"/>
          <p:cNvSpPr>
            <a:spLocks noGrp="1"/>
          </p:cNvSpPr>
          <p:nvPr>
            <p:ph sz="quarter" idx="13"/>
          </p:nvPr>
        </p:nvSpPr>
        <p:spPr>
          <a:xfrm>
            <a:off x="457200" y="1143000"/>
            <a:ext cx="4876800" cy="3429000"/>
          </a:xfrm>
        </p:spPr>
        <p:txBody>
          <a:bodyPr/>
          <a:lstStyle>
            <a:lvl1pPr marL="285750" indent="-285750">
              <a:defRPr lang="en-US" sz="1800" b="0" kern="1200" dirty="0" smtClean="0">
                <a:solidFill>
                  <a:schemeClr val="tx1"/>
                </a:solidFill>
                <a:latin typeface="+mn-lt"/>
                <a:ea typeface="+mn-ea"/>
                <a:cs typeface="+mn-cs"/>
              </a:defRPr>
            </a:lvl1pPr>
            <a:lvl2pPr marL="569913" indent="-285750" algn="l" defTabSz="914400" rtl="0" eaLnBrk="1" latinLnBrk="0" hangingPunct="1">
              <a:spcBef>
                <a:spcPts val="0"/>
              </a:spcBef>
              <a:spcAft>
                <a:spcPts val="400"/>
              </a:spcAft>
              <a:buSzPct val="125000"/>
              <a:defRPr lang="en-US" sz="1800" b="0" kern="1200" dirty="0" smtClean="0">
                <a:solidFill>
                  <a:schemeClr val="tx1"/>
                </a:solidFill>
                <a:latin typeface="+mn-lt"/>
                <a:ea typeface="+mn-ea"/>
                <a:cs typeface="+mn-cs"/>
              </a:defRPr>
            </a:lvl2pPr>
            <a:lvl3pPr marL="801688" indent="-231775" algn="l" defTabSz="914400" rtl="0" eaLnBrk="1" latinLnBrk="0" hangingPunct="1">
              <a:spcBef>
                <a:spcPts val="0"/>
              </a:spcBef>
              <a:spcAft>
                <a:spcPts val="400"/>
              </a:spcAft>
              <a:buSzPct val="80000"/>
              <a:buFont typeface="Arial" panose="020B0604020202020204" pitchFamily="34" charset="0"/>
              <a:buChar char="–"/>
              <a:defRPr lang="en-US" sz="1800" b="0" kern="1200" baseline="0" dirty="0" smtClean="0">
                <a:solidFill>
                  <a:schemeClr val="tx1"/>
                </a:solidFill>
                <a:latin typeface="+mn-lt"/>
                <a:ea typeface="+mn-ea"/>
                <a:cs typeface="+mn-cs"/>
              </a:defRPr>
            </a:lvl3pPr>
            <a:lvl4pPr marL="1027113" indent="-225425" algn="l" defTabSz="914400" rtl="0" eaLnBrk="1" latinLnBrk="0" hangingPunct="1">
              <a:spcBef>
                <a:spcPts val="0"/>
              </a:spcBef>
              <a:spcAft>
                <a:spcPts val="400"/>
              </a:spcAft>
              <a:defRPr lang="en-US" sz="1600" kern="1200" dirty="0" smtClean="0">
                <a:solidFill>
                  <a:schemeClr val="tx1"/>
                </a:solidFill>
                <a:latin typeface="+mn-lt"/>
                <a:ea typeface="+mn-ea"/>
                <a:cs typeface="+mn-cs"/>
              </a:defRPr>
            </a:lvl4pPr>
            <a:lvl5pPr marL="1258888" indent="-231775" algn="l" defTabSz="914400" rtl="0" eaLnBrk="1" latinLnBrk="0" hangingPunct="1">
              <a:spcBef>
                <a:spcPts val="0"/>
              </a:spcBef>
              <a:spcAft>
                <a:spcPts val="400"/>
              </a:spcAft>
              <a:buSzPct val="115000"/>
              <a:defRPr lang="en-US" sz="1600" kern="1200" baseline="0" dirty="0">
                <a:solidFill>
                  <a:schemeClr val="tx1"/>
                </a:solidFill>
                <a:latin typeface="+mn-lt"/>
                <a:ea typeface="+mn-ea"/>
                <a:cs typeface="+mn-cs"/>
              </a:defRPr>
            </a:lvl5pPr>
            <a:lvl6pPr>
              <a:defRPr/>
            </a:lvl6pPr>
          </a:lstStyle>
          <a:p>
            <a:pPr marL="285750" lvl="0" indent="-285750" algn="l" defTabSz="914400" rtl="0" eaLnBrk="1" latinLnBrk="0" hangingPunct="1">
              <a:spcBef>
                <a:spcPts val="0"/>
              </a:spcBef>
              <a:spcAft>
                <a:spcPts val="400"/>
              </a:spcAft>
              <a:buClr>
                <a:schemeClr val="accent1"/>
              </a:buClr>
              <a:buSzPct val="125000"/>
              <a:buFont typeface="Wingdings" panose="05000000000000000000" pitchFamily="2" charset="2"/>
              <a:buChar char="§"/>
            </a:pPr>
            <a:r>
              <a:rPr lang="en-US" smtClean="0"/>
              <a:t>Click to edit Master text styles</a:t>
            </a:r>
          </a:p>
          <a:p>
            <a:pPr marL="285750" lvl="1" indent="-285750" algn="l" defTabSz="914400" rtl="0" eaLnBrk="1" latinLnBrk="0" hangingPunct="1">
              <a:spcBef>
                <a:spcPts val="0"/>
              </a:spcBef>
              <a:spcAft>
                <a:spcPts val="400"/>
              </a:spcAft>
              <a:buClr>
                <a:schemeClr val="accent1"/>
              </a:buClr>
              <a:buSzPct val="125000"/>
              <a:buFont typeface="Wingdings" panose="05000000000000000000" pitchFamily="2" charset="2"/>
              <a:buChar char="§"/>
            </a:pPr>
            <a:r>
              <a:rPr lang="en-US" smtClean="0"/>
              <a:t>Second level</a:t>
            </a:r>
          </a:p>
          <a:p>
            <a:pPr marL="285750" lvl="2" indent="-285750" algn="l" defTabSz="914400" rtl="0" eaLnBrk="1" latinLnBrk="0" hangingPunct="1">
              <a:spcBef>
                <a:spcPts val="0"/>
              </a:spcBef>
              <a:spcAft>
                <a:spcPts val="400"/>
              </a:spcAft>
              <a:buClr>
                <a:schemeClr val="accent1"/>
              </a:buClr>
              <a:buSzPct val="125000"/>
              <a:buFont typeface="Wingdings" panose="05000000000000000000" pitchFamily="2" charset="2"/>
              <a:buChar char="§"/>
            </a:pPr>
            <a:r>
              <a:rPr lang="en-US" smtClean="0"/>
              <a:t>Third level</a:t>
            </a:r>
          </a:p>
          <a:p>
            <a:pPr marL="285750" lvl="3" indent="-285750" algn="l" defTabSz="914400" rtl="0" eaLnBrk="1" latinLnBrk="0" hangingPunct="1">
              <a:spcBef>
                <a:spcPts val="0"/>
              </a:spcBef>
              <a:spcAft>
                <a:spcPts val="400"/>
              </a:spcAft>
              <a:buClr>
                <a:schemeClr val="accent1"/>
              </a:buClr>
              <a:buSzPct val="125000"/>
              <a:buFont typeface="Wingdings" panose="05000000000000000000" pitchFamily="2" charset="2"/>
              <a:buChar char="§"/>
            </a:pPr>
            <a:r>
              <a:rPr lang="en-US" smtClean="0"/>
              <a:t>Fourth level</a:t>
            </a:r>
          </a:p>
          <a:p>
            <a:pPr marL="285750" lvl="4" indent="-285750" algn="l" defTabSz="914400" rtl="0" eaLnBrk="1" latinLnBrk="0" hangingPunct="1">
              <a:spcBef>
                <a:spcPts val="0"/>
              </a:spcBef>
              <a:spcAft>
                <a:spcPts val="400"/>
              </a:spcAft>
              <a:buClr>
                <a:schemeClr val="accent1"/>
              </a:buClr>
              <a:buSzPct val="125000"/>
              <a:buFont typeface="Wingdings" panose="05000000000000000000" pitchFamily="2" charset="2"/>
              <a:buChar char="§"/>
            </a:pPr>
            <a:r>
              <a:rPr lang="en-US" smtClean="0"/>
              <a:t>Fifth level</a:t>
            </a:r>
            <a:endParaRPr lang="en-US" dirty="0"/>
          </a:p>
        </p:txBody>
      </p:sp>
      <p:sp>
        <p:nvSpPr>
          <p:cNvPr id="12" name="Content Placeholder 11"/>
          <p:cNvSpPr>
            <a:spLocks noGrp="1"/>
          </p:cNvSpPr>
          <p:nvPr>
            <p:ph sz="quarter" idx="16"/>
          </p:nvPr>
        </p:nvSpPr>
        <p:spPr>
          <a:xfrm>
            <a:off x="5486400" y="1150620"/>
            <a:ext cx="3200400" cy="3028950"/>
          </a:xfrm>
          <a:solidFill>
            <a:srgbClr val="D8D7DF"/>
          </a:solidFill>
        </p:spPr>
        <p:txBody>
          <a:bodyPr/>
          <a:lstStyle>
            <a:lvl1pPr marL="0" indent="0">
              <a:buNone/>
              <a:defRPr/>
            </a:lvl1pPr>
          </a:lstStyle>
          <a:p>
            <a:pPr lvl="0"/>
            <a:r>
              <a:rPr lang="en-US" smtClean="0"/>
              <a:t>Click to edit Master text styles</a:t>
            </a:r>
          </a:p>
        </p:txBody>
      </p:sp>
      <p:sp>
        <p:nvSpPr>
          <p:cNvPr id="14" name="Text Placeholder 13"/>
          <p:cNvSpPr>
            <a:spLocks noGrp="1"/>
          </p:cNvSpPr>
          <p:nvPr>
            <p:ph type="body" sz="quarter" idx="17"/>
          </p:nvPr>
        </p:nvSpPr>
        <p:spPr>
          <a:xfrm>
            <a:off x="5791200" y="1409700"/>
            <a:ext cx="2590800" cy="2571750"/>
          </a:xfrm>
        </p:spPr>
        <p:txBody>
          <a:bodyPr/>
          <a:lstStyle>
            <a:lvl1pPr marL="0" indent="0">
              <a:spcBef>
                <a:spcPts val="0"/>
              </a:spcBef>
              <a:spcAft>
                <a:spcPts val="1000"/>
              </a:spcAft>
              <a:buNone/>
              <a:defRPr sz="1600" baseline="0">
                <a:solidFill>
                  <a:schemeClr val="accent1"/>
                </a:solidFill>
                <a:latin typeface="Arial" pitchFamily="34" charset="0"/>
              </a:defRPr>
            </a:lvl1pPr>
            <a:lvl2pPr>
              <a:spcAft>
                <a:spcPts val="400"/>
              </a:spcAft>
              <a:defRPr sz="1400"/>
            </a:lvl2pPr>
          </a:lstStyle>
          <a:p>
            <a:pPr lvl="0"/>
            <a:r>
              <a:rPr lang="en-US" smtClean="0"/>
              <a:t>Click to edit Master text styles</a:t>
            </a:r>
          </a:p>
          <a:p>
            <a:pPr lvl="1"/>
            <a:r>
              <a:rPr lang="en-US" smtClean="0"/>
              <a:t>Second level</a:t>
            </a:r>
          </a:p>
        </p:txBody>
      </p:sp>
      <p:cxnSp>
        <p:nvCxnSpPr>
          <p:cNvPr id="9" name="Straight Connector 8"/>
          <p:cNvCxnSpPr/>
          <p:nvPr userDrawn="1"/>
        </p:nvCxnSpPr>
        <p:spPr>
          <a:xfrm>
            <a:off x="457200" y="46863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Copyright"/>
          <p:cNvSpPr>
            <a:spLocks noGrp="1"/>
          </p:cNvSpPr>
          <p:nvPr>
            <p:ph type="ftr" sz="quarter" idx="3"/>
          </p:nvPr>
        </p:nvSpPr>
        <p:spPr>
          <a:xfrm>
            <a:off x="457199" y="4800601"/>
            <a:ext cx="1929540"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US" smtClean="0"/>
              <a:t>© 2018 Willis Towers Watson. All rights reserved. </a:t>
            </a:r>
            <a:endParaRPr lang="en-GB" dirty="0" smtClean="0"/>
          </a:p>
        </p:txBody>
      </p:sp>
      <p:pic>
        <p:nvPicPr>
          <p:cNvPr id="13" name="Picture 2" descr="L:\CST\BRAND\FABER\November\Logo\Logo Suite\Willis Re WTW\RGB\Willis Re wtw_logo_hrz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42200" y="4815840"/>
            <a:ext cx="882650" cy="868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a:t>
            </a:fld>
            <a:endParaRPr lang="en-US" dirty="0"/>
          </a:p>
        </p:txBody>
      </p:sp>
      <p:sp>
        <p:nvSpPr>
          <p:cNvPr id="7" name="Content Placeholder 6"/>
          <p:cNvSpPr>
            <a:spLocks noGrp="1"/>
          </p:cNvSpPr>
          <p:nvPr>
            <p:ph sz="quarter" idx="13"/>
          </p:nvPr>
        </p:nvSpPr>
        <p:spPr>
          <a:xfrm>
            <a:off x="457200" y="1143000"/>
            <a:ext cx="3962400" cy="3429000"/>
          </a:xfrm>
        </p:spPr>
        <p:txBody>
          <a:bodyPr/>
          <a:lstStyle>
            <a:lvl1pPr>
              <a:buSzPct val="125000"/>
              <a:defRPr sz="1800"/>
            </a:lvl1pPr>
            <a:lvl2pPr>
              <a:buSzPct val="125000"/>
              <a:defRPr sz="1800"/>
            </a:lvl2pPr>
            <a:lvl3pPr>
              <a:defRPr sz="1800"/>
            </a:lvl3pPr>
            <a:lvl4pPr>
              <a:buSzPct val="115000"/>
              <a:defRPr sz="1600"/>
            </a:lvl4pPr>
            <a:lvl5pPr>
              <a:buSzPct val="115000"/>
              <a:defRPr sz="1600"/>
            </a:lvl5pPr>
            <a:lvl6pPr>
              <a:defRPr baseline="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4"/>
          </p:nvPr>
        </p:nvSpPr>
        <p:spPr>
          <a:xfrm>
            <a:off x="4648200" y="1143000"/>
            <a:ext cx="4038600" cy="3429000"/>
          </a:xfrm>
        </p:spPr>
        <p:txBody>
          <a:bodyPr/>
          <a:lstStyle>
            <a:lvl1pPr>
              <a:buSzPct val="125000"/>
              <a:defRPr sz="1800"/>
            </a:lvl1pPr>
            <a:lvl2pPr>
              <a:buSzPct val="125000"/>
              <a:defRPr sz="1800"/>
            </a:lvl2pPr>
            <a:lvl3pPr>
              <a:defRPr sz="1800"/>
            </a:lvl3pPr>
            <a:lvl4pPr marL="1027113" indent="-225425">
              <a:defRPr lang="en-US" sz="1600" kern="1200" dirty="0" smtClean="0">
                <a:solidFill>
                  <a:schemeClr val="tx1"/>
                </a:solidFill>
                <a:latin typeface="+mn-lt"/>
                <a:ea typeface="+mn-ea"/>
                <a:cs typeface="+mn-cs"/>
              </a:defRPr>
            </a:lvl4pPr>
            <a:lvl5pPr marL="1258888" indent="-231775">
              <a:defRPr lang="en-US" sz="1600" kern="1200" baseline="0" dirty="0">
                <a:solidFill>
                  <a:schemeClr val="tx1"/>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57200" y="46863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Copyright"/>
          <p:cNvSpPr>
            <a:spLocks noGrp="1"/>
          </p:cNvSpPr>
          <p:nvPr>
            <p:ph type="ftr" sz="quarter" idx="3"/>
          </p:nvPr>
        </p:nvSpPr>
        <p:spPr>
          <a:xfrm>
            <a:off x="457199" y="4800601"/>
            <a:ext cx="1929540"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US" smtClean="0"/>
              <a:t>© 2018 Willis Towers Watson. All rights reserved. </a:t>
            </a:r>
            <a:endParaRPr lang="en-GB" dirty="0" smtClean="0"/>
          </a:p>
        </p:txBody>
      </p:sp>
      <p:pic>
        <p:nvPicPr>
          <p:cNvPr id="12" name="Picture 2" descr="L:\CST\BRAND\FABER\November\Logo\Logo Suite\Willis Re WTW\RGB\Willis Re wtw_logo_hrz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42200" y="4815840"/>
            <a:ext cx="882650" cy="868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2083E393-C0BF-4ED8-8545-7E4C90AFF831}" type="slidenum">
              <a:rPr lang="en-US" smtClean="0"/>
              <a:pPr/>
              <a:t>‹#›</a:t>
            </a:fld>
            <a:endParaRPr lang="en-US" dirty="0"/>
          </a:p>
        </p:txBody>
      </p:sp>
      <p:cxnSp>
        <p:nvCxnSpPr>
          <p:cNvPr id="6" name="Straight Connector 5"/>
          <p:cNvCxnSpPr/>
          <p:nvPr userDrawn="1"/>
        </p:nvCxnSpPr>
        <p:spPr>
          <a:xfrm>
            <a:off x="457200" y="4686300"/>
            <a:ext cx="8229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Copyright"/>
          <p:cNvSpPr>
            <a:spLocks noGrp="1"/>
          </p:cNvSpPr>
          <p:nvPr>
            <p:ph type="ftr" sz="quarter" idx="3"/>
          </p:nvPr>
        </p:nvSpPr>
        <p:spPr>
          <a:xfrm>
            <a:off x="457199" y="4800601"/>
            <a:ext cx="1929540"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US" smtClean="0"/>
              <a:t>© 2018 Willis Towers Watson. All rights reserved. </a:t>
            </a:r>
            <a:endParaRPr lang="en-GB" dirty="0" smtClean="0"/>
          </a:p>
        </p:txBody>
      </p:sp>
      <p:pic>
        <p:nvPicPr>
          <p:cNvPr id="9" name="Picture 2" descr="L:\CST\BRAND\FABER\November\Logo\Logo Suite\Willis Re WTW\RGB\Willis Re wtw_logo_hrz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42200" y="4815840"/>
            <a:ext cx="882650" cy="868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p:custDataLst>
              <p:tags r:id="rId13"/>
            </p:custDataLst>
          </p:nvPr>
        </p:nvSpPr>
        <p:spPr>
          <a:xfrm rot="19906914">
            <a:off x="243577" y="2133443"/>
            <a:ext cx="8514068" cy="1107996"/>
          </a:xfrm>
          <a:prstGeom prst="rect">
            <a:avLst/>
          </a:prstGeom>
          <a:noFill/>
        </p:spPr>
        <p:txBody>
          <a:bodyPr wrap="square" rtlCol="0" anchor="ctr" anchorCtr="0">
            <a:spAutoFit/>
          </a:bodyPr>
          <a:lstStyle/>
          <a:p>
            <a:pPr algn="ctr"/>
            <a:r>
              <a:rPr lang="en-GB" sz="6600" b="1" baseline="0" dirty="0" smtClean="0">
                <a:solidFill>
                  <a:srgbClr val="C0C0C0"/>
                </a:solidFill>
              </a:rPr>
              <a:t> </a:t>
            </a:r>
            <a:endParaRPr lang="en-GB" b="1" dirty="0">
              <a:solidFill>
                <a:srgbClr val="C0C0C0"/>
              </a:solidFill>
            </a:endParaRPr>
          </a:p>
        </p:txBody>
      </p:sp>
      <p:sp>
        <p:nvSpPr>
          <p:cNvPr id="2" name="Title Placeholder 1"/>
          <p:cNvSpPr>
            <a:spLocks noGrp="1"/>
          </p:cNvSpPr>
          <p:nvPr>
            <p:ph type="title"/>
          </p:nvPr>
        </p:nvSpPr>
        <p:spPr>
          <a:xfrm>
            <a:off x="457200" y="342900"/>
            <a:ext cx="8229600" cy="27432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43000"/>
            <a:ext cx="8229600" cy="34290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305800" y="4800601"/>
            <a:ext cx="381000" cy="138499"/>
          </a:xfrm>
          <a:prstGeom prst="rect">
            <a:avLst/>
          </a:prstGeom>
        </p:spPr>
        <p:txBody>
          <a:bodyPr vert="horz" wrap="square" lIns="0" tIns="0" rIns="0" bIns="0" rtlCol="0" anchor="t" anchorCtr="0">
            <a:spAutoFit/>
          </a:bodyPr>
          <a:lstStyle>
            <a:lvl1pPr algn="r">
              <a:defRPr sz="900">
                <a:solidFill>
                  <a:schemeClr val="tx1"/>
                </a:solidFill>
              </a:defRPr>
            </a:lvl1pPr>
          </a:lstStyle>
          <a:p>
            <a:fld id="{2083E393-C0BF-4ED8-8545-7E4C90AFF831}" type="slidenum">
              <a:rPr lang="en-US" smtClean="0"/>
              <a:pPr/>
              <a:t>‹#›</a:t>
            </a:fld>
            <a:endParaRPr lang="en-US" dirty="0"/>
          </a:p>
        </p:txBody>
      </p:sp>
      <p:sp>
        <p:nvSpPr>
          <p:cNvPr id="10" name="Footer Placeholder 4 Copyright"/>
          <p:cNvSpPr>
            <a:spLocks noGrp="1"/>
          </p:cNvSpPr>
          <p:nvPr>
            <p:ph type="ftr" sz="quarter" idx="3"/>
          </p:nvPr>
        </p:nvSpPr>
        <p:spPr>
          <a:xfrm>
            <a:off x="457199" y="4800601"/>
            <a:ext cx="1929540" cy="92333"/>
          </a:xfrm>
          <a:prstGeom prst="rect">
            <a:avLst/>
          </a:prstGeom>
        </p:spPr>
        <p:txBody>
          <a:bodyPr vert="horz" wrap="square" lIns="0" tIns="0" rIns="0" bIns="0" rtlCol="0" anchor="t" anchorCtr="0">
            <a:spAutoFit/>
          </a:bodyPr>
          <a:lstStyle>
            <a:lvl1pPr algn="l">
              <a:defRPr sz="600">
                <a:solidFill>
                  <a:schemeClr val="tx1"/>
                </a:solidFill>
              </a:defRPr>
            </a:lvl1pPr>
          </a:lstStyle>
          <a:p>
            <a:r>
              <a:rPr lang="en-US" smtClean="0"/>
              <a:t>© 2018 Willis Towers Watson. All rights reserved. </a:t>
            </a:r>
            <a:endParaRPr lang="en-GB" dirty="0" smtClean="0"/>
          </a:p>
        </p:txBody>
      </p:sp>
    </p:spTree>
  </p:cSld>
  <p:clrMap bg1="lt1" tx1="dk1" bg2="lt2" tx2="dk2" accent1="accent1" accent2="accent2" accent3="accent3" accent4="accent4" accent5="accent5" accent6="accent6" hlink="hlink" folHlink="folHlink"/>
  <p:sldLayoutIdLst>
    <p:sldLayoutId id="2147483709" r:id="rId1"/>
    <p:sldLayoutId id="2147483701" r:id="rId2"/>
    <p:sldLayoutId id="2147483687" r:id="rId3"/>
    <p:sldLayoutId id="2147483688" r:id="rId4"/>
    <p:sldLayoutId id="2147483696" r:id="rId5"/>
    <p:sldLayoutId id="2147483700" r:id="rId6"/>
    <p:sldLayoutId id="2147483672" r:id="rId7"/>
    <p:sldLayoutId id="2147483689" r:id="rId8"/>
    <p:sldLayoutId id="2147483690" r:id="rId9"/>
    <p:sldLayoutId id="2147483667" r:id="rId10"/>
    <p:sldLayoutId id="2147483710" r:id="rId11"/>
  </p:sldLayoutIdLst>
  <p:hf hdr="0" dt="0"/>
  <p:txStyles>
    <p:title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914400" rtl="0" eaLnBrk="1" latinLnBrk="0" hangingPunct="1">
        <a:spcBef>
          <a:spcPts val="0"/>
        </a:spcBef>
        <a:spcAft>
          <a:spcPts val="400"/>
        </a:spcAft>
        <a:buClr>
          <a:schemeClr val="accent1"/>
        </a:buClr>
        <a:buFont typeface="Wingdings" panose="05000000000000000000" pitchFamily="2" charset="2"/>
        <a:buChar char="§"/>
        <a:defRPr sz="1800" b="0" kern="1200">
          <a:solidFill>
            <a:schemeClr val="tx1"/>
          </a:solidFill>
          <a:latin typeface="+mn-lt"/>
          <a:ea typeface="+mn-ea"/>
          <a:cs typeface="+mn-cs"/>
        </a:defRPr>
      </a:lvl1pPr>
      <a:lvl2pPr marL="569913" indent="-285750" algn="l" defTabSz="914400" rtl="0" eaLnBrk="1" latinLnBrk="0" hangingPunct="1">
        <a:spcBef>
          <a:spcPts val="0"/>
        </a:spcBef>
        <a:spcAft>
          <a:spcPts val="400"/>
        </a:spcAft>
        <a:buClr>
          <a:schemeClr val="tx2"/>
        </a:buClr>
        <a:buFont typeface="Wingdings" panose="05000000000000000000" pitchFamily="2" charset="2"/>
        <a:buChar char="§"/>
        <a:defRPr sz="1800" b="0" kern="1200">
          <a:solidFill>
            <a:schemeClr val="tx1"/>
          </a:solidFill>
          <a:latin typeface="+mn-lt"/>
          <a:ea typeface="+mn-ea"/>
          <a:cs typeface="+mn-cs"/>
        </a:defRPr>
      </a:lvl2pPr>
      <a:lvl3pPr marL="801688" indent="-231775" algn="l" defTabSz="914400" rtl="0" eaLnBrk="1" latinLnBrk="0" hangingPunct="1">
        <a:spcBef>
          <a:spcPts val="0"/>
        </a:spcBef>
        <a:spcAft>
          <a:spcPts val="400"/>
        </a:spcAft>
        <a:buClr>
          <a:schemeClr val="tx2"/>
        </a:buClr>
        <a:buFont typeface="Arial" panose="020B0604020202020204" pitchFamily="34" charset="0"/>
        <a:buChar char="–"/>
        <a:defRPr sz="1800" kern="1200" baseline="0">
          <a:solidFill>
            <a:schemeClr val="tx1"/>
          </a:solidFill>
          <a:latin typeface="+mn-lt"/>
          <a:ea typeface="+mn-ea"/>
          <a:cs typeface="+mn-cs"/>
        </a:defRPr>
      </a:lvl3pPr>
      <a:lvl4pPr marL="1027113" indent="-225425" algn="l" defTabSz="914400" rtl="0" eaLnBrk="1" latinLnBrk="0" hangingPunct="1">
        <a:spcBef>
          <a:spcPts val="0"/>
        </a:spcBef>
        <a:spcAft>
          <a:spcPts val="400"/>
        </a:spcAft>
        <a:buClr>
          <a:schemeClr val="accent1"/>
        </a:buClr>
        <a:buFont typeface="Wingdings" pitchFamily="2" charset="2"/>
        <a:buChar char="§"/>
        <a:defRPr sz="1600" kern="1200">
          <a:solidFill>
            <a:schemeClr val="tx1"/>
          </a:solidFill>
          <a:latin typeface="+mn-lt"/>
          <a:ea typeface="+mn-ea"/>
          <a:cs typeface="+mn-cs"/>
        </a:defRPr>
      </a:lvl4pPr>
      <a:lvl5pPr marL="1258888" indent="-231775" algn="l" defTabSz="914400" rtl="0" eaLnBrk="1" latinLnBrk="0" hangingPunct="1">
        <a:spcBef>
          <a:spcPts val="0"/>
        </a:spcBef>
        <a:spcAft>
          <a:spcPts val="400"/>
        </a:spcAft>
        <a:buClr>
          <a:schemeClr val="tx1"/>
        </a:buClr>
        <a:buFont typeface="Wingdings" panose="05000000000000000000" pitchFamily="2" charset="2"/>
        <a:buChar char="§"/>
        <a:defRPr sz="16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eft-eu.willisre.com/"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wmv"/><Relationship Id="rId7" Type="http://schemas.openxmlformats.org/officeDocument/2006/relationships/image" Target="../media/image1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6.xml"/><Relationship Id="rId5" Type="http://schemas.openxmlformats.org/officeDocument/2006/relationships/slideLayout" Target="../slideLayouts/slideLayout5.xml"/><Relationship Id="rId4" Type="http://schemas.openxmlformats.org/officeDocument/2006/relationships/video" Target="../media/media2.wmv"/></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275574"/>
            <a:ext cx="5257800" cy="526812"/>
          </a:xfrm>
        </p:spPr>
        <p:txBody>
          <a:bodyPr/>
          <a:lstStyle/>
          <a:p>
            <a:pPr>
              <a:lnSpc>
                <a:spcPct val="100000"/>
              </a:lnSpc>
            </a:pPr>
            <a:r>
              <a:rPr lang="en-GB" dirty="0"/>
              <a:t>Assessing the risk of </a:t>
            </a:r>
            <a:r>
              <a:rPr lang="en-GB" dirty="0" smtClean="0"/>
              <a:t>hypothetical windstorms</a:t>
            </a:r>
            <a:endParaRPr lang="en-GB" dirty="0"/>
          </a:p>
        </p:txBody>
      </p:sp>
      <p:sp>
        <p:nvSpPr>
          <p:cNvPr id="4" name="Text Placeholder 3"/>
          <p:cNvSpPr>
            <a:spLocks noGrp="1"/>
          </p:cNvSpPr>
          <p:nvPr>
            <p:ph type="body" sz="quarter" idx="15"/>
          </p:nvPr>
        </p:nvSpPr>
        <p:spPr/>
        <p:txBody>
          <a:bodyPr/>
          <a:lstStyle/>
          <a:p>
            <a:pPr marL="0" indent="0">
              <a:buNone/>
            </a:pPr>
            <a:endParaRPr lang="en-GB" sz="2000" dirty="0" smtClean="0"/>
          </a:p>
          <a:p>
            <a:pPr marL="0" indent="0">
              <a:buNone/>
            </a:pPr>
            <a:r>
              <a:rPr lang="en-GB" sz="1600" dirty="0"/>
              <a:t>University of Bath </a:t>
            </a:r>
            <a:r>
              <a:rPr lang="en-GB" sz="1600" dirty="0" err="1"/>
              <a:t>SAMBa</a:t>
            </a:r>
            <a:r>
              <a:rPr lang="en-GB" sz="1600" dirty="0"/>
              <a:t> </a:t>
            </a:r>
            <a:r>
              <a:rPr lang="en-GB" sz="1600" dirty="0" smtClean="0"/>
              <a:t>ITT 2019</a:t>
            </a:r>
          </a:p>
          <a:p>
            <a:pPr marL="0" indent="0">
              <a:buNone/>
            </a:pPr>
            <a:endParaRPr lang="en-GB" sz="1600" dirty="0" smtClean="0"/>
          </a:p>
          <a:p>
            <a:pPr marL="0" indent="0">
              <a:buNone/>
            </a:pPr>
            <a:r>
              <a:rPr lang="en-GB" sz="1600" dirty="0" smtClean="0"/>
              <a:t>Sam Phibbs, Model Research &amp; Evaluation, Willis Re</a:t>
            </a:r>
            <a:endParaRPr lang="en-GB" sz="1600" dirty="0"/>
          </a:p>
          <a:p>
            <a:pPr marL="0" indent="0">
              <a:buNone/>
            </a:pPr>
            <a:endParaRPr lang="en-GB" dirty="0"/>
          </a:p>
        </p:txBody>
      </p:sp>
      <p:sp>
        <p:nvSpPr>
          <p:cNvPr id="7" name="Footer Placeholder 3"/>
          <p:cNvSpPr>
            <a:spLocks noGrp="1"/>
          </p:cNvSpPr>
          <p:nvPr>
            <p:ph type="ftr" sz="quarter" idx="3"/>
          </p:nvPr>
        </p:nvSpPr>
        <p:spPr>
          <a:xfrm>
            <a:off x="457199" y="4800601"/>
            <a:ext cx="6071938" cy="92333"/>
          </a:xfrm>
        </p:spPr>
        <p:txBody>
          <a:bodyPr/>
          <a:lstStyle/>
          <a:p>
            <a:r>
              <a:rPr lang="en-US" dirty="0" smtClean="0"/>
              <a:t>© 2018 Willis Towers Watson. All rights reserved. </a:t>
            </a:r>
            <a:endParaRPr lang="en-GB" dirty="0" smtClean="0"/>
          </a:p>
        </p:txBody>
      </p:sp>
    </p:spTree>
    <p:extLst>
      <p:ext uri="{BB962C8B-B14F-4D97-AF65-F5344CB8AC3E}">
        <p14:creationId xmlns:p14="http://schemas.microsoft.com/office/powerpoint/2010/main" val="31971494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Challenge</a:t>
            </a:r>
            <a:endParaRPr lang="en-GB" dirty="0"/>
          </a:p>
        </p:txBody>
      </p:sp>
      <p:sp>
        <p:nvSpPr>
          <p:cNvPr id="3" name="Slide Number Placeholder 2"/>
          <p:cNvSpPr>
            <a:spLocks noGrp="1"/>
          </p:cNvSpPr>
          <p:nvPr>
            <p:ph type="sldNum" sz="quarter" idx="12"/>
          </p:nvPr>
        </p:nvSpPr>
        <p:spPr/>
        <p:txBody>
          <a:bodyPr/>
          <a:lstStyle/>
          <a:p>
            <a:fld id="{2083E393-C0BF-4ED8-8545-7E4C90AFF831}" type="slidenum">
              <a:rPr lang="en-US" smtClean="0"/>
              <a:pPr/>
              <a:t>10</a:t>
            </a:fld>
            <a:endParaRPr lang="en-US" dirty="0"/>
          </a:p>
        </p:txBody>
      </p:sp>
      <p:sp>
        <p:nvSpPr>
          <p:cNvPr id="4" name="Content Placeholder 3"/>
          <p:cNvSpPr>
            <a:spLocks noGrp="1"/>
          </p:cNvSpPr>
          <p:nvPr>
            <p:ph idx="1"/>
          </p:nvPr>
        </p:nvSpPr>
        <p:spPr/>
        <p:txBody>
          <a:bodyPr/>
          <a:lstStyle/>
          <a:p>
            <a:endParaRPr lang="en-GB" dirty="0"/>
          </a:p>
        </p:txBody>
      </p:sp>
      <p:sp>
        <p:nvSpPr>
          <p:cNvPr id="5" name="Footer Placeholder 4"/>
          <p:cNvSpPr>
            <a:spLocks noGrp="1"/>
          </p:cNvSpPr>
          <p:nvPr>
            <p:ph type="ftr" sz="quarter" idx="3"/>
          </p:nvPr>
        </p:nvSpPr>
        <p:spPr/>
        <p:txBody>
          <a:bodyPr/>
          <a:lstStyle/>
          <a:p>
            <a:r>
              <a:rPr lang="en-US" smtClean="0"/>
              <a:t>© 2018 Willis Towers Watson. All rights reserved. </a:t>
            </a:r>
            <a:endParaRPr lang="en-GB" dirty="0" smtClean="0"/>
          </a:p>
        </p:txBody>
      </p:sp>
      <p:pic>
        <p:nvPicPr>
          <p:cNvPr id="1026" name="Picture 2" descr="C:\Users\PhibbsSa\Desktop\US East coas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778"/>
          <a:stretch/>
        </p:blipFill>
        <p:spPr bwMode="auto">
          <a:xfrm>
            <a:off x="438149" y="1149772"/>
            <a:ext cx="5516625" cy="3426038"/>
          </a:xfrm>
          <a:prstGeom prst="rect">
            <a:avLst/>
          </a:prstGeom>
          <a:noFill/>
          <a:extLst>
            <a:ext uri="{909E8E84-426E-40DD-AFC4-6F175D3DCCD1}">
              <a14:hiddenFill xmlns:a14="http://schemas.microsoft.com/office/drawing/2010/main">
                <a:solidFill>
                  <a:srgbClr val="FFFFFF"/>
                </a:solidFill>
              </a14:hiddenFill>
            </a:ext>
          </a:extLst>
        </p:spPr>
      </p:pic>
      <p:grpSp>
        <p:nvGrpSpPr>
          <p:cNvPr id="1025" name="Group 1024"/>
          <p:cNvGrpSpPr/>
          <p:nvPr/>
        </p:nvGrpSpPr>
        <p:grpSpPr>
          <a:xfrm>
            <a:off x="1546256" y="2752725"/>
            <a:ext cx="1930369" cy="1028701"/>
            <a:chOff x="1546256" y="2752725"/>
            <a:chExt cx="1930369" cy="1028701"/>
          </a:xfrm>
        </p:grpSpPr>
        <p:grpSp>
          <p:nvGrpSpPr>
            <p:cNvPr id="18" name="Group 17"/>
            <p:cNvGrpSpPr/>
            <p:nvPr/>
          </p:nvGrpSpPr>
          <p:grpSpPr>
            <a:xfrm>
              <a:off x="1546256" y="2752725"/>
              <a:ext cx="1930369" cy="1028701"/>
              <a:chOff x="3444240" y="2526454"/>
              <a:chExt cx="1930369" cy="1028701"/>
            </a:xfrm>
          </p:grpSpPr>
          <p:cxnSp>
            <p:nvCxnSpPr>
              <p:cNvPr id="9" name="Straight Arrow Connector 8"/>
              <p:cNvCxnSpPr/>
              <p:nvPr/>
            </p:nvCxnSpPr>
            <p:spPr>
              <a:xfrm>
                <a:off x="3444240" y="2526454"/>
                <a:ext cx="330041" cy="110066"/>
              </a:xfrm>
              <a:prstGeom prst="straightConnector1">
                <a:avLst/>
              </a:prstGeom>
              <a:ln>
                <a:headEnd type="oval"/>
                <a:tailEnd type="non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774281" y="2636520"/>
                <a:ext cx="1600328" cy="918635"/>
                <a:chOff x="3774281" y="2636520"/>
                <a:chExt cx="1600328" cy="918635"/>
              </a:xfrm>
            </p:grpSpPr>
            <p:cxnSp>
              <p:nvCxnSpPr>
                <p:cNvPr id="14" name="Straight Arrow Connector 13"/>
                <p:cNvCxnSpPr/>
                <p:nvPr/>
              </p:nvCxnSpPr>
              <p:spPr>
                <a:xfrm>
                  <a:off x="3774281" y="2636520"/>
                  <a:ext cx="330041" cy="99484"/>
                </a:xfrm>
                <a:prstGeom prst="straightConnector1">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104322" y="2736004"/>
                  <a:ext cx="403512" cy="123825"/>
                </a:xfrm>
                <a:prstGeom prst="straightConnector1">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507834" y="2859830"/>
                  <a:ext cx="200025" cy="214312"/>
                </a:xfrm>
                <a:prstGeom prst="straightConnector1">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107909" y="3502767"/>
                  <a:ext cx="266700" cy="52388"/>
                </a:xfrm>
                <a:prstGeom prst="straightConnector1">
                  <a:avLst/>
                </a:prstGeom>
                <a:ln>
                  <a:headEnd type="oval"/>
                  <a:tailEnd type="oval"/>
                </a:ln>
              </p:spPr>
              <p:style>
                <a:lnRef idx="1">
                  <a:schemeClr val="accent1"/>
                </a:lnRef>
                <a:fillRef idx="0">
                  <a:schemeClr val="accent1"/>
                </a:fillRef>
                <a:effectRef idx="0">
                  <a:schemeClr val="accent1"/>
                </a:effectRef>
                <a:fontRef idx="minor">
                  <a:schemeClr val="tx1"/>
                </a:fontRef>
              </p:style>
            </p:cxnSp>
          </p:grpSp>
        </p:grpSp>
        <p:cxnSp>
          <p:nvCxnSpPr>
            <p:cNvPr id="29" name="Straight Arrow Connector 28"/>
            <p:cNvCxnSpPr/>
            <p:nvPr/>
          </p:nvCxnSpPr>
          <p:spPr>
            <a:xfrm>
              <a:off x="2809875" y="3300413"/>
              <a:ext cx="200025" cy="214312"/>
            </a:xfrm>
            <a:prstGeom prst="straightConnector1">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009900" y="3514726"/>
              <a:ext cx="200025" cy="214312"/>
            </a:xfrm>
            <a:prstGeom prst="straightConnector1">
              <a:avLst/>
            </a:prstGeom>
            <a:ln>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1024" name="Group 1023"/>
          <p:cNvGrpSpPr/>
          <p:nvPr/>
        </p:nvGrpSpPr>
        <p:grpSpPr>
          <a:xfrm>
            <a:off x="1558956" y="2152016"/>
            <a:ext cx="936594" cy="246221"/>
            <a:chOff x="2616231" y="2398237"/>
            <a:chExt cx="936594" cy="246221"/>
          </a:xfrm>
        </p:grpSpPr>
        <p:sp>
          <p:nvSpPr>
            <p:cNvPr id="28" name="TextBox 27"/>
            <p:cNvSpPr txBox="1"/>
            <p:nvPr/>
          </p:nvSpPr>
          <p:spPr>
            <a:xfrm>
              <a:off x="2616231" y="2398237"/>
              <a:ext cx="923925" cy="246221"/>
            </a:xfrm>
            <a:prstGeom prst="rect">
              <a:avLst/>
            </a:prstGeom>
            <a:noFill/>
          </p:spPr>
          <p:txBody>
            <a:bodyPr wrap="square" rtlCol="0">
              <a:spAutoFit/>
            </a:bodyPr>
            <a:lstStyle/>
            <a:p>
              <a:pPr algn="r"/>
              <a:r>
                <a:rPr lang="en-GB" sz="1000" dirty="0" smtClean="0"/>
                <a:t>New York</a:t>
              </a:r>
              <a:endParaRPr lang="en-GB" sz="1000" dirty="0"/>
            </a:p>
          </p:txBody>
        </p:sp>
        <p:sp>
          <p:nvSpPr>
            <p:cNvPr id="27" name="Oval 26"/>
            <p:cNvSpPr/>
            <p:nvPr/>
          </p:nvSpPr>
          <p:spPr>
            <a:xfrm>
              <a:off x="3476625" y="2457450"/>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35" name="Title 1"/>
          <p:cNvSpPr txBox="1">
            <a:spLocks/>
          </p:cNvSpPr>
          <p:nvPr/>
        </p:nvSpPr>
        <p:spPr>
          <a:xfrm>
            <a:off x="457200" y="634695"/>
            <a:ext cx="8229600" cy="230833"/>
          </a:xfrm>
          <a:prstGeom prst="rect">
            <a:avLst/>
          </a:prstGeom>
        </p:spPr>
        <p:txBody>
          <a:bodyPr vert="horz" lIns="0" tIns="0" rIns="0" bIns="0" rtlCol="0" anchor="t" anchorCtr="0">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0" dirty="0" smtClean="0">
                <a:solidFill>
                  <a:schemeClr val="tx1"/>
                </a:solidFill>
              </a:rPr>
              <a:t>Example</a:t>
            </a:r>
            <a:endParaRPr lang="en-US" b="0" dirty="0">
              <a:solidFill>
                <a:schemeClr val="tx1"/>
              </a:solidFill>
            </a:endParaRPr>
          </a:p>
        </p:txBody>
      </p:sp>
      <p:grpSp>
        <p:nvGrpSpPr>
          <p:cNvPr id="44" name="Group 43"/>
          <p:cNvGrpSpPr/>
          <p:nvPr/>
        </p:nvGrpSpPr>
        <p:grpSpPr>
          <a:xfrm>
            <a:off x="1666906" y="2384425"/>
            <a:ext cx="1930369" cy="1028701"/>
            <a:chOff x="1546256" y="2752725"/>
            <a:chExt cx="1930369" cy="1028701"/>
          </a:xfrm>
        </p:grpSpPr>
        <p:grpSp>
          <p:nvGrpSpPr>
            <p:cNvPr id="45" name="Group 44"/>
            <p:cNvGrpSpPr/>
            <p:nvPr/>
          </p:nvGrpSpPr>
          <p:grpSpPr>
            <a:xfrm>
              <a:off x="1546256" y="2752725"/>
              <a:ext cx="1930369" cy="1028701"/>
              <a:chOff x="3444240" y="2526454"/>
              <a:chExt cx="1930369" cy="1028701"/>
            </a:xfrm>
          </p:grpSpPr>
          <p:cxnSp>
            <p:nvCxnSpPr>
              <p:cNvPr id="48" name="Straight Arrow Connector 47"/>
              <p:cNvCxnSpPr/>
              <p:nvPr/>
            </p:nvCxnSpPr>
            <p:spPr>
              <a:xfrm>
                <a:off x="3444240" y="2526454"/>
                <a:ext cx="330041" cy="110066"/>
              </a:xfrm>
              <a:prstGeom prst="straightConnector1">
                <a:avLst/>
              </a:prstGeom>
              <a:ln>
                <a:prstDash val="sysDot"/>
                <a:headEnd type="oval"/>
                <a:tailEnd type="non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3774281" y="2636520"/>
                <a:ext cx="1600328" cy="918635"/>
                <a:chOff x="3774281" y="2636520"/>
                <a:chExt cx="1600328" cy="918635"/>
              </a:xfrm>
            </p:grpSpPr>
            <p:cxnSp>
              <p:nvCxnSpPr>
                <p:cNvPr id="50" name="Straight Arrow Connector 49"/>
                <p:cNvCxnSpPr/>
                <p:nvPr/>
              </p:nvCxnSpPr>
              <p:spPr>
                <a:xfrm>
                  <a:off x="3774281" y="2636520"/>
                  <a:ext cx="330041" cy="99484"/>
                </a:xfrm>
                <a:prstGeom prst="straightConnector1">
                  <a:avLst/>
                </a:prstGeom>
                <a:ln>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4104322" y="2736004"/>
                  <a:ext cx="403512" cy="123825"/>
                </a:xfrm>
                <a:prstGeom prst="straightConnector1">
                  <a:avLst/>
                </a:prstGeom>
                <a:ln>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507834" y="2859830"/>
                  <a:ext cx="200025" cy="214312"/>
                </a:xfrm>
                <a:prstGeom prst="straightConnector1">
                  <a:avLst/>
                </a:prstGeom>
                <a:ln>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5107909" y="3502767"/>
                  <a:ext cx="266700" cy="52388"/>
                </a:xfrm>
                <a:prstGeom prst="straightConnector1">
                  <a:avLst/>
                </a:prstGeom>
                <a:ln>
                  <a:prstDash val="sysDot"/>
                  <a:headEnd type="oval"/>
                  <a:tailEnd type="oval"/>
                </a:ln>
              </p:spPr>
              <p:style>
                <a:lnRef idx="1">
                  <a:schemeClr val="accent1"/>
                </a:lnRef>
                <a:fillRef idx="0">
                  <a:schemeClr val="accent1"/>
                </a:fillRef>
                <a:effectRef idx="0">
                  <a:schemeClr val="accent1"/>
                </a:effectRef>
                <a:fontRef idx="minor">
                  <a:schemeClr val="tx1"/>
                </a:fontRef>
              </p:style>
            </p:cxnSp>
          </p:grpSp>
        </p:grpSp>
        <p:cxnSp>
          <p:nvCxnSpPr>
            <p:cNvPr id="46" name="Straight Arrow Connector 45"/>
            <p:cNvCxnSpPr/>
            <p:nvPr/>
          </p:nvCxnSpPr>
          <p:spPr>
            <a:xfrm>
              <a:off x="2809875" y="3300413"/>
              <a:ext cx="200025" cy="214312"/>
            </a:xfrm>
            <a:prstGeom prst="straightConnector1">
              <a:avLst/>
            </a:prstGeom>
            <a:ln>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009900" y="3514726"/>
              <a:ext cx="200025" cy="214312"/>
            </a:xfrm>
            <a:prstGeom prst="straightConnector1">
              <a:avLst/>
            </a:prstGeom>
            <a:ln>
              <a:prstDash val="sysDot"/>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1825656" y="2054225"/>
            <a:ext cx="1930369" cy="1028701"/>
            <a:chOff x="1546256" y="2752725"/>
            <a:chExt cx="1930369" cy="1028701"/>
          </a:xfrm>
        </p:grpSpPr>
        <p:grpSp>
          <p:nvGrpSpPr>
            <p:cNvPr id="55" name="Group 54"/>
            <p:cNvGrpSpPr/>
            <p:nvPr/>
          </p:nvGrpSpPr>
          <p:grpSpPr>
            <a:xfrm>
              <a:off x="1546256" y="2752725"/>
              <a:ext cx="1930369" cy="1028701"/>
              <a:chOff x="3444240" y="2526454"/>
              <a:chExt cx="1930369" cy="1028701"/>
            </a:xfrm>
          </p:grpSpPr>
          <p:cxnSp>
            <p:nvCxnSpPr>
              <p:cNvPr id="58" name="Straight Arrow Connector 57"/>
              <p:cNvCxnSpPr/>
              <p:nvPr/>
            </p:nvCxnSpPr>
            <p:spPr>
              <a:xfrm>
                <a:off x="3444240" y="2526454"/>
                <a:ext cx="330041" cy="110066"/>
              </a:xfrm>
              <a:prstGeom prst="straightConnector1">
                <a:avLst/>
              </a:prstGeom>
              <a:ln>
                <a:prstDash val="sysDot"/>
                <a:headEnd type="oval"/>
                <a:tailEnd type="none"/>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3774281" y="2636520"/>
                <a:ext cx="1600328" cy="918635"/>
                <a:chOff x="3774281" y="2636520"/>
                <a:chExt cx="1600328" cy="918635"/>
              </a:xfrm>
            </p:grpSpPr>
            <p:cxnSp>
              <p:nvCxnSpPr>
                <p:cNvPr id="60" name="Straight Arrow Connector 59"/>
                <p:cNvCxnSpPr/>
                <p:nvPr/>
              </p:nvCxnSpPr>
              <p:spPr>
                <a:xfrm>
                  <a:off x="3774281" y="2636520"/>
                  <a:ext cx="330041" cy="99484"/>
                </a:xfrm>
                <a:prstGeom prst="straightConnector1">
                  <a:avLst/>
                </a:prstGeom>
                <a:ln>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4104322" y="2736004"/>
                  <a:ext cx="403512" cy="123825"/>
                </a:xfrm>
                <a:prstGeom prst="straightConnector1">
                  <a:avLst/>
                </a:prstGeom>
                <a:ln>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4507834" y="2859830"/>
                  <a:ext cx="200025" cy="214312"/>
                </a:xfrm>
                <a:prstGeom prst="straightConnector1">
                  <a:avLst/>
                </a:prstGeom>
                <a:ln>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5107909" y="3502767"/>
                  <a:ext cx="266700" cy="52388"/>
                </a:xfrm>
                <a:prstGeom prst="straightConnector1">
                  <a:avLst/>
                </a:prstGeom>
                <a:ln>
                  <a:prstDash val="sysDot"/>
                  <a:headEnd type="oval"/>
                  <a:tailEnd type="oval"/>
                </a:ln>
              </p:spPr>
              <p:style>
                <a:lnRef idx="1">
                  <a:schemeClr val="accent1"/>
                </a:lnRef>
                <a:fillRef idx="0">
                  <a:schemeClr val="accent1"/>
                </a:fillRef>
                <a:effectRef idx="0">
                  <a:schemeClr val="accent1"/>
                </a:effectRef>
                <a:fontRef idx="minor">
                  <a:schemeClr val="tx1"/>
                </a:fontRef>
              </p:style>
            </p:cxnSp>
          </p:grpSp>
        </p:grpSp>
        <p:cxnSp>
          <p:nvCxnSpPr>
            <p:cNvPr id="56" name="Straight Arrow Connector 55"/>
            <p:cNvCxnSpPr/>
            <p:nvPr/>
          </p:nvCxnSpPr>
          <p:spPr>
            <a:xfrm>
              <a:off x="2809875" y="3300413"/>
              <a:ext cx="200025" cy="214312"/>
            </a:xfrm>
            <a:prstGeom prst="straightConnector1">
              <a:avLst/>
            </a:prstGeom>
            <a:ln>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009900" y="3514726"/>
              <a:ext cx="200025" cy="214312"/>
            </a:xfrm>
            <a:prstGeom prst="straightConnector1">
              <a:avLst/>
            </a:prstGeom>
            <a:ln>
              <a:prstDash val="sysDot"/>
              <a:headEnd type="oval"/>
              <a:tailEnd type="none"/>
            </a:ln>
          </p:spPr>
          <p:style>
            <a:lnRef idx="1">
              <a:schemeClr val="accent1"/>
            </a:lnRef>
            <a:fillRef idx="0">
              <a:schemeClr val="accent1"/>
            </a:fillRef>
            <a:effectRef idx="0">
              <a:schemeClr val="accent1"/>
            </a:effectRef>
            <a:fontRef idx="minor">
              <a:schemeClr val="tx1"/>
            </a:fontRef>
          </p:style>
        </p:cxnSp>
      </p:grpSp>
      <p:sp>
        <p:nvSpPr>
          <p:cNvPr id="1028" name="Rectangle 1027"/>
          <p:cNvSpPr/>
          <p:nvPr/>
        </p:nvSpPr>
        <p:spPr>
          <a:xfrm>
            <a:off x="2349500" y="2141379"/>
            <a:ext cx="215900" cy="215900"/>
          </a:xfrm>
          <a:prstGeom prst="rect">
            <a:avLst/>
          </a:prstGeom>
          <a:noFill/>
          <a:ln>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TextBox 1028"/>
          <p:cNvSpPr txBox="1"/>
          <p:nvPr/>
        </p:nvSpPr>
        <p:spPr>
          <a:xfrm>
            <a:off x="3189287" y="2079109"/>
            <a:ext cx="3711272" cy="369332"/>
          </a:xfrm>
          <a:prstGeom prst="rect">
            <a:avLst/>
          </a:prstGeom>
          <a:noFill/>
        </p:spPr>
        <p:txBody>
          <a:bodyPr wrap="none" rtlCol="0">
            <a:spAutoFit/>
          </a:bodyPr>
          <a:lstStyle/>
          <a:p>
            <a:r>
              <a:rPr lang="en-GB" b="1" dirty="0" smtClean="0">
                <a:solidFill>
                  <a:schemeClr val="accent3"/>
                </a:solidFill>
              </a:rPr>
              <a:t>No historical data to assess risk</a:t>
            </a:r>
            <a:endParaRPr lang="en-GB" b="1" dirty="0">
              <a:solidFill>
                <a:schemeClr val="accent3"/>
              </a:solidFill>
            </a:endParaRPr>
          </a:p>
        </p:txBody>
      </p:sp>
      <p:sp>
        <p:nvSpPr>
          <p:cNvPr id="66" name="TextBox 65"/>
          <p:cNvSpPr txBox="1"/>
          <p:nvPr/>
        </p:nvSpPr>
        <p:spPr>
          <a:xfrm>
            <a:off x="3597274" y="3595412"/>
            <a:ext cx="1659429" cy="369332"/>
          </a:xfrm>
          <a:prstGeom prst="rect">
            <a:avLst/>
          </a:prstGeom>
          <a:noFill/>
        </p:spPr>
        <p:txBody>
          <a:bodyPr wrap="none" rtlCol="0">
            <a:spAutoFit/>
          </a:bodyPr>
          <a:lstStyle/>
          <a:p>
            <a:r>
              <a:rPr lang="en-GB" b="1" dirty="0" smtClean="0">
                <a:solidFill>
                  <a:schemeClr val="accent1"/>
                </a:solidFill>
              </a:rPr>
              <a:t>Recent storm</a:t>
            </a:r>
            <a:endParaRPr lang="en-GB" b="1" dirty="0">
              <a:solidFill>
                <a:schemeClr val="accent1"/>
              </a:solidFill>
            </a:endParaRPr>
          </a:p>
        </p:txBody>
      </p:sp>
      <p:sp>
        <p:nvSpPr>
          <p:cNvPr id="68" name="TextBox 67"/>
          <p:cNvSpPr txBox="1"/>
          <p:nvPr/>
        </p:nvSpPr>
        <p:spPr>
          <a:xfrm>
            <a:off x="3723235" y="3170239"/>
            <a:ext cx="3627468" cy="646331"/>
          </a:xfrm>
          <a:prstGeom prst="rect">
            <a:avLst/>
          </a:prstGeom>
          <a:noFill/>
        </p:spPr>
        <p:txBody>
          <a:bodyPr wrap="none" rtlCol="0">
            <a:spAutoFit/>
          </a:bodyPr>
          <a:lstStyle/>
          <a:p>
            <a:r>
              <a:rPr lang="en-GB" sz="1200" b="1" dirty="0" smtClean="0">
                <a:solidFill>
                  <a:schemeClr val="accent1"/>
                </a:solidFill>
              </a:rPr>
              <a:t>Very small chance of exact track further North, </a:t>
            </a:r>
          </a:p>
          <a:p>
            <a:r>
              <a:rPr lang="en-GB" sz="1200" b="1" dirty="0" smtClean="0">
                <a:solidFill>
                  <a:schemeClr val="accent1"/>
                </a:solidFill>
              </a:rPr>
              <a:t>What about important characteristics?</a:t>
            </a:r>
          </a:p>
          <a:p>
            <a:r>
              <a:rPr lang="en-GB" sz="1200" b="1" dirty="0" smtClean="0">
                <a:solidFill>
                  <a:schemeClr val="accent1"/>
                </a:solidFill>
              </a:rPr>
              <a:t>E.g. intensity at landfall, similar track…</a:t>
            </a:r>
            <a:endParaRPr lang="en-GB" sz="1200" b="1" dirty="0">
              <a:solidFill>
                <a:schemeClr val="accent1"/>
              </a:solidFill>
            </a:endParaRPr>
          </a:p>
        </p:txBody>
      </p:sp>
      <p:sp>
        <p:nvSpPr>
          <p:cNvPr id="69" name="TextBox 68"/>
          <p:cNvSpPr txBox="1"/>
          <p:nvPr/>
        </p:nvSpPr>
        <p:spPr>
          <a:xfrm>
            <a:off x="3871161" y="2841625"/>
            <a:ext cx="3382415" cy="461665"/>
          </a:xfrm>
          <a:prstGeom prst="rect">
            <a:avLst/>
          </a:prstGeom>
          <a:noFill/>
        </p:spPr>
        <p:txBody>
          <a:bodyPr wrap="square" rtlCol="0">
            <a:spAutoFit/>
          </a:bodyPr>
          <a:lstStyle/>
          <a:p>
            <a:r>
              <a:rPr lang="en-GB" sz="1200" b="1" dirty="0" smtClean="0">
                <a:solidFill>
                  <a:schemeClr val="accent1"/>
                </a:solidFill>
              </a:rPr>
              <a:t>Need to consider if small chance it hits exposure is taken into account</a:t>
            </a:r>
            <a:endParaRPr lang="en-GB" sz="1200" b="1" dirty="0">
              <a:solidFill>
                <a:schemeClr val="accent1"/>
              </a:solidFill>
            </a:endParaRPr>
          </a:p>
        </p:txBody>
      </p:sp>
    </p:spTree>
    <p:extLst>
      <p:ext uri="{BB962C8B-B14F-4D97-AF65-F5344CB8AC3E}">
        <p14:creationId xmlns:p14="http://schemas.microsoft.com/office/powerpoint/2010/main" val="229524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02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6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animBg="1"/>
      <p:bldP spid="1028" grpId="1" animBg="1"/>
      <p:bldP spid="1029" grpId="0"/>
      <p:bldP spid="1029" grpId="1"/>
      <p:bldP spid="66" grpId="0"/>
      <p:bldP spid="66" grpId="1"/>
      <p:bldP spid="68" grpId="0"/>
      <p:bldP spid="68" grpId="1"/>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230833"/>
          </a:xfrm>
        </p:spPr>
        <p:txBody>
          <a:bodyPr/>
          <a:lstStyle/>
          <a:p>
            <a:r>
              <a:rPr lang="en-US" dirty="0" smtClean="0"/>
              <a:t>Challenge</a:t>
            </a:r>
            <a:endParaRPr lang="en-US" dirty="0"/>
          </a:p>
        </p:txBody>
      </p:sp>
      <p:sp>
        <p:nvSpPr>
          <p:cNvPr id="3" name="Slide Number Placeholder 2"/>
          <p:cNvSpPr>
            <a:spLocks noGrp="1"/>
          </p:cNvSpPr>
          <p:nvPr>
            <p:ph type="sldNum" sz="quarter" idx="12"/>
          </p:nvPr>
        </p:nvSpPr>
        <p:spPr/>
        <p:txBody>
          <a:bodyPr/>
          <a:lstStyle/>
          <a:p>
            <a:fld id="{2083E393-C0BF-4ED8-8545-7E4C90AFF831}" type="slidenum">
              <a:rPr lang="en-US" smtClean="0"/>
              <a:pPr/>
              <a:t>11</a:t>
            </a:fld>
            <a:endParaRPr lang="en-US" dirty="0"/>
          </a:p>
        </p:txBody>
      </p:sp>
      <p:sp>
        <p:nvSpPr>
          <p:cNvPr id="4" name="Content Placeholder 3"/>
          <p:cNvSpPr>
            <a:spLocks noGrp="1"/>
          </p:cNvSpPr>
          <p:nvPr>
            <p:ph idx="1"/>
          </p:nvPr>
        </p:nvSpPr>
        <p:spPr>
          <a:xfrm>
            <a:off x="457200" y="1143000"/>
            <a:ext cx="3589021" cy="3429000"/>
          </a:xfrm>
        </p:spPr>
        <p:txBody>
          <a:bodyPr/>
          <a:lstStyle/>
          <a:p>
            <a:r>
              <a:rPr lang="en-GB" dirty="0"/>
              <a:t>P</a:t>
            </a:r>
            <a:r>
              <a:rPr lang="en-GB" dirty="0" smtClean="0"/>
              <a:t>osition </a:t>
            </a:r>
            <a:r>
              <a:rPr lang="en-GB" dirty="0"/>
              <a:t>and intensity of storms back </a:t>
            </a:r>
            <a:r>
              <a:rPr lang="en-GB" dirty="0" smtClean="0"/>
              <a:t>to 1851 dependent on basin</a:t>
            </a:r>
          </a:p>
          <a:p>
            <a:r>
              <a:rPr lang="en-GB" dirty="0" smtClean="0"/>
              <a:t>Important fields:	</a:t>
            </a:r>
          </a:p>
          <a:p>
            <a:pPr lvl="1"/>
            <a:r>
              <a:rPr lang="en-GB" sz="1600" dirty="0" smtClean="0"/>
              <a:t>Latitude, Longitude, Time, Central Pressure</a:t>
            </a:r>
            <a:endParaRPr lang="en-US" sz="1600" dirty="0"/>
          </a:p>
        </p:txBody>
      </p:sp>
      <p:sp>
        <p:nvSpPr>
          <p:cNvPr id="12" name="Footer Placeholder 4"/>
          <p:cNvSpPr>
            <a:spLocks noGrp="1"/>
          </p:cNvSpPr>
          <p:nvPr>
            <p:ph type="ftr" sz="quarter" idx="3"/>
          </p:nvPr>
        </p:nvSpPr>
        <p:spPr>
          <a:xfrm>
            <a:off x="457199" y="4800601"/>
            <a:ext cx="1929540" cy="92333"/>
          </a:xfrm>
        </p:spPr>
        <p:txBody>
          <a:bodyPr/>
          <a:lstStyle/>
          <a:p>
            <a:r>
              <a:rPr lang="en-US" smtClean="0"/>
              <a:t>© 2018 Willis Towers Watson. All rights reserved. </a:t>
            </a:r>
            <a:endParaRPr lang="en-US" dirty="0"/>
          </a:p>
        </p:txBody>
      </p:sp>
      <p:sp>
        <p:nvSpPr>
          <p:cNvPr id="6" name="Title 1"/>
          <p:cNvSpPr txBox="1">
            <a:spLocks/>
          </p:cNvSpPr>
          <p:nvPr/>
        </p:nvSpPr>
        <p:spPr>
          <a:xfrm>
            <a:off x="457200" y="634695"/>
            <a:ext cx="8229600" cy="230833"/>
          </a:xfrm>
          <a:prstGeom prst="rect">
            <a:avLst/>
          </a:prstGeom>
        </p:spPr>
        <p:txBody>
          <a:bodyPr vert="horz" lIns="0" tIns="0" rIns="0" bIns="0" rtlCol="0" anchor="t" anchorCtr="0">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0" dirty="0">
                <a:solidFill>
                  <a:schemeClr val="tx1"/>
                </a:solidFill>
              </a:rPr>
              <a:t>Global Tropical Cyclone Data</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300"/>
          <a:stretch/>
        </p:blipFill>
        <p:spPr bwMode="auto">
          <a:xfrm>
            <a:off x="4046221" y="1160040"/>
            <a:ext cx="4640579" cy="3454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J:\cms\External\Model Knowledge Centre\MRE\03_External Datasets\Hurricane_2017\IBTrACS-WMO data\seasonality\Storms_points_by_bas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904817"/>
            <a:ext cx="3453332" cy="170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6307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230833"/>
          </a:xfrm>
        </p:spPr>
        <p:txBody>
          <a:bodyPr/>
          <a:lstStyle/>
          <a:p>
            <a:r>
              <a:rPr lang="en-US" dirty="0" smtClean="0"/>
              <a:t>Challenge</a:t>
            </a:r>
            <a:endParaRPr lang="en-US" dirty="0"/>
          </a:p>
        </p:txBody>
      </p:sp>
      <p:sp>
        <p:nvSpPr>
          <p:cNvPr id="3" name="Slide Number Placeholder 2"/>
          <p:cNvSpPr>
            <a:spLocks noGrp="1"/>
          </p:cNvSpPr>
          <p:nvPr>
            <p:ph type="sldNum" sz="quarter" idx="12"/>
          </p:nvPr>
        </p:nvSpPr>
        <p:spPr/>
        <p:txBody>
          <a:bodyPr/>
          <a:lstStyle/>
          <a:p>
            <a:fld id="{2083E393-C0BF-4ED8-8545-7E4C90AFF831}" type="slidenum">
              <a:rPr lang="en-US" smtClean="0"/>
              <a:pPr/>
              <a:t>12</a:t>
            </a:fld>
            <a:endParaRPr lang="en-US" dirty="0"/>
          </a:p>
        </p:txBody>
      </p:sp>
      <p:sp>
        <p:nvSpPr>
          <p:cNvPr id="4" name="Content Placeholder 3"/>
          <p:cNvSpPr>
            <a:spLocks noGrp="1"/>
          </p:cNvSpPr>
          <p:nvPr>
            <p:ph idx="1"/>
          </p:nvPr>
        </p:nvSpPr>
        <p:spPr/>
        <p:txBody>
          <a:bodyPr/>
          <a:lstStyle/>
          <a:p>
            <a:pPr marL="0" indent="0">
              <a:buNone/>
            </a:pPr>
            <a:r>
              <a:rPr lang="en-GB" dirty="0">
                <a:hlinkClick r:id="rId3"/>
              </a:rPr>
              <a:t>https://eft-eu.willisre.com/</a:t>
            </a:r>
            <a:r>
              <a:rPr lang="en-GB" dirty="0"/>
              <a:t/>
            </a:r>
            <a:br>
              <a:rPr lang="en-GB" dirty="0"/>
            </a:br>
            <a:r>
              <a:rPr lang="en-GB" b="1" dirty="0"/>
              <a:t>Username: </a:t>
            </a:r>
            <a:r>
              <a:rPr lang="en-GB" dirty="0" err="1"/>
              <a:t>SAMBa</a:t>
            </a:r>
            <a:r>
              <a:rPr lang="en-GB" dirty="0"/>
              <a:t/>
            </a:r>
            <a:br>
              <a:rPr lang="en-GB" dirty="0"/>
            </a:br>
            <a:r>
              <a:rPr lang="en-GB" b="1" dirty="0"/>
              <a:t>Password: </a:t>
            </a:r>
            <a:r>
              <a:rPr lang="en-GB" dirty="0" smtClean="0"/>
              <a:t>Y0y7NseS</a:t>
            </a:r>
          </a:p>
          <a:p>
            <a:pPr marL="0" indent="0">
              <a:buNone/>
            </a:pPr>
            <a:endParaRPr lang="en-GB" dirty="0"/>
          </a:p>
          <a:p>
            <a:pPr marL="0" indent="0">
              <a:buNone/>
            </a:pPr>
            <a:r>
              <a:rPr lang="en-US" dirty="0"/>
              <a:t>Allstorms.ibtracs_wmo.v03r10.csv</a:t>
            </a:r>
          </a:p>
        </p:txBody>
      </p:sp>
      <p:sp>
        <p:nvSpPr>
          <p:cNvPr id="12" name="Footer Placeholder 4"/>
          <p:cNvSpPr>
            <a:spLocks noGrp="1"/>
          </p:cNvSpPr>
          <p:nvPr>
            <p:ph type="ftr" sz="quarter" idx="3"/>
          </p:nvPr>
        </p:nvSpPr>
        <p:spPr>
          <a:xfrm>
            <a:off x="457199" y="4800601"/>
            <a:ext cx="1929540" cy="92333"/>
          </a:xfrm>
        </p:spPr>
        <p:txBody>
          <a:bodyPr/>
          <a:lstStyle/>
          <a:p>
            <a:r>
              <a:rPr lang="en-US" smtClean="0"/>
              <a:t>© 2018 Willis Towers Watson. All rights reserved. </a:t>
            </a:r>
            <a:endParaRPr lang="en-US" dirty="0"/>
          </a:p>
        </p:txBody>
      </p:sp>
      <p:sp>
        <p:nvSpPr>
          <p:cNvPr id="6" name="Title 1"/>
          <p:cNvSpPr txBox="1">
            <a:spLocks/>
          </p:cNvSpPr>
          <p:nvPr/>
        </p:nvSpPr>
        <p:spPr>
          <a:xfrm>
            <a:off x="457200" y="634695"/>
            <a:ext cx="8229600" cy="230833"/>
          </a:xfrm>
          <a:prstGeom prst="rect">
            <a:avLst/>
          </a:prstGeom>
        </p:spPr>
        <p:txBody>
          <a:bodyPr vert="horz" lIns="0" tIns="0" rIns="0" bIns="0" rtlCol="0" anchor="t" anchorCtr="0">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0" dirty="0" smtClean="0">
                <a:solidFill>
                  <a:schemeClr val="tx1"/>
                </a:solidFill>
              </a:rPr>
              <a:t>Data location: FTP site</a:t>
            </a:r>
            <a:endParaRPr lang="en-US" b="0" dirty="0">
              <a:solidFill>
                <a:schemeClr val="tx1"/>
              </a:solidFill>
            </a:endParaRPr>
          </a:p>
        </p:txBody>
      </p:sp>
    </p:spTree>
    <p:extLst>
      <p:ext uri="{BB962C8B-B14F-4D97-AF65-F5344CB8AC3E}">
        <p14:creationId xmlns:p14="http://schemas.microsoft.com/office/powerpoint/2010/main" val="3964924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Willis Re disclaimers</a:t>
            </a:r>
            <a:endParaRPr lang="en-US" dirty="0"/>
          </a:p>
        </p:txBody>
      </p:sp>
      <p:sp>
        <p:nvSpPr>
          <p:cNvPr id="3" name="Slide Number Placeholder 2"/>
          <p:cNvSpPr>
            <a:spLocks noGrp="1"/>
          </p:cNvSpPr>
          <p:nvPr>
            <p:ph type="sldNum" sz="quarter" idx="12"/>
          </p:nvPr>
        </p:nvSpPr>
        <p:spPr/>
        <p:txBody>
          <a:bodyPr/>
          <a:lstStyle/>
          <a:p>
            <a:fld id="{2083E393-C0BF-4ED8-8545-7E4C90AFF831}" type="slidenum">
              <a:rPr lang="en-US" smtClean="0"/>
              <a:pPr/>
              <a:t>13</a:t>
            </a:fld>
            <a:endParaRPr lang="en-US" dirty="0"/>
          </a:p>
        </p:txBody>
      </p:sp>
      <p:sp>
        <p:nvSpPr>
          <p:cNvPr id="5" name="Content Placeholder 4"/>
          <p:cNvSpPr>
            <a:spLocks noGrp="1"/>
          </p:cNvSpPr>
          <p:nvPr>
            <p:ph idx="1"/>
          </p:nvPr>
        </p:nvSpPr>
        <p:spPr>
          <a:xfrm>
            <a:off x="457200" y="754381"/>
            <a:ext cx="8229600" cy="4008119"/>
          </a:xfrm>
        </p:spPr>
        <p:txBody>
          <a:bodyPr/>
          <a:lstStyle/>
          <a:p>
            <a:pPr marL="0" indent="0">
              <a:lnSpc>
                <a:spcPts val="800"/>
              </a:lnSpc>
              <a:buNone/>
            </a:pPr>
            <a:r>
              <a:rPr lang="en-US" sz="700" dirty="0"/>
              <a:t>This analysis has been prepared by Willis Limited and/or Willis Re Inc. and/or the “Willis Towers Watson” entity with which you are dealing (“Willis Towers Watson” is defined as Willis Limited, Willis Re Inc., and each of their respective parent companies, sister companies, subsidiaries, affiliates, Willis Towers Watson PLC, and all member companies thereof) on condition that it shall be treated as strictly confidential and shall not be communicated in whole, in part, or in summary to any third party without prior written consent from the Willis Towers Watson entity with which you are dealing.</a:t>
            </a:r>
          </a:p>
          <a:p>
            <a:pPr marL="0" indent="0">
              <a:lnSpc>
                <a:spcPts val="800"/>
              </a:lnSpc>
              <a:buNone/>
            </a:pPr>
            <a:r>
              <a:rPr lang="en-US" sz="700" dirty="0"/>
              <a:t>Willis Towers Watson has relied upon data from public and/or other sources when preparing this analysis. No attempt has been made to verify independently the accuracy of this data. Willis Towers Watson does not represent or otherwise guarantee the accuracy or completeness of such data nor assume responsibility for the result of any error or omission in the data or other materials gathered from any source in the preparation of this analysis. Willis Towers Watson shall have no liability in connection with any results, including, without limitation, those arising from based upon or in connection with errors, omissions, inaccuracies, or inadequacies associated with the data or arising from, based upon or in connection with any methodologies used or applied by Willis Towers Watson in producing this analysis or any results contained herein. Willis Towers Watson expressly disclaims any and all liability, based on any legal theory, arising from, based upon or in connection with this analysis. Willis Towers Watson assumes no duty in contract, tort or otherwise to any party arising from, based upon or in connection with this analysis, and no party should expect Willis Towers Watson to owe it any such duty. </a:t>
            </a:r>
          </a:p>
          <a:p>
            <a:pPr marL="0" indent="0">
              <a:lnSpc>
                <a:spcPts val="800"/>
              </a:lnSpc>
              <a:buNone/>
            </a:pPr>
            <a:r>
              <a:rPr lang="en-US" sz="700" dirty="0"/>
              <a:t>There are many uncertainties inherent in this analysis including, but not limited to, issues such as limitations in the available data, reliance on client data and outside data sources, the underlying volatility of loss and other random processes, uncertainties that characterize the application of professional judgment in estimates and assumptions. Ultimate losses, liabilities and claims depend upon future contingent events, including but not limited to unanticipated changes in inflation, laws, and regulations. As a result of these uncertainties, the actual outcomes could vary significantly from Willis Towers Watson’s estimates in either direction. Willis Towers Watson makes no representation about and does not guarantee the outcome, results, success, or profitability of any insurance or reinsurance program or venture, whether or not the analyses or conclusions contained herein apply to such program or venture.</a:t>
            </a:r>
          </a:p>
          <a:p>
            <a:pPr marL="0" indent="0">
              <a:lnSpc>
                <a:spcPts val="800"/>
              </a:lnSpc>
              <a:buNone/>
            </a:pPr>
            <a:r>
              <a:rPr lang="en-US" sz="700" dirty="0"/>
              <a:t>Willis Towers Watson does not recommend making decisions based solely on the information contained in this analysis. Rather, this analysis should be viewed as a supplement to other information, including specific business practice, claims experience, and financial situation. Independent professional advisors should be consulted with respect to the issues and conclusions presented herein and their possible application. Willis Towers Watson makes no representation or warranty as to the accuracy or completeness of this document and its contents. </a:t>
            </a:r>
          </a:p>
          <a:p>
            <a:pPr marL="0" indent="0">
              <a:lnSpc>
                <a:spcPts val="800"/>
              </a:lnSpc>
              <a:buNone/>
            </a:pPr>
            <a:r>
              <a:rPr lang="en-US" sz="700" dirty="0"/>
              <a:t>This analysis is not intended to be a complete actuarial communication, and as such is not intended to be relied upon. A complete communication can be provided upon request. Subject to all terms of this Disclaimer, Willis Towers Watson actuaries are available to answer questions about this analysis.</a:t>
            </a:r>
          </a:p>
          <a:p>
            <a:pPr marL="0" indent="0">
              <a:lnSpc>
                <a:spcPts val="800"/>
              </a:lnSpc>
              <a:buNone/>
            </a:pPr>
            <a:r>
              <a:rPr lang="en-US" sz="700" dirty="0"/>
              <a:t>Willis Towers Watson does not provide legal, accounting, or tax advice. This analysis does not constitute, is not intended to provide, and should not be construed as such advice. Qualified advisers should be consulted in these areas.</a:t>
            </a:r>
          </a:p>
          <a:p>
            <a:pPr marL="0" indent="0">
              <a:lnSpc>
                <a:spcPts val="800"/>
              </a:lnSpc>
              <a:buNone/>
            </a:pPr>
            <a:r>
              <a:rPr lang="en-US" sz="700" dirty="0"/>
              <a:t>Willis Towers Watson makes no representation, does not guarantee and assumes no liability for the accuracy or completeness of, or any results obtained by application of, this analysis and conclusions provided herein.</a:t>
            </a:r>
          </a:p>
          <a:p>
            <a:pPr marL="0" indent="0">
              <a:lnSpc>
                <a:spcPts val="800"/>
              </a:lnSpc>
              <a:buNone/>
            </a:pPr>
            <a:r>
              <a:rPr lang="en-US" sz="700" dirty="0"/>
              <a:t>Where data is supplied by way of CD or other electronic format, Willis Towers Watson accepts no liability for any loss or damage caused to the Recipient directly or indirectly through use of any such CD or other electronic format, even where caused by negligence. Without limitation, Willis Towers Watson shall not be liable for: loss or corruption of data, damage to any computer or communications system, indirect or consequential losses. The Recipient should take proper precautions to prevent loss or damage – including the use of a virus checker.</a:t>
            </a:r>
          </a:p>
          <a:p>
            <a:pPr marL="0" indent="0">
              <a:lnSpc>
                <a:spcPts val="800"/>
              </a:lnSpc>
              <a:buNone/>
            </a:pPr>
            <a:r>
              <a:rPr lang="en-US" sz="700" dirty="0"/>
              <a:t>This limitation of liability does not apply to losses or damage caused by death, personal injury, dishonesty or any other liability which cannot be excluded by law.</a:t>
            </a:r>
          </a:p>
          <a:p>
            <a:pPr marL="0" indent="0">
              <a:lnSpc>
                <a:spcPts val="800"/>
              </a:lnSpc>
              <a:buNone/>
            </a:pPr>
            <a:r>
              <a:rPr lang="en-US" sz="700" dirty="0"/>
              <a:t>This analysis is not intended to be a complete Financial Analysis communication. A complete communication can be provided upon request. Subject to all terms of this Disclaimer, Willis Towers Watson analysts are available to answer questions about this analysis.</a:t>
            </a:r>
          </a:p>
          <a:p>
            <a:pPr marL="0" indent="0">
              <a:lnSpc>
                <a:spcPts val="800"/>
              </a:lnSpc>
              <a:buNone/>
            </a:pPr>
            <a:r>
              <a:rPr lang="en-US" sz="700" dirty="0"/>
              <a:t>Willis Towers Watson does not guarantee any specific financial result or outcome, level of profitability, valuation, or rating agency outcome with respect to A.M. Best or any other agency. Willis Towers Watson specifically disclaims any and all liability for any and all damages of any amount or any type, including without limitation, lost profits, unrealized profits, compensatory damages based on any legal theory, punitive, multiple or statutory damages or fines of any type, based upon, arising from, in connection with or in any manner related to the services provided hereunder.</a:t>
            </a:r>
          </a:p>
          <a:p>
            <a:pPr marL="0" indent="0">
              <a:lnSpc>
                <a:spcPts val="800"/>
              </a:lnSpc>
              <a:buNone/>
            </a:pPr>
            <a:r>
              <a:rPr lang="en-US" sz="700" dirty="0"/>
              <a:t>Acceptance of this document shall be deemed agreement to the above.</a:t>
            </a:r>
          </a:p>
        </p:txBody>
      </p:sp>
      <p:sp>
        <p:nvSpPr>
          <p:cNvPr id="4" name="Footer Placeholder 3"/>
          <p:cNvSpPr>
            <a:spLocks noGrp="1"/>
          </p:cNvSpPr>
          <p:nvPr>
            <p:ph type="ftr" sz="quarter" idx="3"/>
          </p:nvPr>
        </p:nvSpPr>
        <p:spPr/>
        <p:txBody>
          <a:bodyPr/>
          <a:lstStyle/>
          <a:p>
            <a:r>
              <a:rPr lang="en-US" smtClean="0"/>
              <a:t>© 2018 Willis Towers Watson. All rights reserved. </a:t>
            </a:r>
            <a:endParaRPr lang="en-GB" dirty="0" smtClean="0"/>
          </a:p>
        </p:txBody>
      </p:sp>
    </p:spTree>
    <p:extLst>
      <p:ext uri="{BB962C8B-B14F-4D97-AF65-F5344CB8AC3E}">
        <p14:creationId xmlns:p14="http://schemas.microsoft.com/office/powerpoint/2010/main" val="21997474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Vendor disclaimers – 1 of 2</a:t>
            </a:r>
            <a:endParaRPr lang="en-US" dirty="0"/>
          </a:p>
        </p:txBody>
      </p:sp>
      <p:sp>
        <p:nvSpPr>
          <p:cNvPr id="3" name="Slide Number Placeholder 2"/>
          <p:cNvSpPr>
            <a:spLocks noGrp="1"/>
          </p:cNvSpPr>
          <p:nvPr>
            <p:ph type="sldNum" sz="quarter" idx="12"/>
          </p:nvPr>
        </p:nvSpPr>
        <p:spPr/>
        <p:txBody>
          <a:bodyPr/>
          <a:lstStyle/>
          <a:p>
            <a:fld id="{2083E393-C0BF-4ED8-8545-7E4C90AFF831}" type="slidenum">
              <a:rPr lang="en-US" smtClean="0"/>
              <a:pPr/>
              <a:t>14</a:t>
            </a:fld>
            <a:endParaRPr lang="en-US" dirty="0"/>
          </a:p>
        </p:txBody>
      </p:sp>
      <p:sp>
        <p:nvSpPr>
          <p:cNvPr id="5" name="Content Placeholder 4"/>
          <p:cNvSpPr>
            <a:spLocks noGrp="1"/>
          </p:cNvSpPr>
          <p:nvPr>
            <p:ph idx="1"/>
          </p:nvPr>
        </p:nvSpPr>
        <p:spPr>
          <a:xfrm>
            <a:off x="449263" y="726814"/>
            <a:ext cx="8220605" cy="3913764"/>
          </a:xfrm>
        </p:spPr>
        <p:txBody>
          <a:bodyPr/>
          <a:lstStyle/>
          <a:p>
            <a:pPr marL="0" indent="0">
              <a:lnSpc>
                <a:spcPts val="800"/>
              </a:lnSpc>
              <a:buNone/>
            </a:pPr>
            <a:r>
              <a:rPr lang="en-US" sz="700" b="1" dirty="0" smtClean="0">
                <a:solidFill>
                  <a:schemeClr val="accent1"/>
                </a:solidFill>
              </a:rPr>
              <a:t>Work containing Risk Management Solutions (RMS) output</a:t>
            </a:r>
          </a:p>
          <a:p>
            <a:pPr marL="0" indent="0">
              <a:lnSpc>
                <a:spcPts val="800"/>
              </a:lnSpc>
              <a:buNone/>
            </a:pPr>
            <a:r>
              <a:rPr lang="en-US" sz="700" dirty="0" smtClean="0"/>
              <a:t>“This report, and the analyses, models and predictions contained herein ("Information"), are based on data provided by Willis Re Inc., Willis Limited and their respective affiliates (hereinafter collectively “Willis”) and compiled using proprietary computer risk assessment technology of Risk Management Solutions, Inc. ("RMS").  The technology and data used in providing this Information is based on the scientific data, mathematical and empirical models, and encoded experience of scientists and specialists (including without limitation: earthquake engineers, wind engineers, structural engineers, geologists, seismologists, meteorologists, geotechnical specialists and mathematicians).  As with any model of physical systems, particularly those with low frequencies of occurrence and potentially high severity outcomes, the actual losses from catastrophic events may differ from the results of simulation analyses.  Furthermore, the accuracy of predictions depends largely on the accuracy and quality of the data used by Willis.  The Information is provided under license to Willis and is RMS’ proprietary and confidential information and may not be shared with any third party without the prior written consent of both Willis and RMS.  Furthermore, this Information may only be used for the specific business purpose specified by Willis and for no other purpose, and may not be used under any circumstances in the development or calibration of any product or service offering that competes with RMS.</a:t>
            </a:r>
          </a:p>
          <a:p>
            <a:pPr marL="0" indent="0">
              <a:lnSpc>
                <a:spcPts val="800"/>
              </a:lnSpc>
              <a:buNone/>
            </a:pPr>
            <a:r>
              <a:rPr lang="en-US" sz="700" dirty="0" smtClean="0"/>
              <a:t>The recipient of this Information is further advised that RMS is not engaged in the insurance, reinsurance, or related industries, and that the Information provided is not intended to constitute professional advice.  RMS SPECIFICALLY DISCLAIMS ANY AND ALL RESPONSIBILITIES, OBLIGATIONS AND LIABILITY WITH RESPECT TO ANY DECISIONS OR ADVICE MADE OR GIVEN AS A RESULT OF THE INFORMATION OR USE THEREOF, INCLUDING ALL WARRANTIES, WHETHER EXPRESS OR IMPLIED, INCLUDING BUT NOT LIMITED TO, WARRANTIES OF NON-INFRINGEMENT, MERCHANTABILITY, AND FITNESS FOR A PARTICULAR PURPOSE.  IN NO EVENT SHALL RMS (OR ITS PARENT, SUBSIDIARY, OR OTHER AFFILIATED COMPANIES) BE LIABLE FOR DIRECT, INDIRECT, SPECIAL, INCIDENTAL, OR CONSEQUENTIAL DAMAGES WITH RESPECT TO ANY DECISIONS OR ADVICE MADE OR GIVEN AS A RESULT OF THE CONTENTS OF THIS INFORMATION OR USE THEREOF.”</a:t>
            </a:r>
          </a:p>
          <a:p>
            <a:pPr marL="0" lvl="0" indent="0">
              <a:lnSpc>
                <a:spcPts val="800"/>
              </a:lnSpc>
              <a:buNone/>
            </a:pPr>
            <a:r>
              <a:rPr lang="en-US" sz="700" b="1" dirty="0" smtClean="0">
                <a:solidFill>
                  <a:schemeClr val="accent1"/>
                </a:solidFill>
              </a:rPr>
              <a:t>Work containing AIR Worldwide Corporation (AIR) Touchstone output</a:t>
            </a:r>
          </a:p>
          <a:p>
            <a:pPr marL="0" lvl="0" indent="0">
              <a:lnSpc>
                <a:spcPts val="800"/>
              </a:lnSpc>
              <a:buNone/>
            </a:pPr>
            <a:r>
              <a:rPr lang="en-US" sz="700" dirty="0" smtClean="0"/>
              <a:t>IMPORTANT NOTICE and DISCLAIMER</a:t>
            </a:r>
          </a:p>
          <a:p>
            <a:pPr marL="0" lvl="0" indent="0">
              <a:lnSpc>
                <a:spcPts val="800"/>
              </a:lnSpc>
              <a:buNone/>
            </a:pPr>
            <a:r>
              <a:rPr lang="en-US" sz="700" dirty="0" smtClean="0"/>
              <a:t>AIR Worldwide Corporation and Willis Re Inc. or Willis Limited </a:t>
            </a:r>
          </a:p>
          <a:p>
            <a:pPr marL="0" lvl="0" indent="0">
              <a:lnSpc>
                <a:spcPts val="800"/>
              </a:lnSpc>
              <a:buNone/>
            </a:pPr>
            <a:r>
              <a:rPr lang="en-US" sz="700" dirty="0" smtClean="0"/>
              <a:t>The attached Touchstone reports are provided to you in confidence, and you may not cause or permit disclosure, copying, display, loan, publication, transfer of possession (whether by sale, exchange, gift, operation of law or otherwise) or other dissemination of the Touchstone reports (or details of the methodology and analysis employed to develop the Touchstone reports) in whole or in part, to any third party without the prior written consent of Willis Re Inc. or Willis Limited and AIR Worldwide Corporation (“AIR”).</a:t>
            </a:r>
          </a:p>
          <a:p>
            <a:pPr marL="0" lvl="0" indent="0">
              <a:lnSpc>
                <a:spcPts val="800"/>
              </a:lnSpc>
              <a:buNone/>
            </a:pPr>
            <a:r>
              <a:rPr lang="en-US" sz="700" dirty="0" smtClean="0"/>
              <a:t>Notwithstanding the foregoing, you may disclose the Touchstone reports associated with your reinsurance or risk transfer programs to insurance regulators and disclose, in confidence, to your rating agencies, reinsurers, actuarial consultants, managing general agencies, risk managers, investment bankers (but not in connection with the placement of any insurance-linked securities) and auditors (but in no event to any entity in the business of developing loss estimation models), provided that, in the event of any such disclosure, you clearly acknowledge in writing that AIR owns the exclusive right and title to the Touchstone reports and the methods employed to develop them. </a:t>
            </a:r>
          </a:p>
          <a:p>
            <a:pPr marL="0" lvl="0" indent="0">
              <a:lnSpc>
                <a:spcPts val="800"/>
              </a:lnSpc>
              <a:buNone/>
            </a:pPr>
            <a:r>
              <a:rPr lang="en-US" sz="700" dirty="0" smtClean="0"/>
              <a:t>You may not alter or remove any copyrights, trade secret, patent, proprietary and/or other legal notices contained on or in copies of the Touchstone reports. The existence of any such copyright notice on the Touchstone reports shall not be construed as an admission, or be deemed to create a presumption, that publication of such materials has occurred.</a:t>
            </a:r>
          </a:p>
          <a:p>
            <a:pPr marL="0" lvl="0" indent="0">
              <a:lnSpc>
                <a:spcPts val="800"/>
              </a:lnSpc>
              <a:buNone/>
            </a:pPr>
            <a:r>
              <a:rPr lang="en-US" sz="700" dirty="0" smtClean="0"/>
              <a:t>The Touchstone reports are intended to function as one of several tools which you will use in analyzing your estimated and potential losses from certain natural hazards. The estimation of hazards and potential losses involves uncertainties and depends on environmental, demographic and regulatory factors beyond the control of Willis Re Inc., Willis Limited and AIR. The Touchstone reports depend on data and inputs which you have supplied. The assumptions and methodologies used by AIR in creating Touchstone may not constitute the exclusive set of reasonable assumptions and methodologies, and the use of alternative assumptions and methodologies could yield materially different results. The loss probabilities indicated by the Touchstone reports are estimates of the magnitude of losses that may occur in the event of such natural hazards; they are not factual and do not predict future events. Actual loss experience can differ materially.</a:t>
            </a:r>
          </a:p>
          <a:p>
            <a:pPr marL="0" lvl="0" indent="0">
              <a:lnSpc>
                <a:spcPts val="800"/>
              </a:lnSpc>
              <a:buNone/>
            </a:pPr>
            <a:r>
              <a:rPr lang="en-US" sz="700" dirty="0" smtClean="0"/>
              <a:t>No responsibility is or shall be assumed or implied by Willis Re Inc., Willis Limited or AIR for loss or damage to you resulting from inaccuracies contained therein nor shall Willis Re Inc., Willis Limited or AIR be liable to you or others for any adverse results experienced in utilizing the Touchstone reports</a:t>
            </a:r>
          </a:p>
          <a:p>
            <a:pPr marL="0" lvl="0" indent="0">
              <a:lnSpc>
                <a:spcPts val="800"/>
              </a:lnSpc>
              <a:spcAft>
                <a:spcPts val="0"/>
              </a:spcAft>
              <a:buNone/>
            </a:pPr>
            <a:endParaRPr lang="en-US" sz="650" dirty="0"/>
          </a:p>
        </p:txBody>
      </p:sp>
      <p:sp>
        <p:nvSpPr>
          <p:cNvPr id="4" name="Footer Placeholder 3"/>
          <p:cNvSpPr>
            <a:spLocks noGrp="1"/>
          </p:cNvSpPr>
          <p:nvPr>
            <p:ph type="ftr" sz="quarter" idx="3"/>
          </p:nvPr>
        </p:nvSpPr>
        <p:spPr/>
        <p:txBody>
          <a:bodyPr/>
          <a:lstStyle/>
          <a:p>
            <a:r>
              <a:rPr lang="en-US" smtClean="0"/>
              <a:t>© 2018 Willis Towers Watson. All rights reserved. </a:t>
            </a:r>
            <a:endParaRPr lang="en-GB" dirty="0" smtClean="0"/>
          </a:p>
        </p:txBody>
      </p:sp>
    </p:spTree>
    <p:extLst>
      <p:ext uri="{BB962C8B-B14F-4D97-AF65-F5344CB8AC3E}">
        <p14:creationId xmlns:p14="http://schemas.microsoft.com/office/powerpoint/2010/main" val="26087873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Vendor </a:t>
            </a:r>
            <a:r>
              <a:rPr lang="en-US" dirty="0" smtClean="0"/>
              <a:t>disclaimers </a:t>
            </a:r>
            <a:r>
              <a:rPr lang="en-US" dirty="0"/>
              <a:t>– </a:t>
            </a:r>
            <a:r>
              <a:rPr lang="en-US" dirty="0" smtClean="0"/>
              <a:t>2 </a:t>
            </a:r>
            <a:r>
              <a:rPr lang="en-US"/>
              <a:t>of </a:t>
            </a:r>
            <a:r>
              <a:rPr lang="en-US" smtClean="0"/>
              <a:t>2</a:t>
            </a:r>
            <a:endParaRPr lang="en-US" dirty="0"/>
          </a:p>
        </p:txBody>
      </p:sp>
      <p:sp>
        <p:nvSpPr>
          <p:cNvPr id="3" name="Slide Number Placeholder 2"/>
          <p:cNvSpPr>
            <a:spLocks noGrp="1"/>
          </p:cNvSpPr>
          <p:nvPr>
            <p:ph type="sldNum" sz="quarter" idx="12"/>
          </p:nvPr>
        </p:nvSpPr>
        <p:spPr/>
        <p:txBody>
          <a:bodyPr/>
          <a:lstStyle/>
          <a:p>
            <a:fld id="{2083E393-C0BF-4ED8-8545-7E4C90AFF831}" type="slidenum">
              <a:rPr lang="en-US" smtClean="0"/>
              <a:pPr/>
              <a:t>15</a:t>
            </a:fld>
            <a:endParaRPr lang="en-US" dirty="0"/>
          </a:p>
        </p:txBody>
      </p:sp>
      <p:sp>
        <p:nvSpPr>
          <p:cNvPr id="5" name="Content Placeholder 4"/>
          <p:cNvSpPr>
            <a:spLocks noGrp="1"/>
          </p:cNvSpPr>
          <p:nvPr>
            <p:ph idx="1"/>
          </p:nvPr>
        </p:nvSpPr>
        <p:spPr>
          <a:xfrm>
            <a:off x="457200" y="1143000"/>
            <a:ext cx="8229600" cy="3429000"/>
          </a:xfrm>
        </p:spPr>
        <p:txBody>
          <a:bodyPr/>
          <a:lstStyle/>
          <a:p>
            <a:pPr marL="0" indent="0">
              <a:buNone/>
            </a:pPr>
            <a:r>
              <a:rPr lang="en-US" sz="700" b="1" dirty="0">
                <a:solidFill>
                  <a:schemeClr val="accent1"/>
                </a:solidFill>
              </a:rPr>
              <a:t>Work containing CoreLogic output</a:t>
            </a:r>
          </a:p>
          <a:p>
            <a:pPr marL="0" indent="0">
              <a:buNone/>
            </a:pPr>
            <a:r>
              <a:rPr lang="en-US" sz="700" dirty="0"/>
              <a:t>This report contains CoreLogic Confidential Information and i) recipient agrees to treat this report as strictly confidential; and ii) in consideration of having been provided access to this report, recipient agrees that CoreLogic has no liability for such report or other information derived from the report or any use that may be made thereof by recipient.</a:t>
            </a:r>
          </a:p>
          <a:p>
            <a:pPr marL="0" indent="0">
              <a:buNone/>
            </a:pPr>
            <a:endParaRPr lang="en-US" sz="700" dirty="0"/>
          </a:p>
          <a:p>
            <a:pPr marL="0" indent="0">
              <a:buNone/>
            </a:pPr>
            <a:r>
              <a:rPr lang="en-US" sz="700" b="1" dirty="0">
                <a:solidFill>
                  <a:schemeClr val="accent1"/>
                </a:solidFill>
              </a:rPr>
              <a:t>Work containing/using Kinetic data</a:t>
            </a:r>
          </a:p>
          <a:p>
            <a:pPr marL="0" indent="0">
              <a:buNone/>
            </a:pPr>
            <a:r>
              <a:rPr lang="en-US" sz="700" dirty="0"/>
              <a:t>The TAOS real-time hazard and impact forecast information is provided "as is" and without warranties as to performance or any other warranties whether expressed or implied. The user is strongly cautioned to recognize that natural hazards modeling and analysis are subject to many uncertainties. These uncertainties include, but are not limited to, the uncertainties inherent in weather and climate, incomplete or inaccurate weather data, changes to the natural and built environment, limited historical records, and limitations in the state of the art of modeling, as well as limits to the scientific understanding of storm weather phenomena. Anyone making use of the hazard and impact information provided by KAC, or the information contained within, assumes all liability deriving from such use, and agrees to "hold harmless" any and all agencies or individuals associated with its creation. The user agrees to provide any subsequent users of this data with this disclaimer. The publication of the material contained herein is not intended as a representation or warranty that this information is suitable for any general or particular use. </a:t>
            </a:r>
          </a:p>
          <a:p>
            <a:pPr marL="0" indent="0">
              <a:buNone/>
            </a:pPr>
            <a:endParaRPr lang="en-US" sz="700" dirty="0">
              <a:solidFill>
                <a:schemeClr val="accent1"/>
              </a:solidFill>
            </a:endParaRPr>
          </a:p>
          <a:p>
            <a:pPr marL="0" indent="0">
              <a:buNone/>
            </a:pPr>
            <a:r>
              <a:rPr lang="en-US" sz="700" b="1" dirty="0">
                <a:solidFill>
                  <a:schemeClr val="accent1"/>
                </a:solidFill>
              </a:rPr>
              <a:t>Work using S&amp;P ratings</a:t>
            </a:r>
          </a:p>
          <a:p>
            <a:pPr marL="0" indent="0">
              <a:buNone/>
            </a:pPr>
            <a:r>
              <a:rPr lang="en-US" sz="700" dirty="0"/>
              <a:t>Copyright © 2018, S&amp;P Global Market Intelligence (and its affiliates, as applicable). Reproduction of any information, data or material, including ratings (“Content”) in any form is prohibited except with the prior written permission of the relevant party. Such party, its affiliates and suppliers (“Content Providers”) do not guarantee the accuracy, adequacy, completeness, timeliness or availability of any Content and are not responsible for any errors or omissions (negligent or otherwise), regardless of the cause, or for the results obtained from the use of such Content. In no event shall Content Providers be liable for any damages, costs, expenses, legal fees, or losses (including lost income or lost profit and opportunity costs) in connection with any use of the Content. A reference to a particular investment or security, a rating or any observation concerning an investment that is part of the Content is not a recommendation to buy, sell or hold such investment or security, does not address the suitability of an investment or security and should not be relied on as investment advice. Credit ratings are statements of opinions and not statements of fact.</a:t>
            </a:r>
          </a:p>
          <a:p>
            <a:pPr marL="0" indent="0">
              <a:buNone/>
            </a:pPr>
            <a:endParaRPr lang="en-US" sz="700" dirty="0"/>
          </a:p>
          <a:p>
            <a:pPr marL="0" indent="0">
              <a:buNone/>
            </a:pPr>
            <a:r>
              <a:rPr lang="en-US" sz="700" b="1" dirty="0">
                <a:solidFill>
                  <a:schemeClr val="accent1"/>
                </a:solidFill>
              </a:rPr>
              <a:t>Work including </a:t>
            </a:r>
            <a:r>
              <a:rPr lang="en-US" sz="700" b="1" dirty="0" err="1">
                <a:solidFill>
                  <a:schemeClr val="accent1"/>
                </a:solidFill>
              </a:rPr>
              <a:t>MarketStance</a:t>
            </a:r>
            <a:r>
              <a:rPr lang="en-US" sz="700" b="1" dirty="0">
                <a:solidFill>
                  <a:schemeClr val="accent1"/>
                </a:solidFill>
              </a:rPr>
              <a:t> material or data (credit such information in exhibits)</a:t>
            </a:r>
          </a:p>
          <a:p>
            <a:pPr marL="0" indent="0">
              <a:buNone/>
            </a:pPr>
            <a:r>
              <a:rPr lang="en-US" sz="700" dirty="0"/>
              <a:t>This report contains material from </a:t>
            </a:r>
            <a:r>
              <a:rPr lang="en-US" sz="700" dirty="0" err="1"/>
              <a:t>Intellistance</a:t>
            </a:r>
            <a:r>
              <a:rPr lang="en-US" sz="700" dirty="0"/>
              <a:t> LLC, DBA </a:t>
            </a:r>
            <a:r>
              <a:rPr lang="en-US" sz="700" dirty="0" err="1"/>
              <a:t>MarketStance</a:t>
            </a:r>
            <a:r>
              <a:rPr lang="en-US" sz="700" dirty="0"/>
              <a:t>© and </a:t>
            </a:r>
            <a:r>
              <a:rPr lang="en-US" sz="700" dirty="0" err="1"/>
              <a:t>Intellistance</a:t>
            </a:r>
            <a:r>
              <a:rPr lang="en-US" sz="700" dirty="0"/>
              <a:t> LLC retains copyright to such material.</a:t>
            </a:r>
          </a:p>
          <a:p>
            <a:pPr marL="0" indent="0">
              <a:buNone/>
            </a:pPr>
            <a:endParaRPr lang="en-US" sz="700" dirty="0"/>
          </a:p>
          <a:p>
            <a:pPr marL="0" indent="0">
              <a:buNone/>
            </a:pPr>
            <a:r>
              <a:rPr lang="en-US" sz="700" dirty="0"/>
              <a:t>© 2018 Insurance Services Office, Inc. All rights reserved. Confidential and Proprietary</a:t>
            </a:r>
          </a:p>
          <a:p>
            <a:pPr marL="0" indent="0">
              <a:buNone/>
            </a:pPr>
            <a:endParaRPr lang="en-US" sz="650" b="0" dirty="0"/>
          </a:p>
        </p:txBody>
      </p:sp>
      <p:sp>
        <p:nvSpPr>
          <p:cNvPr id="4" name="Footer Placeholder 3"/>
          <p:cNvSpPr>
            <a:spLocks noGrp="1"/>
          </p:cNvSpPr>
          <p:nvPr>
            <p:ph type="ftr" sz="quarter" idx="3"/>
          </p:nvPr>
        </p:nvSpPr>
        <p:spPr/>
        <p:txBody>
          <a:bodyPr/>
          <a:lstStyle/>
          <a:p>
            <a:r>
              <a:rPr lang="en-US" smtClean="0"/>
              <a:t>© 2018 Willis Towers Watson. All rights reserved. </a:t>
            </a:r>
            <a:endParaRPr lang="en-GB" dirty="0" smtClean="0"/>
          </a:p>
        </p:txBody>
      </p:sp>
    </p:spTree>
    <p:extLst>
      <p:ext uri="{BB962C8B-B14F-4D97-AF65-F5344CB8AC3E}">
        <p14:creationId xmlns:p14="http://schemas.microsoft.com/office/powerpoint/2010/main" val="968436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230833"/>
          </a:xfrm>
        </p:spPr>
        <p:txBody>
          <a:bodyPr/>
          <a:lstStyle/>
          <a:p>
            <a:r>
              <a:rPr lang="en-US" dirty="0" smtClean="0"/>
              <a:t>Agenda</a:t>
            </a:r>
            <a:endParaRPr lang="en-US" dirty="0"/>
          </a:p>
        </p:txBody>
      </p:sp>
      <p:sp>
        <p:nvSpPr>
          <p:cNvPr id="3" name="Slide Number Placeholder 2"/>
          <p:cNvSpPr>
            <a:spLocks noGrp="1"/>
          </p:cNvSpPr>
          <p:nvPr>
            <p:ph type="sldNum" sz="quarter" idx="12"/>
          </p:nvPr>
        </p:nvSpPr>
        <p:spPr/>
        <p:txBody>
          <a:bodyPr/>
          <a:lstStyle/>
          <a:p>
            <a:fld id="{2083E393-C0BF-4ED8-8545-7E4C90AFF831}" type="slidenum">
              <a:rPr lang="en-US" smtClean="0"/>
              <a:pPr/>
              <a:t>2</a:t>
            </a:fld>
            <a:endParaRPr lang="en-US" dirty="0"/>
          </a:p>
        </p:txBody>
      </p:sp>
      <p:sp>
        <p:nvSpPr>
          <p:cNvPr id="4" name="Content Placeholder 3"/>
          <p:cNvSpPr>
            <a:spLocks noGrp="1"/>
          </p:cNvSpPr>
          <p:nvPr>
            <p:ph idx="1"/>
          </p:nvPr>
        </p:nvSpPr>
        <p:spPr/>
        <p:txBody>
          <a:bodyPr/>
          <a:lstStyle/>
          <a:p>
            <a:r>
              <a:rPr lang="en-US" dirty="0" smtClean="0"/>
              <a:t>Introduction to tropical cyclones</a:t>
            </a:r>
          </a:p>
          <a:p>
            <a:endParaRPr lang="en-US" dirty="0" smtClean="0"/>
          </a:p>
          <a:p>
            <a:r>
              <a:rPr lang="en-US" dirty="0" smtClean="0"/>
              <a:t>Motivation of assessing risk beyond historical data</a:t>
            </a:r>
          </a:p>
          <a:p>
            <a:endParaRPr lang="en-US" dirty="0" smtClean="0"/>
          </a:p>
          <a:p>
            <a:r>
              <a:rPr lang="en-US" dirty="0" smtClean="0"/>
              <a:t>Current tools and what’s missing – assigning probability to a scenario</a:t>
            </a:r>
          </a:p>
          <a:p>
            <a:endParaRPr lang="en-US" dirty="0"/>
          </a:p>
          <a:p>
            <a:r>
              <a:rPr lang="en-US" dirty="0" smtClean="0"/>
              <a:t>Examples of useful scenarios</a:t>
            </a:r>
          </a:p>
          <a:p>
            <a:endParaRPr lang="en-US" dirty="0" smtClean="0"/>
          </a:p>
          <a:p>
            <a:r>
              <a:rPr lang="en-US" dirty="0" smtClean="0"/>
              <a:t>The challenge</a:t>
            </a:r>
            <a:endParaRPr lang="en-US" dirty="0"/>
          </a:p>
        </p:txBody>
      </p:sp>
      <p:sp>
        <p:nvSpPr>
          <p:cNvPr id="12" name="Footer Placeholder 4"/>
          <p:cNvSpPr>
            <a:spLocks noGrp="1"/>
          </p:cNvSpPr>
          <p:nvPr>
            <p:ph type="ftr" sz="quarter" idx="3"/>
          </p:nvPr>
        </p:nvSpPr>
        <p:spPr>
          <a:xfrm>
            <a:off x="457199" y="4800601"/>
            <a:ext cx="1929540" cy="92333"/>
          </a:xfrm>
        </p:spPr>
        <p:txBody>
          <a:bodyPr/>
          <a:lstStyle/>
          <a:p>
            <a:r>
              <a:rPr lang="en-US" smtClean="0"/>
              <a:t>© 2018 Willis Towers Watson. All rights reserved. </a:t>
            </a:r>
            <a:endParaRPr lang="en-US" dirty="0"/>
          </a:p>
        </p:txBody>
      </p:sp>
    </p:spTree>
    <p:extLst>
      <p:ext uri="{BB962C8B-B14F-4D97-AF65-F5344CB8AC3E}">
        <p14:creationId xmlns:p14="http://schemas.microsoft.com/office/powerpoint/2010/main" val="1666285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230833"/>
          </a:xfrm>
        </p:spPr>
        <p:txBody>
          <a:bodyPr/>
          <a:lstStyle/>
          <a:p>
            <a:r>
              <a:rPr lang="en-US" dirty="0" smtClean="0"/>
              <a:t>Tropical Cyclones</a:t>
            </a:r>
            <a:endParaRPr lang="en-US" dirty="0"/>
          </a:p>
        </p:txBody>
      </p:sp>
      <p:sp>
        <p:nvSpPr>
          <p:cNvPr id="3" name="Slide Number Placeholder 2"/>
          <p:cNvSpPr>
            <a:spLocks noGrp="1"/>
          </p:cNvSpPr>
          <p:nvPr>
            <p:ph type="sldNum" sz="quarter" idx="12"/>
          </p:nvPr>
        </p:nvSpPr>
        <p:spPr/>
        <p:txBody>
          <a:bodyPr/>
          <a:lstStyle/>
          <a:p>
            <a:fld id="{2083E393-C0BF-4ED8-8545-7E4C90AFF831}" type="slidenum">
              <a:rPr lang="en-US" smtClean="0"/>
              <a:pPr/>
              <a:t>3</a:t>
            </a:fld>
            <a:endParaRPr lang="en-US" dirty="0"/>
          </a:p>
        </p:txBody>
      </p:sp>
      <p:sp>
        <p:nvSpPr>
          <p:cNvPr id="4" name="Content Placeholder 3"/>
          <p:cNvSpPr>
            <a:spLocks noGrp="1"/>
          </p:cNvSpPr>
          <p:nvPr>
            <p:ph idx="1"/>
          </p:nvPr>
        </p:nvSpPr>
        <p:spPr/>
        <p:txBody>
          <a:bodyPr/>
          <a:lstStyle/>
          <a:p>
            <a:endParaRPr lang="en-US" dirty="0"/>
          </a:p>
        </p:txBody>
      </p:sp>
      <p:sp>
        <p:nvSpPr>
          <p:cNvPr id="12" name="Footer Placeholder 4"/>
          <p:cNvSpPr>
            <a:spLocks noGrp="1"/>
          </p:cNvSpPr>
          <p:nvPr>
            <p:ph type="ftr" sz="quarter" idx="3"/>
          </p:nvPr>
        </p:nvSpPr>
        <p:spPr>
          <a:xfrm>
            <a:off x="457199" y="4800601"/>
            <a:ext cx="1929540" cy="92333"/>
          </a:xfrm>
        </p:spPr>
        <p:txBody>
          <a:bodyPr/>
          <a:lstStyle/>
          <a:p>
            <a:r>
              <a:rPr lang="en-US" smtClean="0"/>
              <a:t>© 2018 Willis Towers Watson. All rights reserved. </a:t>
            </a:r>
            <a:endParaRPr lang="en-US" dirty="0"/>
          </a:p>
        </p:txBody>
      </p:sp>
      <p:sp>
        <p:nvSpPr>
          <p:cNvPr id="6" name="Title 1"/>
          <p:cNvSpPr txBox="1">
            <a:spLocks/>
          </p:cNvSpPr>
          <p:nvPr/>
        </p:nvSpPr>
        <p:spPr>
          <a:xfrm>
            <a:off x="457200" y="634695"/>
            <a:ext cx="8229600" cy="230833"/>
          </a:xfrm>
          <a:prstGeom prst="rect">
            <a:avLst/>
          </a:prstGeom>
        </p:spPr>
        <p:txBody>
          <a:bodyPr vert="horz" lIns="0" tIns="0" rIns="0" bIns="0" rtlCol="0" anchor="t" anchorCtr="0">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0" dirty="0" smtClean="0">
                <a:solidFill>
                  <a:schemeClr val="tx1"/>
                </a:solidFill>
              </a:rPr>
              <a:t>Introduction</a:t>
            </a:r>
            <a:endParaRPr lang="en-US" b="0" dirty="0">
              <a:solidFill>
                <a:schemeClr val="tx1"/>
              </a:solidFill>
            </a:endParaRPr>
          </a:p>
        </p:txBody>
      </p:sp>
      <p:pic>
        <p:nvPicPr>
          <p:cNvPr id="7" name="Picture 2" descr="https://www.metoffice.gov.uk/binaries/content/gallery/mohippo/images/migrated-image/a/tropical_cyclone_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63321"/>
            <a:ext cx="5942453" cy="35833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PhibbsSa\Downloads\mymap (2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6679" y="2881618"/>
            <a:ext cx="2220121" cy="166509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a:off x="7576740" y="2607287"/>
            <a:ext cx="2" cy="27433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38" t="17170" b="2006"/>
          <a:stretch/>
        </p:blipFill>
        <p:spPr bwMode="auto">
          <a:xfrm>
            <a:off x="6466678" y="963321"/>
            <a:ext cx="2220121" cy="1715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980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230833"/>
          </a:xfrm>
        </p:spPr>
        <p:txBody>
          <a:bodyPr/>
          <a:lstStyle/>
          <a:p>
            <a:r>
              <a:rPr lang="en-GB" dirty="0"/>
              <a:t>Motivation of assessing risk beyond historical data</a:t>
            </a:r>
          </a:p>
        </p:txBody>
      </p:sp>
      <p:sp>
        <p:nvSpPr>
          <p:cNvPr id="3" name="Slide Number Placeholder 2"/>
          <p:cNvSpPr>
            <a:spLocks noGrp="1"/>
          </p:cNvSpPr>
          <p:nvPr>
            <p:ph type="sldNum" sz="quarter" idx="12"/>
          </p:nvPr>
        </p:nvSpPr>
        <p:spPr/>
        <p:txBody>
          <a:bodyPr/>
          <a:lstStyle/>
          <a:p>
            <a:fld id="{2083E393-C0BF-4ED8-8545-7E4C90AFF831}" type="slidenum">
              <a:rPr lang="en-US" smtClean="0"/>
              <a:pPr/>
              <a:t>4</a:t>
            </a:fld>
            <a:endParaRPr lang="en-US" dirty="0"/>
          </a:p>
        </p:txBody>
      </p:sp>
      <p:sp>
        <p:nvSpPr>
          <p:cNvPr id="4" name="Content Placeholder 3"/>
          <p:cNvSpPr>
            <a:spLocks noGrp="1"/>
          </p:cNvSpPr>
          <p:nvPr>
            <p:ph idx="1"/>
          </p:nvPr>
        </p:nvSpPr>
        <p:spPr/>
        <p:txBody>
          <a:bodyPr/>
          <a:lstStyle/>
          <a:p>
            <a:endParaRPr lang="en-US" dirty="0"/>
          </a:p>
        </p:txBody>
      </p:sp>
      <p:sp>
        <p:nvSpPr>
          <p:cNvPr id="12" name="Footer Placeholder 4"/>
          <p:cNvSpPr>
            <a:spLocks noGrp="1"/>
          </p:cNvSpPr>
          <p:nvPr>
            <p:ph type="ftr" sz="quarter" idx="3"/>
          </p:nvPr>
        </p:nvSpPr>
        <p:spPr>
          <a:xfrm>
            <a:off x="457199" y="4800601"/>
            <a:ext cx="1929540" cy="92333"/>
          </a:xfrm>
        </p:spPr>
        <p:txBody>
          <a:bodyPr/>
          <a:lstStyle/>
          <a:p>
            <a:r>
              <a:rPr lang="en-US" smtClean="0"/>
              <a:t>© 2018 Willis Towers Watson. All rights reserved. </a:t>
            </a:r>
            <a:endParaRPr lang="en-US" dirty="0"/>
          </a:p>
        </p:txBody>
      </p:sp>
      <p:pic>
        <p:nvPicPr>
          <p:cNvPr id="7" name="Picture 2" descr="C:\Users\PhibbsSa\Downloads\mymap (1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09"/>
          <a:stretch/>
        </p:blipFill>
        <p:spPr bwMode="auto">
          <a:xfrm>
            <a:off x="474822" y="1156694"/>
            <a:ext cx="2919412" cy="230743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 name="Picture 3" descr="C:\Users\PhibbsSa\Downloads\mymap (1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09"/>
          <a:stretch/>
        </p:blipFill>
        <p:spPr bwMode="auto">
          <a:xfrm>
            <a:off x="3112294" y="1707595"/>
            <a:ext cx="2919412" cy="230743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C:\Users\PhibbsSa\Downloads\mymap (18).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09"/>
          <a:stretch/>
        </p:blipFill>
        <p:spPr bwMode="auto">
          <a:xfrm>
            <a:off x="5772626" y="2253973"/>
            <a:ext cx="2919412" cy="230743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474822" y="879695"/>
            <a:ext cx="2919412" cy="276999"/>
          </a:xfrm>
          <a:prstGeom prst="rect">
            <a:avLst/>
          </a:prstGeom>
        </p:spPr>
        <p:txBody>
          <a:bodyPr wrap="square">
            <a:spAutoFit/>
          </a:bodyPr>
          <a:lstStyle/>
          <a:p>
            <a:pPr algn="ctr"/>
            <a:r>
              <a:rPr lang="en-GB" sz="1200" b="1" dirty="0"/>
              <a:t>2016 Hurricane Season</a:t>
            </a:r>
          </a:p>
        </p:txBody>
      </p:sp>
      <p:sp>
        <p:nvSpPr>
          <p:cNvPr id="13" name="Rectangle 12"/>
          <p:cNvSpPr/>
          <p:nvPr/>
        </p:nvSpPr>
        <p:spPr>
          <a:xfrm>
            <a:off x="3112294" y="1430596"/>
            <a:ext cx="2919412" cy="276999"/>
          </a:xfrm>
          <a:prstGeom prst="rect">
            <a:avLst/>
          </a:prstGeom>
        </p:spPr>
        <p:txBody>
          <a:bodyPr wrap="square">
            <a:spAutoFit/>
          </a:bodyPr>
          <a:lstStyle/>
          <a:p>
            <a:pPr algn="ctr"/>
            <a:r>
              <a:rPr lang="en-GB" sz="1200" b="1" dirty="0"/>
              <a:t>2010-2016 Hurricane Seasons</a:t>
            </a:r>
          </a:p>
        </p:txBody>
      </p:sp>
      <p:sp>
        <p:nvSpPr>
          <p:cNvPr id="14" name="Rectangle 13"/>
          <p:cNvSpPr/>
          <p:nvPr/>
        </p:nvSpPr>
        <p:spPr>
          <a:xfrm>
            <a:off x="5772626" y="1976974"/>
            <a:ext cx="2919412" cy="276999"/>
          </a:xfrm>
          <a:prstGeom prst="rect">
            <a:avLst/>
          </a:prstGeom>
        </p:spPr>
        <p:txBody>
          <a:bodyPr wrap="square">
            <a:spAutoFit/>
          </a:bodyPr>
          <a:lstStyle/>
          <a:p>
            <a:pPr algn="ctr"/>
            <a:r>
              <a:rPr lang="en-GB" sz="1200" b="1" dirty="0"/>
              <a:t>1961 Hurricane Carla</a:t>
            </a:r>
          </a:p>
        </p:txBody>
      </p:sp>
    </p:spTree>
    <p:extLst>
      <p:ext uri="{BB962C8B-B14F-4D97-AF65-F5344CB8AC3E}">
        <p14:creationId xmlns:p14="http://schemas.microsoft.com/office/powerpoint/2010/main" val="41484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230833"/>
          </a:xfrm>
        </p:spPr>
        <p:txBody>
          <a:bodyPr/>
          <a:lstStyle/>
          <a:p>
            <a:r>
              <a:rPr lang="en-US" dirty="0" smtClean="0"/>
              <a:t>Motivation</a:t>
            </a:r>
            <a:endParaRPr lang="en-US" dirty="0"/>
          </a:p>
        </p:txBody>
      </p:sp>
      <p:sp>
        <p:nvSpPr>
          <p:cNvPr id="3" name="Slide Number Placeholder 2"/>
          <p:cNvSpPr>
            <a:spLocks noGrp="1"/>
          </p:cNvSpPr>
          <p:nvPr>
            <p:ph type="sldNum" sz="quarter" idx="12"/>
          </p:nvPr>
        </p:nvSpPr>
        <p:spPr/>
        <p:txBody>
          <a:bodyPr/>
          <a:lstStyle/>
          <a:p>
            <a:fld id="{2083E393-C0BF-4ED8-8545-7E4C90AFF831}" type="slidenum">
              <a:rPr lang="en-US" smtClean="0"/>
              <a:pPr/>
              <a:t>5</a:t>
            </a:fld>
            <a:endParaRPr lang="en-US" dirty="0"/>
          </a:p>
        </p:txBody>
      </p:sp>
      <p:sp>
        <p:nvSpPr>
          <p:cNvPr id="4" name="Content Placeholder 3"/>
          <p:cNvSpPr>
            <a:spLocks noGrp="1"/>
          </p:cNvSpPr>
          <p:nvPr>
            <p:ph idx="1"/>
          </p:nvPr>
        </p:nvSpPr>
        <p:spPr/>
        <p:txBody>
          <a:bodyPr/>
          <a:lstStyle/>
          <a:p>
            <a:r>
              <a:rPr lang="en-US" dirty="0"/>
              <a:t>Assessing the risk of natural catastrophes is essential</a:t>
            </a:r>
          </a:p>
          <a:p>
            <a:pPr lvl="1"/>
            <a:r>
              <a:rPr lang="en-US" sz="1600" dirty="0"/>
              <a:t>Insurers need to ensure they have adequate capital and re-insurance</a:t>
            </a:r>
          </a:p>
          <a:p>
            <a:pPr lvl="1"/>
            <a:endParaRPr lang="en-US" dirty="0"/>
          </a:p>
          <a:p>
            <a:r>
              <a:rPr lang="en-US" dirty="0"/>
              <a:t>Catastrophe models are the tool of </a:t>
            </a:r>
            <a:r>
              <a:rPr lang="en-US" dirty="0" smtClean="0"/>
              <a:t>choice</a:t>
            </a:r>
          </a:p>
          <a:p>
            <a:pPr lvl="1"/>
            <a:r>
              <a:rPr lang="en-US" sz="1600" dirty="0" smtClean="0"/>
              <a:t>Stochastic catalogue of events e.g. 10,000 years of tropical cyclones</a:t>
            </a:r>
          </a:p>
          <a:p>
            <a:pPr lvl="1"/>
            <a:r>
              <a:rPr lang="en-GB" sz="1600" dirty="0" smtClean="0"/>
              <a:t>Events </a:t>
            </a:r>
            <a:r>
              <a:rPr lang="en-GB" sz="1600" dirty="0"/>
              <a:t>have a probability of occurrence or return period assigned to them by simply ranking the events by loss and considering the length of the catalogue</a:t>
            </a:r>
            <a:endParaRPr lang="en-US" sz="1600" dirty="0"/>
          </a:p>
          <a:p>
            <a:endParaRPr lang="en-US" dirty="0"/>
          </a:p>
          <a:p>
            <a:r>
              <a:rPr lang="en-US" i="1" dirty="0"/>
              <a:t>Realistic disaster scenarios </a:t>
            </a:r>
            <a:r>
              <a:rPr lang="en-US" dirty="0" smtClean="0"/>
              <a:t>/ </a:t>
            </a:r>
            <a:r>
              <a:rPr lang="en-US" i="1" dirty="0" smtClean="0"/>
              <a:t>counterfactual scenarios </a:t>
            </a:r>
            <a:r>
              <a:rPr lang="en-US" dirty="0" smtClean="0"/>
              <a:t>also </a:t>
            </a:r>
            <a:r>
              <a:rPr lang="en-US" dirty="0"/>
              <a:t>widely </a:t>
            </a:r>
            <a:r>
              <a:rPr lang="en-US" dirty="0" smtClean="0"/>
              <a:t>used</a:t>
            </a:r>
          </a:p>
          <a:p>
            <a:pPr lvl="1"/>
            <a:r>
              <a:rPr lang="en-US" sz="1600" dirty="0" smtClean="0"/>
              <a:t>Assessment of potential damage</a:t>
            </a:r>
          </a:p>
          <a:p>
            <a:pPr lvl="1"/>
            <a:r>
              <a:rPr lang="en-US" sz="1600" dirty="0" smtClean="0"/>
              <a:t>No method of establishing probability of occurrence</a:t>
            </a:r>
            <a:endParaRPr lang="en-US" sz="1600" dirty="0"/>
          </a:p>
          <a:p>
            <a:pPr lvl="1"/>
            <a:endParaRPr lang="en-US" dirty="0"/>
          </a:p>
          <a:p>
            <a:endParaRPr lang="en-US" dirty="0"/>
          </a:p>
        </p:txBody>
      </p:sp>
      <p:sp>
        <p:nvSpPr>
          <p:cNvPr id="12" name="Footer Placeholder 4"/>
          <p:cNvSpPr>
            <a:spLocks noGrp="1"/>
          </p:cNvSpPr>
          <p:nvPr>
            <p:ph type="ftr" sz="quarter" idx="3"/>
          </p:nvPr>
        </p:nvSpPr>
        <p:spPr>
          <a:xfrm>
            <a:off x="457199" y="4800601"/>
            <a:ext cx="1929540" cy="92333"/>
          </a:xfrm>
        </p:spPr>
        <p:txBody>
          <a:bodyPr/>
          <a:lstStyle/>
          <a:p>
            <a:r>
              <a:rPr lang="en-US" smtClean="0"/>
              <a:t>© 2018 Willis Towers Watson. All rights reserved. </a:t>
            </a:r>
            <a:endParaRPr lang="en-US" dirty="0"/>
          </a:p>
        </p:txBody>
      </p:sp>
      <p:sp>
        <p:nvSpPr>
          <p:cNvPr id="6" name="Title 1"/>
          <p:cNvSpPr txBox="1">
            <a:spLocks/>
          </p:cNvSpPr>
          <p:nvPr/>
        </p:nvSpPr>
        <p:spPr>
          <a:xfrm>
            <a:off x="457200" y="634695"/>
            <a:ext cx="8229600" cy="230833"/>
          </a:xfrm>
          <a:prstGeom prst="rect">
            <a:avLst/>
          </a:prstGeom>
        </p:spPr>
        <p:txBody>
          <a:bodyPr vert="horz" lIns="0" tIns="0" rIns="0" bIns="0" rtlCol="0" anchor="t" anchorCtr="0">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0" dirty="0" smtClean="0">
                <a:solidFill>
                  <a:schemeClr val="tx1"/>
                </a:solidFill>
              </a:rPr>
              <a:t>Overview</a:t>
            </a:r>
            <a:endParaRPr lang="en-US" b="0" dirty="0">
              <a:solidFill>
                <a:schemeClr val="tx1"/>
              </a:solidFill>
            </a:endParaRPr>
          </a:p>
        </p:txBody>
      </p:sp>
    </p:spTree>
    <p:extLst>
      <p:ext uri="{BB962C8B-B14F-4D97-AF65-F5344CB8AC3E}">
        <p14:creationId xmlns:p14="http://schemas.microsoft.com/office/powerpoint/2010/main" val="141426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ichael_heat_futur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608013" y="1092200"/>
            <a:ext cx="3918185" cy="3454400"/>
          </a:xfrm>
        </p:spPr>
      </p:pic>
      <p:pic>
        <p:nvPicPr>
          <p:cNvPr id="16" name="michael_swath_heat_future.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572000" y="1092096"/>
            <a:ext cx="3904442" cy="3454504"/>
          </a:xfrm>
          <a:prstGeom prst="rect">
            <a:avLst/>
          </a:prstGeom>
        </p:spPr>
      </p:pic>
      <p:sp>
        <p:nvSpPr>
          <p:cNvPr id="2" name="Title 1"/>
          <p:cNvSpPr>
            <a:spLocks noGrp="1"/>
          </p:cNvSpPr>
          <p:nvPr>
            <p:ph type="title"/>
          </p:nvPr>
        </p:nvSpPr>
        <p:spPr>
          <a:xfrm>
            <a:off x="457200" y="342900"/>
            <a:ext cx="8229600" cy="230833"/>
          </a:xfrm>
        </p:spPr>
        <p:txBody>
          <a:bodyPr/>
          <a:lstStyle/>
          <a:p>
            <a:r>
              <a:rPr lang="en-US" dirty="0" smtClean="0"/>
              <a:t>Scenarios</a:t>
            </a:r>
            <a:endParaRPr lang="en-US" dirty="0"/>
          </a:p>
        </p:txBody>
      </p:sp>
      <p:sp>
        <p:nvSpPr>
          <p:cNvPr id="3" name="Slide Number Placeholder 2"/>
          <p:cNvSpPr>
            <a:spLocks noGrp="1"/>
          </p:cNvSpPr>
          <p:nvPr>
            <p:ph type="sldNum" sz="quarter" idx="12"/>
          </p:nvPr>
        </p:nvSpPr>
        <p:spPr/>
        <p:txBody>
          <a:bodyPr/>
          <a:lstStyle/>
          <a:p>
            <a:fld id="{2083E393-C0BF-4ED8-8545-7E4C90AFF831}" type="slidenum">
              <a:rPr lang="en-US" smtClean="0"/>
              <a:pPr/>
              <a:t>6</a:t>
            </a:fld>
            <a:endParaRPr lang="en-US" dirty="0"/>
          </a:p>
        </p:txBody>
      </p:sp>
      <p:sp>
        <p:nvSpPr>
          <p:cNvPr id="12" name="Footer Placeholder 4"/>
          <p:cNvSpPr>
            <a:spLocks noGrp="1"/>
          </p:cNvSpPr>
          <p:nvPr>
            <p:ph type="ftr" sz="quarter" idx="3"/>
          </p:nvPr>
        </p:nvSpPr>
        <p:spPr>
          <a:xfrm>
            <a:off x="457199" y="4800601"/>
            <a:ext cx="1929540" cy="92333"/>
          </a:xfrm>
        </p:spPr>
        <p:txBody>
          <a:bodyPr/>
          <a:lstStyle/>
          <a:p>
            <a:r>
              <a:rPr lang="en-US" smtClean="0"/>
              <a:t>© 2018 Willis Towers Watson. All rights reserved. </a:t>
            </a:r>
            <a:endParaRPr lang="en-US" dirty="0"/>
          </a:p>
        </p:txBody>
      </p:sp>
      <p:sp>
        <p:nvSpPr>
          <p:cNvPr id="6" name="Title 1"/>
          <p:cNvSpPr txBox="1">
            <a:spLocks/>
          </p:cNvSpPr>
          <p:nvPr/>
        </p:nvSpPr>
        <p:spPr>
          <a:xfrm>
            <a:off x="457200" y="634695"/>
            <a:ext cx="8229600" cy="230833"/>
          </a:xfrm>
          <a:prstGeom prst="rect">
            <a:avLst/>
          </a:prstGeom>
        </p:spPr>
        <p:txBody>
          <a:bodyPr vert="horz" lIns="0" tIns="0" rIns="0" bIns="0" rtlCol="0" anchor="t" anchorCtr="0">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0" dirty="0" smtClean="0">
                <a:solidFill>
                  <a:schemeClr val="tx1"/>
                </a:solidFill>
              </a:rPr>
              <a:t>What Michael could have been like under continued climate change?</a:t>
            </a:r>
            <a:endParaRPr lang="en-US" b="0" dirty="0">
              <a:solidFill>
                <a:srgbClr val="FF0000"/>
              </a:solidFill>
            </a:endParaRPr>
          </a:p>
        </p:txBody>
      </p:sp>
    </p:spTree>
    <p:extLst>
      <p:ext uri="{BB962C8B-B14F-4D97-AF65-F5344CB8AC3E}">
        <p14:creationId xmlns:p14="http://schemas.microsoft.com/office/powerpoint/2010/main" val="2513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0" fill="hold"/>
                                        <p:tgtEl>
                                          <p:spTgt spid="15"/>
                                        </p:tgtEl>
                                      </p:cBhvr>
                                    </p:cmd>
                                  </p:childTnLst>
                                </p:cTn>
                              </p:par>
                              <p:par>
                                <p:cTn id="7" presetID="1" presetClass="mediacall" presetSubtype="0" fill="hold" nodeType="withEffect">
                                  <p:stCondLst>
                                    <p:cond delay="200"/>
                                  </p:stCondLst>
                                  <p:childTnLst>
                                    <p:cmd type="call" cmd="playFrom(0.0)">
                                      <p:cBhvr>
                                        <p:cTn id="8" dur="1296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6"/>
                </p:tgtEl>
              </p:cMediaNode>
            </p:video>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20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5"/>
                </p:tgtEl>
              </p:cMediaNode>
            </p:video>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230833"/>
          </a:xfrm>
        </p:spPr>
        <p:txBody>
          <a:bodyPr/>
          <a:lstStyle/>
          <a:p>
            <a:r>
              <a:rPr lang="en-US" dirty="0" smtClean="0"/>
              <a:t>Scenarios</a:t>
            </a:r>
            <a:endParaRPr lang="en-US" dirty="0"/>
          </a:p>
        </p:txBody>
      </p:sp>
      <p:sp>
        <p:nvSpPr>
          <p:cNvPr id="3" name="Slide Number Placeholder 2"/>
          <p:cNvSpPr>
            <a:spLocks noGrp="1"/>
          </p:cNvSpPr>
          <p:nvPr>
            <p:ph type="sldNum" sz="quarter" idx="12"/>
          </p:nvPr>
        </p:nvSpPr>
        <p:spPr/>
        <p:txBody>
          <a:bodyPr/>
          <a:lstStyle/>
          <a:p>
            <a:fld id="{2083E393-C0BF-4ED8-8545-7E4C90AFF831}" type="slidenum">
              <a:rPr lang="en-US" smtClean="0"/>
              <a:pPr/>
              <a:t>7</a:t>
            </a:fld>
            <a:endParaRPr lang="en-US" dirty="0"/>
          </a:p>
        </p:txBody>
      </p:sp>
      <p:sp>
        <p:nvSpPr>
          <p:cNvPr id="12" name="Footer Placeholder 4"/>
          <p:cNvSpPr>
            <a:spLocks noGrp="1"/>
          </p:cNvSpPr>
          <p:nvPr>
            <p:ph type="ftr" sz="quarter" idx="3"/>
          </p:nvPr>
        </p:nvSpPr>
        <p:spPr>
          <a:xfrm>
            <a:off x="457199" y="4800601"/>
            <a:ext cx="1929540" cy="92333"/>
          </a:xfrm>
        </p:spPr>
        <p:txBody>
          <a:bodyPr/>
          <a:lstStyle/>
          <a:p>
            <a:r>
              <a:rPr lang="en-US" smtClean="0"/>
              <a:t>© 2018 Willis Towers Watson. All rights reserved. </a:t>
            </a:r>
            <a:endParaRPr lang="en-US" dirty="0"/>
          </a:p>
        </p:txBody>
      </p:sp>
      <p:sp>
        <p:nvSpPr>
          <p:cNvPr id="6" name="Title 1"/>
          <p:cNvSpPr txBox="1">
            <a:spLocks/>
          </p:cNvSpPr>
          <p:nvPr/>
        </p:nvSpPr>
        <p:spPr>
          <a:xfrm>
            <a:off x="457200" y="634695"/>
            <a:ext cx="8229600" cy="230833"/>
          </a:xfrm>
          <a:prstGeom prst="rect">
            <a:avLst/>
          </a:prstGeom>
        </p:spPr>
        <p:txBody>
          <a:bodyPr vert="horz" lIns="0" tIns="0" rIns="0" bIns="0" rtlCol="0" anchor="t" anchorCtr="0">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0" dirty="0">
                <a:solidFill>
                  <a:schemeClr val="tx1"/>
                </a:solidFill>
              </a:rPr>
              <a:t>What Michael could have been like under continued climate change?</a:t>
            </a:r>
            <a:endParaRPr lang="en-US" b="0" dirty="0">
              <a:solidFill>
                <a:srgbClr val="FF0000"/>
              </a:solidFill>
            </a:endParaRPr>
          </a:p>
        </p:txBody>
      </p:sp>
      <p:grpSp>
        <p:nvGrpSpPr>
          <p:cNvPr id="7" name="Group 6"/>
          <p:cNvGrpSpPr/>
          <p:nvPr/>
        </p:nvGrpSpPr>
        <p:grpSpPr>
          <a:xfrm>
            <a:off x="457200" y="1590857"/>
            <a:ext cx="8229600" cy="2873192"/>
            <a:chOff x="457200" y="1590857"/>
            <a:chExt cx="8229600" cy="2873192"/>
          </a:xfrm>
        </p:grpSpPr>
        <p:pic>
          <p:nvPicPr>
            <p:cNvPr id="5" name="Picture 2" descr="H:\Presentations\WRN event presentation 2018\Michael_v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90858"/>
              <a:ext cx="3831136" cy="28731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Presentations\WRN event presentation 2018\Michael_v3_C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5664" y="1590857"/>
              <a:ext cx="3831136" cy="287319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457200" y="1276274"/>
            <a:ext cx="3554561" cy="307777"/>
          </a:xfrm>
          <a:prstGeom prst="rect">
            <a:avLst/>
          </a:prstGeom>
          <a:noFill/>
        </p:spPr>
        <p:txBody>
          <a:bodyPr wrap="square" rtlCol="0">
            <a:spAutoFit/>
          </a:bodyPr>
          <a:lstStyle/>
          <a:p>
            <a:r>
              <a:rPr lang="en-GB" sz="1400" b="1" dirty="0" smtClean="0"/>
              <a:t>Michael: Original</a:t>
            </a:r>
            <a:endParaRPr lang="en-GB" sz="1400" b="1" dirty="0"/>
          </a:p>
        </p:txBody>
      </p:sp>
      <p:sp>
        <p:nvSpPr>
          <p:cNvPr id="13" name="TextBox 12"/>
          <p:cNvSpPr txBox="1"/>
          <p:nvPr/>
        </p:nvSpPr>
        <p:spPr>
          <a:xfrm>
            <a:off x="4855664" y="1287072"/>
            <a:ext cx="3554561" cy="307777"/>
          </a:xfrm>
          <a:prstGeom prst="rect">
            <a:avLst/>
          </a:prstGeom>
          <a:noFill/>
        </p:spPr>
        <p:txBody>
          <a:bodyPr wrap="square" rtlCol="0">
            <a:spAutoFit/>
          </a:bodyPr>
          <a:lstStyle/>
          <a:p>
            <a:r>
              <a:rPr lang="en-GB" sz="1400" b="1" dirty="0" smtClean="0"/>
              <a:t>Michael: Category 5</a:t>
            </a:r>
            <a:endParaRPr lang="en-GB" sz="1400" b="1" dirty="0"/>
          </a:p>
        </p:txBody>
      </p:sp>
    </p:spTree>
    <p:extLst>
      <p:ext uri="{BB962C8B-B14F-4D97-AF65-F5344CB8AC3E}">
        <p14:creationId xmlns:p14="http://schemas.microsoft.com/office/powerpoint/2010/main" val="878723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230833"/>
          </a:xfrm>
        </p:spPr>
        <p:txBody>
          <a:bodyPr/>
          <a:lstStyle/>
          <a:p>
            <a:r>
              <a:rPr lang="en-US" dirty="0" smtClean="0"/>
              <a:t>Scenarios</a:t>
            </a:r>
            <a:endParaRPr lang="en-US" dirty="0"/>
          </a:p>
        </p:txBody>
      </p:sp>
      <p:sp>
        <p:nvSpPr>
          <p:cNvPr id="3" name="Slide Number Placeholder 2"/>
          <p:cNvSpPr>
            <a:spLocks noGrp="1"/>
          </p:cNvSpPr>
          <p:nvPr>
            <p:ph type="sldNum" sz="quarter" idx="12"/>
          </p:nvPr>
        </p:nvSpPr>
        <p:spPr/>
        <p:txBody>
          <a:bodyPr/>
          <a:lstStyle/>
          <a:p>
            <a:fld id="{2083E393-C0BF-4ED8-8545-7E4C90AFF831}" type="slidenum">
              <a:rPr lang="en-US" smtClean="0"/>
              <a:pPr/>
              <a:t>8</a:t>
            </a:fld>
            <a:endParaRPr lang="en-US" dirty="0"/>
          </a:p>
        </p:txBody>
      </p:sp>
      <p:sp>
        <p:nvSpPr>
          <p:cNvPr id="12" name="Footer Placeholder 4"/>
          <p:cNvSpPr>
            <a:spLocks noGrp="1"/>
          </p:cNvSpPr>
          <p:nvPr>
            <p:ph type="ftr" sz="quarter" idx="3"/>
          </p:nvPr>
        </p:nvSpPr>
        <p:spPr>
          <a:xfrm>
            <a:off x="457199" y="4800601"/>
            <a:ext cx="1929540" cy="92333"/>
          </a:xfrm>
        </p:spPr>
        <p:txBody>
          <a:bodyPr/>
          <a:lstStyle/>
          <a:p>
            <a:r>
              <a:rPr lang="en-US" smtClean="0"/>
              <a:t>© 2018 Willis Towers Watson. All rights reserved. </a:t>
            </a:r>
            <a:endParaRPr lang="en-US" dirty="0"/>
          </a:p>
        </p:txBody>
      </p:sp>
      <p:sp>
        <p:nvSpPr>
          <p:cNvPr id="6" name="Title 1"/>
          <p:cNvSpPr txBox="1">
            <a:spLocks/>
          </p:cNvSpPr>
          <p:nvPr/>
        </p:nvSpPr>
        <p:spPr>
          <a:xfrm>
            <a:off x="457200" y="634695"/>
            <a:ext cx="8229600" cy="230833"/>
          </a:xfrm>
          <a:prstGeom prst="rect">
            <a:avLst/>
          </a:prstGeom>
        </p:spPr>
        <p:txBody>
          <a:bodyPr vert="horz" lIns="0" tIns="0" rIns="0" bIns="0" rtlCol="0" anchor="t" anchorCtr="0">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0" dirty="0" smtClean="0">
                <a:solidFill>
                  <a:schemeClr val="tx1"/>
                </a:solidFill>
              </a:rPr>
              <a:t>What if Irma hit Miami?</a:t>
            </a:r>
            <a:endParaRPr lang="en-US" b="0" dirty="0">
              <a:solidFill>
                <a:schemeClr val="tx1"/>
              </a:solidFill>
            </a:endParaRPr>
          </a:p>
        </p:txBody>
      </p:sp>
      <p:pic>
        <p:nvPicPr>
          <p:cNvPr id="7"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886" y="1161882"/>
            <a:ext cx="6243139" cy="3436438"/>
          </a:xfrm>
          <a:prstGeom prst="rect">
            <a:avLst/>
          </a:prstGeom>
        </p:spPr>
      </p:pic>
      <p:sp>
        <p:nvSpPr>
          <p:cNvPr id="8" name="Rectangle 7"/>
          <p:cNvSpPr/>
          <p:nvPr/>
        </p:nvSpPr>
        <p:spPr>
          <a:xfrm>
            <a:off x="3448050" y="2724525"/>
            <a:ext cx="381000" cy="347287"/>
          </a:xfrm>
          <a:prstGeom prst="rect">
            <a:avLst/>
          </a:prstGeom>
          <a:noFill/>
          <a:ln w="2857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046453" y="1218928"/>
            <a:ext cx="2063116" cy="1852884"/>
          </a:xfrm>
          <a:prstGeom prst="rect">
            <a:avLst/>
          </a:prstGeom>
          <a:noFill/>
          <a:ln w="28575">
            <a:solidFill>
              <a:schemeClr val="accent2"/>
            </a:solidFill>
            <a:prstDash val="solid"/>
          </a:ln>
          <a:extLst>
            <a:ext uri="{909E8E84-426E-40DD-AFC4-6F175D3DCCD1}">
              <a14:hiddenFill xmlns:a14="http://schemas.microsoft.com/office/drawing/2010/main">
                <a:solidFill>
                  <a:srgbClr val="FFFFFF"/>
                </a:solidFill>
              </a14:hiddenFill>
            </a:ext>
          </a:extLst>
        </p:spPr>
      </p:pic>
      <p:sp>
        <p:nvSpPr>
          <p:cNvPr id="10" name="Oval 9"/>
          <p:cNvSpPr/>
          <p:nvPr/>
        </p:nvSpPr>
        <p:spPr>
          <a:xfrm>
            <a:off x="5605061" y="2281432"/>
            <a:ext cx="236950" cy="20713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cxnSp>
        <p:nvCxnSpPr>
          <p:cNvPr id="11" name="Straight Arrow Connector 10"/>
          <p:cNvCxnSpPr/>
          <p:nvPr/>
        </p:nvCxnSpPr>
        <p:spPr>
          <a:xfrm>
            <a:off x="5719883" y="1917644"/>
            <a:ext cx="0" cy="363788"/>
          </a:xfrm>
          <a:prstGeom prst="straightConnector1">
            <a:avLst/>
          </a:prstGeom>
          <a:ln>
            <a:solidFill>
              <a:srgbClr val="FFC000"/>
            </a:solidFill>
            <a:tailEnd type="arrow"/>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5415115" y="1732398"/>
            <a:ext cx="495776" cy="207749"/>
          </a:xfrm>
          <a:prstGeom prst="rect">
            <a:avLst/>
          </a:prstGeom>
        </p:spPr>
        <p:style>
          <a:lnRef idx="1">
            <a:schemeClr val="accent2"/>
          </a:lnRef>
          <a:fillRef idx="3">
            <a:schemeClr val="accent2"/>
          </a:fillRef>
          <a:effectRef idx="2">
            <a:schemeClr val="accent2"/>
          </a:effectRef>
          <a:fontRef idx="minor">
            <a:schemeClr val="lt1"/>
          </a:fontRef>
        </p:style>
        <p:txBody>
          <a:bodyPr wrap="square" lIns="68580" tIns="34290" rIns="68580" bIns="34290" rtlCol="0">
            <a:spAutoFit/>
          </a:bodyPr>
          <a:lstStyle/>
          <a:p>
            <a:pPr algn="ctr"/>
            <a:r>
              <a:rPr lang="en-US" sz="900" b="1" dirty="0">
                <a:solidFill>
                  <a:schemeClr val="tx1"/>
                </a:solidFill>
              </a:rPr>
              <a:t>Miami</a:t>
            </a:r>
          </a:p>
        </p:txBody>
      </p:sp>
      <p:pic>
        <p:nvPicPr>
          <p:cNvPr id="14"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25" y="2331647"/>
            <a:ext cx="2814638" cy="2309446"/>
          </a:xfrm>
          <a:prstGeom prst="rect">
            <a:avLst/>
          </a:prstGeom>
        </p:spPr>
      </p:pic>
      <p:sp>
        <p:nvSpPr>
          <p:cNvPr id="15" name="Rounded Rectangle 14"/>
          <p:cNvSpPr/>
          <p:nvPr/>
        </p:nvSpPr>
        <p:spPr>
          <a:xfrm>
            <a:off x="4227430" y="1547839"/>
            <a:ext cx="842645" cy="144780"/>
          </a:xfrm>
          <a:prstGeom prst="roundRect">
            <a:avLst/>
          </a:prstGeom>
          <a:solidFill>
            <a:srgbClr val="D8DBD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800" dirty="0">
                <a:solidFill>
                  <a:schemeClr val="tx1"/>
                </a:solidFill>
              </a:rPr>
              <a:t>Original track</a:t>
            </a:r>
          </a:p>
        </p:txBody>
      </p:sp>
      <p:sp>
        <p:nvSpPr>
          <p:cNvPr id="16" name="Rounded Rectangle 15"/>
          <p:cNvSpPr/>
          <p:nvPr/>
        </p:nvSpPr>
        <p:spPr>
          <a:xfrm>
            <a:off x="4838299" y="1328883"/>
            <a:ext cx="842645" cy="144780"/>
          </a:xfrm>
          <a:prstGeom prst="roundRect">
            <a:avLst/>
          </a:prstGeom>
          <a:solidFill>
            <a:srgbClr val="D8DBD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800" dirty="0">
                <a:solidFill>
                  <a:schemeClr val="tx1"/>
                </a:solidFill>
              </a:rPr>
              <a:t>Scenario track</a:t>
            </a:r>
          </a:p>
        </p:txBody>
      </p:sp>
      <p:sp>
        <p:nvSpPr>
          <p:cNvPr id="17" name="Rounded Rectangle 16"/>
          <p:cNvSpPr/>
          <p:nvPr/>
        </p:nvSpPr>
        <p:spPr>
          <a:xfrm>
            <a:off x="1707602" y="2770909"/>
            <a:ext cx="1090136" cy="433835"/>
          </a:xfrm>
          <a:prstGeom prst="roundRect">
            <a:avLst/>
          </a:prstGeom>
          <a:solidFill>
            <a:srgbClr val="D8DBD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700" b="1" dirty="0">
                <a:solidFill>
                  <a:schemeClr val="tx1"/>
                </a:solidFill>
              </a:rPr>
              <a:t>A forecast issued for Irma was for a hit on Miami</a:t>
            </a:r>
          </a:p>
        </p:txBody>
      </p:sp>
      <p:pic>
        <p:nvPicPr>
          <p:cNvPr id="1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883" r="15859" b="10834"/>
          <a:stretch/>
        </p:blipFill>
        <p:spPr bwMode="auto">
          <a:xfrm>
            <a:off x="6239857" y="1218928"/>
            <a:ext cx="2809997" cy="2600493"/>
          </a:xfrm>
          <a:prstGeom prst="rect">
            <a:avLst/>
          </a:prstGeom>
          <a:noFill/>
          <a:ln w="28575">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ounded Rectangle 18"/>
          <p:cNvSpPr/>
          <p:nvPr/>
        </p:nvSpPr>
        <p:spPr>
          <a:xfrm>
            <a:off x="8047865" y="1445713"/>
            <a:ext cx="925379" cy="349032"/>
          </a:xfrm>
          <a:prstGeom prst="roundRect">
            <a:avLst/>
          </a:prstGeom>
          <a:solidFill>
            <a:srgbClr val="D8DBD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spAutoFit/>
          </a:bodyPr>
          <a:lstStyle/>
          <a:p>
            <a:pPr algn="ctr"/>
            <a:r>
              <a:rPr lang="en-GB" sz="800" dirty="0">
                <a:solidFill>
                  <a:schemeClr val="tx1"/>
                </a:solidFill>
              </a:rPr>
              <a:t>Scenario footprint</a:t>
            </a:r>
          </a:p>
        </p:txBody>
      </p:sp>
    </p:spTree>
    <p:extLst>
      <p:ext uri="{BB962C8B-B14F-4D97-AF65-F5344CB8AC3E}">
        <p14:creationId xmlns:p14="http://schemas.microsoft.com/office/powerpoint/2010/main" val="178172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5" grpId="0" animBg="1"/>
      <p:bldP spid="16"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230833"/>
          </a:xfrm>
        </p:spPr>
        <p:txBody>
          <a:bodyPr/>
          <a:lstStyle/>
          <a:p>
            <a:r>
              <a:rPr lang="en-US" dirty="0" smtClean="0"/>
              <a:t>Challenge</a:t>
            </a:r>
            <a:endParaRPr lang="en-US" dirty="0"/>
          </a:p>
        </p:txBody>
      </p:sp>
      <p:sp>
        <p:nvSpPr>
          <p:cNvPr id="3" name="Slide Number Placeholder 2"/>
          <p:cNvSpPr>
            <a:spLocks noGrp="1"/>
          </p:cNvSpPr>
          <p:nvPr>
            <p:ph type="sldNum" sz="quarter" idx="12"/>
          </p:nvPr>
        </p:nvSpPr>
        <p:spPr/>
        <p:txBody>
          <a:bodyPr/>
          <a:lstStyle/>
          <a:p>
            <a:fld id="{2083E393-C0BF-4ED8-8545-7E4C90AFF831}" type="slidenum">
              <a:rPr lang="en-US" smtClean="0"/>
              <a:pPr/>
              <a:t>9</a:t>
            </a:fld>
            <a:endParaRPr lang="en-US" dirty="0"/>
          </a:p>
        </p:txBody>
      </p:sp>
      <p:sp>
        <p:nvSpPr>
          <p:cNvPr id="4" name="Content Placeholder 3"/>
          <p:cNvSpPr>
            <a:spLocks noGrp="1"/>
          </p:cNvSpPr>
          <p:nvPr>
            <p:ph idx="1"/>
          </p:nvPr>
        </p:nvSpPr>
        <p:spPr/>
        <p:txBody>
          <a:bodyPr/>
          <a:lstStyle/>
          <a:p>
            <a:r>
              <a:rPr lang="en-US" dirty="0" smtClean="0"/>
              <a:t>Establish method of assigning probability to hypothetical natural catastrophes</a:t>
            </a:r>
          </a:p>
          <a:p>
            <a:endParaRPr lang="en-US" dirty="0" smtClean="0"/>
          </a:p>
          <a:p>
            <a:r>
              <a:rPr lang="en-US" dirty="0" smtClean="0"/>
              <a:t>Starting point</a:t>
            </a:r>
          </a:p>
          <a:p>
            <a:pPr lvl="1"/>
            <a:r>
              <a:rPr lang="en-US" sz="1600" dirty="0" smtClean="0"/>
              <a:t>Tropical cyclones</a:t>
            </a:r>
          </a:p>
          <a:p>
            <a:pPr lvl="1"/>
            <a:r>
              <a:rPr lang="en-US" sz="1600" dirty="0" smtClean="0"/>
              <a:t>Freely available tropical cyclone track data*</a:t>
            </a:r>
          </a:p>
          <a:p>
            <a:pPr lvl="1"/>
            <a:r>
              <a:rPr lang="en-US" sz="1600" dirty="0" smtClean="0"/>
              <a:t>Find probability of occurrence for any imagined track</a:t>
            </a:r>
          </a:p>
          <a:p>
            <a:endParaRPr lang="en-US" dirty="0" smtClean="0"/>
          </a:p>
          <a:p>
            <a:r>
              <a:rPr lang="en-US" dirty="0" smtClean="0"/>
              <a:t>Obstacles</a:t>
            </a:r>
          </a:p>
          <a:p>
            <a:pPr lvl="1"/>
            <a:r>
              <a:rPr lang="en-GB" sz="1600" dirty="0" smtClean="0"/>
              <a:t>Probability </a:t>
            </a:r>
            <a:r>
              <a:rPr lang="en-GB" sz="1600" dirty="0"/>
              <a:t>of </a:t>
            </a:r>
            <a:r>
              <a:rPr lang="en-GB" sz="1600" dirty="0" smtClean="0"/>
              <a:t>exact </a:t>
            </a:r>
            <a:r>
              <a:rPr lang="en-GB" sz="1600" dirty="0"/>
              <a:t>hypothetical </a:t>
            </a:r>
            <a:r>
              <a:rPr lang="en-GB" sz="1600" dirty="0" smtClean="0"/>
              <a:t>track occurring </a:t>
            </a:r>
            <a:r>
              <a:rPr lang="en-GB" sz="1600" dirty="0"/>
              <a:t>is extremely small and not </a:t>
            </a:r>
            <a:r>
              <a:rPr lang="en-GB" sz="1600" dirty="0" smtClean="0"/>
              <a:t>helpful</a:t>
            </a:r>
            <a:r>
              <a:rPr lang="en-GB" sz="1600" dirty="0"/>
              <a:t>. </a:t>
            </a:r>
            <a:r>
              <a:rPr lang="en-GB" sz="1600" dirty="0" smtClean="0"/>
              <a:t>Need work out important characteristics, then </a:t>
            </a:r>
            <a:r>
              <a:rPr lang="en-GB" sz="1600" smtClean="0"/>
              <a:t>assign probability</a:t>
            </a:r>
            <a:endParaRPr lang="en-GB" sz="1600" dirty="0" smtClean="0"/>
          </a:p>
          <a:p>
            <a:pPr lvl="1"/>
            <a:r>
              <a:rPr lang="en-GB" sz="1600" dirty="0" smtClean="0"/>
              <a:t>Whether the storm hits exposure is an important characteristic</a:t>
            </a:r>
            <a:endParaRPr lang="en-GB" sz="1600" dirty="0"/>
          </a:p>
        </p:txBody>
      </p:sp>
      <p:sp>
        <p:nvSpPr>
          <p:cNvPr id="12" name="Footer Placeholder 4"/>
          <p:cNvSpPr>
            <a:spLocks noGrp="1"/>
          </p:cNvSpPr>
          <p:nvPr>
            <p:ph type="ftr" sz="quarter" idx="3"/>
          </p:nvPr>
        </p:nvSpPr>
        <p:spPr>
          <a:xfrm>
            <a:off x="457199" y="4800601"/>
            <a:ext cx="1929540" cy="92333"/>
          </a:xfrm>
        </p:spPr>
        <p:txBody>
          <a:bodyPr/>
          <a:lstStyle/>
          <a:p>
            <a:r>
              <a:rPr lang="en-US" smtClean="0"/>
              <a:t>© 2018 Willis Towers Watson. All rights reserved. </a:t>
            </a:r>
            <a:endParaRPr lang="en-US" dirty="0"/>
          </a:p>
        </p:txBody>
      </p:sp>
      <p:sp>
        <p:nvSpPr>
          <p:cNvPr id="6" name="Title 1"/>
          <p:cNvSpPr txBox="1">
            <a:spLocks/>
          </p:cNvSpPr>
          <p:nvPr/>
        </p:nvSpPr>
        <p:spPr>
          <a:xfrm>
            <a:off x="457200" y="634695"/>
            <a:ext cx="8229600" cy="230833"/>
          </a:xfrm>
          <a:prstGeom prst="rect">
            <a:avLst/>
          </a:prstGeom>
        </p:spPr>
        <p:txBody>
          <a:bodyPr vert="horz" lIns="0" tIns="0" rIns="0" bIns="0" rtlCol="0" anchor="t" anchorCtr="0">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0" dirty="0" smtClean="0">
                <a:solidFill>
                  <a:schemeClr val="tx1"/>
                </a:solidFill>
              </a:rPr>
              <a:t>Overview</a:t>
            </a:r>
            <a:endParaRPr lang="en-US" b="0" dirty="0">
              <a:solidFill>
                <a:schemeClr val="tx1"/>
              </a:solidFill>
            </a:endParaRPr>
          </a:p>
        </p:txBody>
      </p:sp>
    </p:spTree>
    <p:extLst>
      <p:ext uri="{BB962C8B-B14F-4D97-AF65-F5344CB8AC3E}">
        <p14:creationId xmlns:p14="http://schemas.microsoft.com/office/powerpoint/2010/main" val="192416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WT_FOOTER" val="Watermark"/>
  <p:tag name="TAGPREFIX" val="WT_"/>
  <p:tag name="WT_TEMPLATENAME" val="WTW.pptx"/>
  <p:tag name="WT_CREATEDATE" val="24 December 2015"/>
  <p:tag name="WT_DPI" val=""/>
</p:tagLst>
</file>

<file path=ppt/tags/tag2.xml><?xml version="1.0" encoding="utf-8"?>
<p:tagLst xmlns:a="http://schemas.openxmlformats.org/drawingml/2006/main" xmlns:r="http://schemas.openxmlformats.org/officeDocument/2006/relationships" xmlns:p="http://schemas.openxmlformats.org/presentationml/2006/main">
  <p:tag name="TW_FOOTER" val="Watermark"/>
  <p:tag name="WT_FOOTER" val="Watermark"/>
</p:tagLst>
</file>

<file path=ppt/theme/theme1.xml><?xml version="1.0" encoding="utf-8"?>
<a:theme xmlns:a="http://schemas.openxmlformats.org/drawingml/2006/main" name="Blank for widescreen_16.9">
  <a:themeElements>
    <a:clrScheme name="WTW Theme">
      <a:dk1>
        <a:sysClr val="windowText" lastClr="000000"/>
      </a:dk1>
      <a:lt1>
        <a:sysClr val="window" lastClr="FFFFFF"/>
      </a:lt1>
      <a:dk2>
        <a:srgbClr val="63666A"/>
      </a:dk2>
      <a:lt2>
        <a:srgbClr val="EEECE1"/>
      </a:lt2>
      <a:accent1>
        <a:srgbClr val="702082"/>
      </a:accent1>
      <a:accent2>
        <a:srgbClr val="FFB81C"/>
      </a:accent2>
      <a:accent3>
        <a:srgbClr val="00A0D2"/>
      </a:accent3>
      <a:accent4>
        <a:srgbClr val="C110A0"/>
      </a:accent4>
      <a:accent5>
        <a:srgbClr val="00C389"/>
      </a:accent5>
      <a:accent6>
        <a:srgbClr val="63666A"/>
      </a:accent6>
      <a:hlink>
        <a:srgbClr val="00A0D2"/>
      </a:hlink>
      <a:folHlink>
        <a:srgbClr val="63666A"/>
      </a:folHlink>
    </a:clrScheme>
    <a:fontScheme name="Willis Towers Wats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WTW Light Gray">
      <a:srgbClr val="D8DBD8"/>
    </a:custClr>
    <a:custClr name="WTW Light Violet">
      <a:srgbClr val="D8D7DF"/>
    </a:custClr>
    <a:custClr name="WTW Pink">
      <a:srgbClr val="DDD0CF"/>
    </a:custClr>
    <a:custClr name="WTW Light Blue">
      <a:srgbClr val="C8D7DF"/>
    </a:custClr>
    <a:custClr name="WTW Light Green">
      <a:srgbClr val="D9E6DC"/>
    </a:custClr>
    <a:custClr name="WTW Light Sand">
      <a:srgbClr val="EFEEDE"/>
    </a:custClr>
  </a:custClrLst>
  <a:extLst>
    <a:ext uri="{05A4C25C-085E-4340-85A3-A5531E510DB2}">
      <thm15:themeFamily xmlns:thm15="http://schemas.microsoft.com/office/thememl/2012/main" xmlns="" name="WillisRe_template_rev.potx" id="{3DD0847F-CDF5-43F1-9821-5041FB6858DE}" vid="{7FBE5FD2-4AE2-47EB-9DB9-250EC71C48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mments xmlns="1b395ed6-139f-4c70-9a39-953caf1a6c5f">Update 8, to be pushed out in 2018, default U.S. English, Letter</Comment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978116CA1937C438D08E8F1A3E20F29" ma:contentTypeVersion="1" ma:contentTypeDescription="Create a new document." ma:contentTypeScope="" ma:versionID="3a3af0b2c7e13380a91b4a9ed90cc7b2">
  <xsd:schema xmlns:xsd="http://www.w3.org/2001/XMLSchema" xmlns:xs="http://www.w3.org/2001/XMLSchema" xmlns:p="http://schemas.microsoft.com/office/2006/metadata/properties" xmlns:ns2="1b395ed6-139f-4c70-9a39-953caf1a6c5f" targetNamespace="http://schemas.microsoft.com/office/2006/metadata/properties" ma:root="true" ma:fieldsID="63f028be1c4b80428124a66def343b3f" ns2:_="">
    <xsd:import namespace="1b395ed6-139f-4c70-9a39-953caf1a6c5f"/>
    <xsd:element name="properties">
      <xsd:complexType>
        <xsd:sequence>
          <xsd:element name="documentManagement">
            <xsd:complexType>
              <xsd:all>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395ed6-139f-4c70-9a39-953caf1a6c5f" elementFormDefault="qualified">
    <xsd:import namespace="http://schemas.microsoft.com/office/2006/documentManagement/types"/>
    <xsd:import namespace="http://schemas.microsoft.com/office/infopath/2007/PartnerControls"/>
    <xsd:element name="Comments" ma:index="8" nillable="true" ma:displayName="Comments" ma:internalName="Comment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A7FE3D-6C0F-4085-B3E4-BB53EB0BACB4}">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1b395ed6-139f-4c70-9a39-953caf1a6c5f"/>
    <ds:schemaRef ds:uri="http://purl.org/dc/elements/1.1/"/>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3962E9AA-7F8B-4490-B185-A4EEE7490AA3}">
  <ds:schemaRefs>
    <ds:schemaRef ds:uri="http://schemas.microsoft.com/sharepoint/v3/contenttype/forms"/>
  </ds:schemaRefs>
</ds:datastoreItem>
</file>

<file path=customXml/itemProps3.xml><?xml version="1.0" encoding="utf-8"?>
<ds:datastoreItem xmlns:ds="http://schemas.openxmlformats.org/officeDocument/2006/customXml" ds:itemID="{4257A40C-A798-4971-8ABD-FDED149BAD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395ed6-139f-4c70-9a39-953caf1a6c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 for widescreen_16.9</Template>
  <TotalTime>204</TotalTime>
  <Words>2972</Words>
  <Application>Microsoft Office PowerPoint</Application>
  <PresentationFormat>On-screen Show (16:9)</PresentationFormat>
  <Paragraphs>160</Paragraphs>
  <Slides>15</Slides>
  <Notes>14</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Blank for widescreen_16.9</vt:lpstr>
      <vt:lpstr>Assessing the risk of hypothetical windstorms</vt:lpstr>
      <vt:lpstr>Agenda</vt:lpstr>
      <vt:lpstr>Tropical Cyclones</vt:lpstr>
      <vt:lpstr>Motivation of assessing risk beyond historical data</vt:lpstr>
      <vt:lpstr>Motivation</vt:lpstr>
      <vt:lpstr>Scenarios</vt:lpstr>
      <vt:lpstr>Scenarios</vt:lpstr>
      <vt:lpstr>Scenarios</vt:lpstr>
      <vt:lpstr>Challenge</vt:lpstr>
      <vt:lpstr>Challenge</vt:lpstr>
      <vt:lpstr>Challenge</vt:lpstr>
      <vt:lpstr>Challenge</vt:lpstr>
      <vt:lpstr>Willis Re disclaimers</vt:lpstr>
      <vt:lpstr>Vendor disclaimers – 1 of 2</vt:lpstr>
      <vt:lpstr>Vendor disclaimers – 2 of 2</vt:lpstr>
    </vt:vector>
  </TitlesOfParts>
  <Company>Willis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the risk of hypothetical windstorms</dc:title>
  <dc:creator>Phibbs, Samuel</dc:creator>
  <cp:lastModifiedBy>Phibbs, Samuel</cp:lastModifiedBy>
  <cp:revision>25</cp:revision>
  <dcterms:created xsi:type="dcterms:W3CDTF">2019-01-24T15:08:35Z</dcterms:created>
  <dcterms:modified xsi:type="dcterms:W3CDTF">2019-01-29T08:35:18Z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atermark">
    <vt:lpwstr/>
  </property>
  <property fmtid="{D5CDD505-2E9C-101B-9397-08002B2CF9AE}" pid="3" name="_AdHocReviewCycleID">
    <vt:i4>-814716374</vt:i4>
  </property>
  <property fmtid="{D5CDD505-2E9C-101B-9397-08002B2CF9AE}" pid="4" name="_NewReviewCycle">
    <vt:lpwstr/>
  </property>
  <property fmtid="{D5CDD505-2E9C-101B-9397-08002B2CF9AE}" pid="5" name="_EmailSubject">
    <vt:lpwstr>PPT template</vt:lpwstr>
  </property>
  <property fmtid="{D5CDD505-2E9C-101B-9397-08002B2CF9AE}" pid="6" name="_AuthorEmail">
    <vt:lpwstr>Alice.Underwood@WillisTowersWatson.com</vt:lpwstr>
  </property>
  <property fmtid="{D5CDD505-2E9C-101B-9397-08002B2CF9AE}" pid="7" name="_AuthorEmailDisplayName">
    <vt:lpwstr>Underwood, Alice</vt:lpwstr>
  </property>
  <property fmtid="{D5CDD505-2E9C-101B-9397-08002B2CF9AE}" pid="8" name="_PreviousAdHocReviewCycleID">
    <vt:i4>689607203</vt:i4>
  </property>
  <property fmtid="{D5CDD505-2E9C-101B-9397-08002B2CF9AE}" pid="9" name="ContentTypeId">
    <vt:lpwstr>0x010100B978116CA1937C438D08E8F1A3E20F29</vt:lpwstr>
  </property>
</Properties>
</file>