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54" r:id="rId2"/>
    <p:sldId id="362" r:id="rId3"/>
    <p:sldId id="371" r:id="rId4"/>
    <p:sldId id="372" r:id="rId5"/>
    <p:sldId id="364" r:id="rId6"/>
    <p:sldId id="365" r:id="rId7"/>
    <p:sldId id="369" r:id="rId8"/>
    <p:sldId id="366" r:id="rId9"/>
    <p:sldId id="367" r:id="rId10"/>
  </p:sldIdLst>
  <p:sldSz cx="12192000" cy="6858000"/>
  <p:notesSz cx="6985000" cy="92837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DF"/>
    <a:srgbClr val="C0C0C0"/>
    <a:srgbClr val="702082"/>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4660"/>
  </p:normalViewPr>
  <p:slideViewPr>
    <p:cSldViewPr snapToGrid="0" showGuides="1">
      <p:cViewPr varScale="1">
        <p:scale>
          <a:sx n="113" d="100"/>
          <a:sy n="113" d="100"/>
        </p:scale>
        <p:origin x="-780" y="-108"/>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c:f>
              <c:strCache>
                <c:ptCount val="1"/>
                <c:pt idx="0">
                  <c:v>Time (weeks)</c:v>
                </c:pt>
              </c:strCache>
            </c:strRef>
          </c:cat>
          <c:val>
            <c:numRef>
              <c:f>Sheet1!$B$2</c:f>
              <c:numCache>
                <c:formatCode>0%</c:formatCode>
                <c:ptCount val="1"/>
                <c:pt idx="0">
                  <c:v>0.24</c:v>
                </c:pt>
              </c:numCache>
            </c:numRef>
          </c:val>
        </c:ser>
        <c:ser>
          <c:idx val="1"/>
          <c:order val="1"/>
          <c:tx>
            <c:strRef>
              <c:f>Sheet1!$C$1</c:f>
              <c:strCache>
                <c:ptCount val="1"/>
                <c:pt idx="0">
                  <c:v>Series 2</c:v>
                </c:pt>
              </c:strCache>
            </c:strRef>
          </c:tx>
          <c:spPr>
            <a:solidFill>
              <a:schemeClr val="accent1"/>
            </a:solidFill>
          </c:spPr>
          <c:invertIfNegative val="0"/>
          <c:cat>
            <c:strRef>
              <c:f>Sheet1!$A$2</c:f>
              <c:strCache>
                <c:ptCount val="1"/>
                <c:pt idx="0">
                  <c:v>Time (weeks)</c:v>
                </c:pt>
              </c:strCache>
            </c:strRef>
          </c:cat>
          <c:val>
            <c:numRef>
              <c:f>Sheet1!$C$2</c:f>
              <c:numCache>
                <c:formatCode>0%</c:formatCode>
                <c:ptCount val="1"/>
                <c:pt idx="0">
                  <c:v>0.26</c:v>
                </c:pt>
              </c:numCache>
            </c:numRef>
          </c:val>
        </c:ser>
        <c:ser>
          <c:idx val="2"/>
          <c:order val="2"/>
          <c:tx>
            <c:strRef>
              <c:f>Sheet1!$D$1</c:f>
              <c:strCache>
                <c:ptCount val="1"/>
                <c:pt idx="0">
                  <c:v>Series 3</c:v>
                </c:pt>
              </c:strCache>
            </c:strRef>
          </c:tx>
          <c:spPr>
            <a:solidFill>
              <a:schemeClr val="accent1"/>
            </a:solidFill>
          </c:spPr>
          <c:invertIfNegative val="0"/>
          <c:cat>
            <c:strRef>
              <c:f>Sheet1!$A$2</c:f>
              <c:strCache>
                <c:ptCount val="1"/>
                <c:pt idx="0">
                  <c:v>Time (weeks)</c:v>
                </c:pt>
              </c:strCache>
            </c:strRef>
          </c:cat>
          <c:val>
            <c:numRef>
              <c:f>Sheet1!$D$2</c:f>
              <c:numCache>
                <c:formatCode>0%</c:formatCode>
                <c:ptCount val="1"/>
                <c:pt idx="0">
                  <c:v>0.32</c:v>
                </c:pt>
              </c:numCache>
            </c:numRef>
          </c:val>
        </c:ser>
        <c:ser>
          <c:idx val="3"/>
          <c:order val="3"/>
          <c:tx>
            <c:strRef>
              <c:f>Sheet1!$E$1</c:f>
              <c:strCache>
                <c:ptCount val="1"/>
                <c:pt idx="0">
                  <c:v>Series 4</c:v>
                </c:pt>
              </c:strCache>
            </c:strRef>
          </c:tx>
          <c:spPr>
            <a:solidFill>
              <a:schemeClr val="accent1"/>
            </a:solidFill>
          </c:spPr>
          <c:invertIfNegative val="0"/>
          <c:cat>
            <c:strRef>
              <c:f>Sheet1!$A$2</c:f>
              <c:strCache>
                <c:ptCount val="1"/>
                <c:pt idx="0">
                  <c:v>Time (weeks)</c:v>
                </c:pt>
              </c:strCache>
            </c:strRef>
          </c:cat>
          <c:val>
            <c:numRef>
              <c:f>Sheet1!$E$2</c:f>
              <c:numCache>
                <c:formatCode>0%</c:formatCode>
                <c:ptCount val="1"/>
                <c:pt idx="0">
                  <c:v>0.39</c:v>
                </c:pt>
              </c:numCache>
            </c:numRef>
          </c:val>
        </c:ser>
        <c:ser>
          <c:idx val="4"/>
          <c:order val="4"/>
          <c:tx>
            <c:strRef>
              <c:f>Sheet1!$F$1</c:f>
              <c:strCache>
                <c:ptCount val="1"/>
                <c:pt idx="0">
                  <c:v>Series 5</c:v>
                </c:pt>
              </c:strCache>
            </c:strRef>
          </c:tx>
          <c:spPr>
            <a:solidFill>
              <a:schemeClr val="accent1"/>
            </a:solidFill>
          </c:spPr>
          <c:invertIfNegative val="0"/>
          <c:cat>
            <c:strRef>
              <c:f>Sheet1!$A$2</c:f>
              <c:strCache>
                <c:ptCount val="1"/>
                <c:pt idx="0">
                  <c:v>Time (weeks)</c:v>
                </c:pt>
              </c:strCache>
            </c:strRef>
          </c:cat>
          <c:val>
            <c:numRef>
              <c:f>Sheet1!$F$2</c:f>
              <c:numCache>
                <c:formatCode>0%</c:formatCode>
                <c:ptCount val="1"/>
                <c:pt idx="0">
                  <c:v>0.4</c:v>
                </c:pt>
              </c:numCache>
            </c:numRef>
          </c:val>
        </c:ser>
        <c:ser>
          <c:idx val="5"/>
          <c:order val="5"/>
          <c:tx>
            <c:strRef>
              <c:f>Sheet1!$G$1</c:f>
              <c:strCache>
                <c:ptCount val="1"/>
                <c:pt idx="0">
                  <c:v>Series 6</c:v>
                </c:pt>
              </c:strCache>
            </c:strRef>
          </c:tx>
          <c:spPr>
            <a:solidFill>
              <a:schemeClr val="accent1"/>
            </a:solidFill>
          </c:spPr>
          <c:invertIfNegative val="0"/>
          <c:cat>
            <c:strRef>
              <c:f>Sheet1!$A$2</c:f>
              <c:strCache>
                <c:ptCount val="1"/>
                <c:pt idx="0">
                  <c:v>Time (weeks)</c:v>
                </c:pt>
              </c:strCache>
            </c:strRef>
          </c:cat>
          <c:val>
            <c:numRef>
              <c:f>Sheet1!$G$2</c:f>
              <c:numCache>
                <c:formatCode>0%</c:formatCode>
                <c:ptCount val="1"/>
                <c:pt idx="0">
                  <c:v>0.45</c:v>
                </c:pt>
              </c:numCache>
            </c:numRef>
          </c:val>
        </c:ser>
        <c:ser>
          <c:idx val="6"/>
          <c:order val="6"/>
          <c:tx>
            <c:strRef>
              <c:f>Sheet1!$H$1</c:f>
              <c:strCache>
                <c:ptCount val="1"/>
                <c:pt idx="0">
                  <c:v>Series 7</c:v>
                </c:pt>
              </c:strCache>
            </c:strRef>
          </c:tx>
          <c:spPr>
            <a:solidFill>
              <a:schemeClr val="accent1"/>
            </a:solidFill>
          </c:spPr>
          <c:invertIfNegative val="0"/>
          <c:cat>
            <c:strRef>
              <c:f>Sheet1!$A$2</c:f>
              <c:strCache>
                <c:ptCount val="1"/>
                <c:pt idx="0">
                  <c:v>Time (weeks)</c:v>
                </c:pt>
              </c:strCache>
            </c:strRef>
          </c:cat>
          <c:val>
            <c:numRef>
              <c:f>Sheet1!$H$2</c:f>
              <c:numCache>
                <c:formatCode>0%</c:formatCode>
                <c:ptCount val="1"/>
                <c:pt idx="0">
                  <c:v>0.52</c:v>
                </c:pt>
              </c:numCache>
            </c:numRef>
          </c:val>
        </c:ser>
        <c:ser>
          <c:idx val="7"/>
          <c:order val="7"/>
          <c:tx>
            <c:strRef>
              <c:f>Sheet1!$I$1</c:f>
              <c:strCache>
                <c:ptCount val="1"/>
                <c:pt idx="0">
                  <c:v>Series 8</c:v>
                </c:pt>
              </c:strCache>
            </c:strRef>
          </c:tx>
          <c:spPr>
            <a:solidFill>
              <a:schemeClr val="accent1"/>
            </a:solidFill>
          </c:spPr>
          <c:invertIfNegative val="0"/>
          <c:cat>
            <c:strRef>
              <c:f>Sheet1!$A$2</c:f>
              <c:strCache>
                <c:ptCount val="1"/>
                <c:pt idx="0">
                  <c:v>Time (weeks)</c:v>
                </c:pt>
              </c:strCache>
            </c:strRef>
          </c:cat>
          <c:val>
            <c:numRef>
              <c:f>Sheet1!$I$2</c:f>
              <c:numCache>
                <c:formatCode>0%</c:formatCode>
                <c:ptCount val="1"/>
                <c:pt idx="0">
                  <c:v>0.52</c:v>
                </c:pt>
              </c:numCache>
            </c:numRef>
          </c:val>
        </c:ser>
        <c:ser>
          <c:idx val="8"/>
          <c:order val="8"/>
          <c:tx>
            <c:strRef>
              <c:f>Sheet1!$J$1</c:f>
              <c:strCache>
                <c:ptCount val="1"/>
                <c:pt idx="0">
                  <c:v>Series 9</c:v>
                </c:pt>
              </c:strCache>
            </c:strRef>
          </c:tx>
          <c:spPr>
            <a:solidFill>
              <a:schemeClr val="accent1">
                <a:lumMod val="75000"/>
              </a:schemeClr>
            </a:solidFill>
          </c:spPr>
          <c:invertIfNegative val="0"/>
          <c:cat>
            <c:strRef>
              <c:f>Sheet1!$A$2</c:f>
              <c:strCache>
                <c:ptCount val="1"/>
                <c:pt idx="0">
                  <c:v>Time (weeks)</c:v>
                </c:pt>
              </c:strCache>
            </c:strRef>
          </c:cat>
          <c:val>
            <c:numRef>
              <c:f>Sheet1!$J$2</c:f>
              <c:numCache>
                <c:formatCode>0%</c:formatCode>
                <c:ptCount val="1"/>
                <c:pt idx="0">
                  <c:v>0.6</c:v>
                </c:pt>
              </c:numCache>
            </c:numRef>
          </c:val>
        </c:ser>
        <c:ser>
          <c:idx val="9"/>
          <c:order val="9"/>
          <c:tx>
            <c:strRef>
              <c:f>Sheet1!$K$1</c:f>
              <c:strCache>
                <c:ptCount val="1"/>
                <c:pt idx="0">
                  <c:v>Series 10</c:v>
                </c:pt>
              </c:strCache>
            </c:strRef>
          </c:tx>
          <c:spPr>
            <a:solidFill>
              <a:schemeClr val="accent1">
                <a:lumMod val="75000"/>
              </a:schemeClr>
            </a:solidFill>
          </c:spPr>
          <c:invertIfNegative val="0"/>
          <c:cat>
            <c:strRef>
              <c:f>Sheet1!$A$2</c:f>
              <c:strCache>
                <c:ptCount val="1"/>
                <c:pt idx="0">
                  <c:v>Time (weeks)</c:v>
                </c:pt>
              </c:strCache>
            </c:strRef>
          </c:cat>
          <c:val>
            <c:numRef>
              <c:f>Sheet1!$K$2</c:f>
              <c:numCache>
                <c:formatCode>0%</c:formatCode>
                <c:ptCount val="1"/>
                <c:pt idx="0">
                  <c:v>0.65</c:v>
                </c:pt>
              </c:numCache>
            </c:numRef>
          </c:val>
        </c:ser>
        <c:ser>
          <c:idx val="10"/>
          <c:order val="10"/>
          <c:tx>
            <c:strRef>
              <c:f>Sheet1!$L$1</c:f>
              <c:strCache>
                <c:ptCount val="1"/>
                <c:pt idx="0">
                  <c:v>Series 11</c:v>
                </c:pt>
              </c:strCache>
            </c:strRef>
          </c:tx>
          <c:spPr>
            <a:solidFill>
              <a:schemeClr val="accent1">
                <a:lumMod val="75000"/>
              </a:schemeClr>
            </a:solidFill>
          </c:spPr>
          <c:invertIfNegative val="0"/>
          <c:cat>
            <c:strRef>
              <c:f>Sheet1!$A$2</c:f>
              <c:strCache>
                <c:ptCount val="1"/>
                <c:pt idx="0">
                  <c:v>Time (weeks)</c:v>
                </c:pt>
              </c:strCache>
            </c:strRef>
          </c:cat>
          <c:val>
            <c:numRef>
              <c:f>Sheet1!$L$2</c:f>
              <c:numCache>
                <c:formatCode>0%</c:formatCode>
                <c:ptCount val="1"/>
                <c:pt idx="0">
                  <c:v>0.68</c:v>
                </c:pt>
              </c:numCache>
            </c:numRef>
          </c:val>
        </c:ser>
        <c:ser>
          <c:idx val="11"/>
          <c:order val="11"/>
          <c:tx>
            <c:strRef>
              <c:f>Sheet1!$M$1</c:f>
              <c:strCache>
                <c:ptCount val="1"/>
                <c:pt idx="0">
                  <c:v>Series 12</c:v>
                </c:pt>
              </c:strCache>
            </c:strRef>
          </c:tx>
          <c:spPr>
            <a:solidFill>
              <a:schemeClr val="accent1">
                <a:lumMod val="50000"/>
              </a:schemeClr>
            </a:solidFill>
          </c:spPr>
          <c:invertIfNegative val="0"/>
          <c:cat>
            <c:strRef>
              <c:f>Sheet1!$A$2</c:f>
              <c:strCache>
                <c:ptCount val="1"/>
                <c:pt idx="0">
                  <c:v>Time (weeks)</c:v>
                </c:pt>
              </c:strCache>
            </c:strRef>
          </c:cat>
          <c:val>
            <c:numRef>
              <c:f>Sheet1!$M$2</c:f>
              <c:numCache>
                <c:formatCode>0%</c:formatCode>
                <c:ptCount val="1"/>
                <c:pt idx="0">
                  <c:v>0.7</c:v>
                </c:pt>
              </c:numCache>
            </c:numRef>
          </c:val>
        </c:ser>
        <c:ser>
          <c:idx val="12"/>
          <c:order val="12"/>
          <c:tx>
            <c:strRef>
              <c:f>Sheet1!$N$1</c:f>
              <c:strCache>
                <c:ptCount val="1"/>
                <c:pt idx="0">
                  <c:v>Series 13</c:v>
                </c:pt>
              </c:strCache>
            </c:strRef>
          </c:tx>
          <c:spPr>
            <a:solidFill>
              <a:schemeClr val="accent1">
                <a:lumMod val="50000"/>
              </a:schemeClr>
            </a:solidFill>
          </c:spPr>
          <c:invertIfNegative val="0"/>
          <c:cat>
            <c:strRef>
              <c:f>Sheet1!$A$2</c:f>
              <c:strCache>
                <c:ptCount val="1"/>
                <c:pt idx="0">
                  <c:v>Time (weeks)</c:v>
                </c:pt>
              </c:strCache>
            </c:strRef>
          </c:cat>
          <c:val>
            <c:numRef>
              <c:f>Sheet1!$N$2</c:f>
              <c:numCache>
                <c:formatCode>0%</c:formatCode>
                <c:ptCount val="1"/>
                <c:pt idx="0">
                  <c:v>0.74</c:v>
                </c:pt>
              </c:numCache>
            </c:numRef>
          </c:val>
        </c:ser>
        <c:ser>
          <c:idx val="13"/>
          <c:order val="13"/>
          <c:tx>
            <c:strRef>
              <c:f>Sheet1!$O$1</c:f>
              <c:strCache>
                <c:ptCount val="1"/>
                <c:pt idx="0">
                  <c:v>Series 14</c:v>
                </c:pt>
              </c:strCache>
            </c:strRef>
          </c:tx>
          <c:spPr>
            <a:solidFill>
              <a:schemeClr val="accent1">
                <a:lumMod val="50000"/>
              </a:schemeClr>
            </a:solidFill>
          </c:spPr>
          <c:invertIfNegative val="0"/>
          <c:cat>
            <c:strRef>
              <c:f>Sheet1!$A$2</c:f>
              <c:strCache>
                <c:ptCount val="1"/>
                <c:pt idx="0">
                  <c:v>Time (weeks)</c:v>
                </c:pt>
              </c:strCache>
            </c:strRef>
          </c:cat>
          <c:val>
            <c:numRef>
              <c:f>Sheet1!$O$2</c:f>
              <c:numCache>
                <c:formatCode>0%</c:formatCode>
                <c:ptCount val="1"/>
                <c:pt idx="0">
                  <c:v>0.78</c:v>
                </c:pt>
              </c:numCache>
            </c:numRef>
          </c:val>
        </c:ser>
        <c:dLbls>
          <c:showLegendKey val="0"/>
          <c:showVal val="0"/>
          <c:showCatName val="0"/>
          <c:showSerName val="0"/>
          <c:showPercent val="0"/>
          <c:showBubbleSize val="0"/>
        </c:dLbls>
        <c:gapWidth val="150"/>
        <c:axId val="41547264"/>
        <c:axId val="41548800"/>
      </c:barChart>
      <c:catAx>
        <c:axId val="41547264"/>
        <c:scaling>
          <c:orientation val="minMax"/>
        </c:scaling>
        <c:delete val="0"/>
        <c:axPos val="b"/>
        <c:majorTickMark val="out"/>
        <c:minorTickMark val="none"/>
        <c:tickLblPos val="nextTo"/>
        <c:crossAx val="41548800"/>
        <c:crosses val="autoZero"/>
        <c:auto val="1"/>
        <c:lblAlgn val="ctr"/>
        <c:lblOffset val="100"/>
        <c:noMultiLvlLbl val="0"/>
      </c:catAx>
      <c:valAx>
        <c:axId val="41548800"/>
        <c:scaling>
          <c:orientation val="minMax"/>
          <c:max val="1"/>
        </c:scaling>
        <c:delete val="0"/>
        <c:axPos val="l"/>
        <c:majorGridlines/>
        <c:numFmt formatCode="0%" sourceLinked="0"/>
        <c:majorTickMark val="out"/>
        <c:minorTickMark val="none"/>
        <c:tickLblPos val="nextTo"/>
        <c:crossAx val="41547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1/28/2019</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1/28/2019</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a:t>
            </a:fld>
            <a:endParaRPr lang="en-US" dirty="0"/>
          </a:p>
        </p:txBody>
      </p:sp>
    </p:spTree>
    <p:extLst>
      <p:ext uri="{BB962C8B-B14F-4D97-AF65-F5344CB8AC3E}">
        <p14:creationId xmlns:p14="http://schemas.microsoft.com/office/powerpoint/2010/main" val="3072157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457200" y="457200"/>
            <a:ext cx="70104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70"/>
            <a:ext cx="268224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7010400" cy="527386"/>
          </a:xfrm>
        </p:spPr>
        <p:txBody>
          <a:bodyPr/>
          <a:lstStyle>
            <a:lvl1pPr>
              <a:lnSpc>
                <a:spcPts val="1800"/>
              </a:lnSpc>
              <a:spcAft>
                <a:spcPts val="0"/>
              </a:spcAft>
              <a:defRPr sz="1600" b="0"/>
            </a:lvl1pPr>
          </a:lstStyle>
          <a:p>
            <a:pPr lvl="0"/>
            <a:r>
              <a:rPr lang="en-US" dirty="0"/>
              <a:t>Click to add text</a:t>
            </a:r>
          </a:p>
        </p:txBody>
      </p:sp>
      <p:sp>
        <p:nvSpPr>
          <p:cNvPr id="11" name="Footer Placeholder 4 Copyright"/>
          <p:cNvSpPr>
            <a:spLocks noGrp="1"/>
          </p:cNvSpPr>
          <p:nvPr>
            <p:ph type="ftr" sz="quarter" idx="3"/>
          </p:nvPr>
        </p:nvSpPr>
        <p:spPr>
          <a:xfrm>
            <a:off x="457200"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dirty="0" smtClean="0"/>
              <a:t>© 2018 Willis Towers Watson. All rights reserved. </a:t>
            </a:r>
            <a:endParaRPr lang="en-US" dirty="0"/>
          </a:p>
        </p:txBody>
      </p:sp>
      <p:pic>
        <p:nvPicPr>
          <p:cNvPr id="10" name="Picture 9"/>
          <p:cNvPicPr>
            <a:picLocks noChangeAspect="1"/>
          </p:cNvPicPr>
          <p:nvPr userDrawn="1"/>
        </p:nvPicPr>
        <p:blipFill>
          <a:blip r:embed="rId3" cstate="print"/>
          <a:stretch>
            <a:fillRect/>
          </a:stretch>
        </p:blipFill>
        <p:spPr>
          <a:xfrm>
            <a:off x="8876796" y="6239648"/>
            <a:ext cx="3022600" cy="584200"/>
          </a:xfrm>
          <a:prstGeom prst="rect">
            <a:avLst/>
          </a:prstGeom>
        </p:spPr>
      </p:pic>
    </p:spTree>
    <p:extLst>
      <p:ext uri="{BB962C8B-B14F-4D97-AF65-F5344CB8AC3E}">
        <p14:creationId xmlns:p14="http://schemas.microsoft.com/office/powerpoint/2010/main" val="3456336395"/>
      </p:ext>
    </p:extLst>
  </p:cSld>
  <p:clrMapOvr>
    <a:masterClrMapping/>
  </p:clrMapOvr>
  <p:extLst mod="1">
    <p:ext uri="{DCECCB84-F9BA-43D5-87BE-67443E8EF086}">
      <p15:sldGuideLst xmlns=""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457200" y="1524000"/>
            <a:ext cx="672084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7452360" y="1527048"/>
            <a:ext cx="42672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15"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8" name="Picture 17"/>
          <p:cNvPicPr>
            <a:picLocks noChangeAspect="1"/>
          </p:cNvPicPr>
          <p:nvPr userDrawn="1"/>
        </p:nvPicPr>
        <p:blipFill>
          <a:blip r:embed="rId2" cstate="print"/>
          <a:stretch>
            <a:fillRect/>
          </a:stretch>
        </p:blipFill>
        <p:spPr>
          <a:xfrm>
            <a:off x="8907349" y="6277377"/>
            <a:ext cx="2478171" cy="4829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457200" y="1524000"/>
            <a:ext cx="5283200" cy="4389120"/>
          </a:xfrm>
        </p:spPr>
        <p:txBody>
          <a:bodyPr/>
          <a:lstStyle>
            <a:lvl1pPr>
              <a:defRPr sz="1800"/>
            </a:lvl1pPr>
            <a:lvl2pPr>
              <a:defRPr sz="1600"/>
            </a:lvl2pPr>
            <a:lvl5pPr>
              <a:defRPr/>
            </a:lvl5pPr>
            <a:lvl6pPr>
              <a:defRPr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p:nvPr>
        </p:nvSpPr>
        <p:spPr>
          <a:xfrm>
            <a:off x="6217920" y="1524000"/>
            <a:ext cx="5394960" cy="4389120"/>
          </a:xfrm>
        </p:spPr>
        <p:txBody>
          <a:bodyPr/>
          <a:lstStyle>
            <a:lvl1pPr>
              <a:defRPr sz="1800"/>
            </a:lvl1pPr>
            <a:lvl2pPr>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5"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13"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cxnSp>
        <p:nvCxnSpPr>
          <p:cNvPr id="12" name="Straight Connector 11"/>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stretch>
            <a:fillRect/>
          </a:stretch>
        </p:blipFill>
        <p:spPr>
          <a:xfrm>
            <a:off x="8907349" y="6277377"/>
            <a:ext cx="2478171" cy="48292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smtClean="0"/>
              <a:t>Click to edit Master title style</a:t>
            </a:r>
            <a:endParaRPr lang="en-US" dirty="0"/>
          </a:p>
        </p:txBody>
      </p:sp>
      <p:sp>
        <p:nvSpPr>
          <p:cNvPr id="7"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10" name="Footer Placeholder 4 Copyright"/>
          <p:cNvSpPr>
            <a:spLocks noGrp="1"/>
          </p:cNvSpPr>
          <p:nvPr>
            <p:ph type="ftr" sz="quarter" idx="3"/>
          </p:nvPr>
        </p:nvSpPr>
        <p:spPr>
          <a:xfrm>
            <a:off x="457200"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11"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2" name="Picture 11"/>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13" name="Straight Connector 12"/>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Copyright"/>
          <p:cNvSpPr>
            <a:spLocks noGrp="1"/>
          </p:cNvSpPr>
          <p:nvPr>
            <p:ph type="ftr" sz="quarter" idx="3"/>
          </p:nvPr>
        </p:nvSpPr>
        <p:spPr>
          <a:xfrm>
            <a:off x="457200"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8"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0" name="Picture 9"/>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5994400" cy="304800"/>
          </a:xfrm>
        </p:spPr>
        <p:txBody>
          <a:bodyPr/>
          <a:lstStyle>
            <a:lvl1pPr>
              <a:defRPr baseline="0"/>
            </a:lvl1pPr>
          </a:lstStyle>
          <a:p>
            <a:r>
              <a:rPr lang="en-US" dirty="0"/>
              <a:t>Thank you — Click to edit text</a:t>
            </a:r>
          </a:p>
        </p:txBody>
      </p: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16" name="Footer Placeholder 4 Copyright"/>
          <p:cNvSpPr>
            <a:spLocks noGrp="1"/>
          </p:cNvSpPr>
          <p:nvPr>
            <p:ph type="ftr" sz="quarter" idx="3"/>
          </p:nvPr>
        </p:nvSpPr>
        <p:spPr>
          <a:xfrm>
            <a:off x="457200"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21"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22" name="Picture 21"/>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23" name="Straight Connector 22"/>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2286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p:cNvSpPr>
            <a:spLocks noGrp="1"/>
          </p:cNvSpPr>
          <p:nvPr>
            <p:ph type="title" hasCustomPrompt="1"/>
          </p:nvPr>
        </p:nvSpPr>
        <p:spPr>
          <a:xfrm>
            <a:off x="457200" y="457200"/>
            <a:ext cx="70104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70"/>
            <a:ext cx="268224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7010400" cy="527386"/>
          </a:xfrm>
        </p:spPr>
        <p:txBody>
          <a:bodyPr/>
          <a:lstStyle>
            <a:lvl1pPr>
              <a:lnSpc>
                <a:spcPts val="1800"/>
              </a:lnSpc>
              <a:spcAft>
                <a:spcPts val="0"/>
              </a:spcAft>
              <a:defRPr sz="1600" b="0"/>
            </a:lvl1pPr>
          </a:lstStyle>
          <a:p>
            <a:pPr lvl="0"/>
            <a:r>
              <a:rPr lang="en-US" dirty="0"/>
              <a:t>Click to add text</a:t>
            </a:r>
          </a:p>
        </p:txBody>
      </p:sp>
      <p:cxnSp>
        <p:nvCxnSpPr>
          <p:cNvPr id="14" name="Straight Connector 13"/>
          <p:cNvCxnSpPr/>
          <p:nvPr userDrawn="1"/>
        </p:nvCxnSpPr>
        <p:spPr>
          <a:xfrm>
            <a:off x="8874050" y="6309500"/>
            <a:ext cx="0" cy="36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p:cNvSpPr>
            <a:spLocks noGrp="1"/>
          </p:cNvSpPr>
          <p:nvPr>
            <p:ph type="pic" sz="quarter" idx="14" hasCustomPrompt="1"/>
          </p:nvPr>
        </p:nvSpPr>
        <p:spPr>
          <a:xfrm>
            <a:off x="6229547" y="6333071"/>
            <a:ext cx="2466975" cy="390196"/>
          </a:xfrm>
        </p:spPr>
        <p:txBody>
          <a:bodyPr anchor="ctr" anchorCtr="0"/>
          <a:lstStyle>
            <a:lvl1pPr algn="ctr">
              <a:defRPr sz="1200"/>
            </a:lvl1pPr>
          </a:lstStyle>
          <a:p>
            <a:r>
              <a:rPr lang="en-US" dirty="0" smtClean="0"/>
              <a:t>Click to insert cobrand logo</a:t>
            </a:r>
            <a:endParaRPr lang="en-US" dirty="0"/>
          </a:p>
        </p:txBody>
      </p:sp>
      <p:pic>
        <p:nvPicPr>
          <p:cNvPr id="22" name="Picture 21"/>
          <p:cNvPicPr>
            <a:picLocks noChangeAspect="1"/>
          </p:cNvPicPr>
          <p:nvPr userDrawn="1"/>
        </p:nvPicPr>
        <p:blipFill>
          <a:blip r:embed="rId3" cstate="print"/>
          <a:stretch>
            <a:fillRect/>
          </a:stretch>
        </p:blipFill>
        <p:spPr>
          <a:xfrm>
            <a:off x="8876796" y="6239648"/>
            <a:ext cx="3022600" cy="584200"/>
          </a:xfrm>
          <a:prstGeom prst="rect">
            <a:avLst/>
          </a:prstGeom>
        </p:spPr>
      </p:pic>
      <p:sp>
        <p:nvSpPr>
          <p:cNvPr id="11" name="Footer Placeholder 4 Copyright"/>
          <p:cNvSpPr>
            <a:spLocks noGrp="1"/>
          </p:cNvSpPr>
          <p:nvPr>
            <p:ph type="ftr" sz="quarter" idx="3"/>
          </p:nvPr>
        </p:nvSpPr>
        <p:spPr>
          <a:xfrm>
            <a:off x="457200"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dirty="0" smtClean="0"/>
              <a:t>© 2018 Willis Towers Watson. All rights reserved. </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286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a:p>
        </p:txBody>
      </p:sp>
      <p:sp>
        <p:nvSpPr>
          <p:cNvPr id="16" name="Text Placeholder 12"/>
          <p:cNvSpPr>
            <a:spLocks noGrp="1"/>
          </p:cNvSpPr>
          <p:nvPr>
            <p:ph type="body" sz="quarter" idx="13" hasCustomPrompt="1"/>
          </p:nvPr>
        </p:nvSpPr>
        <p:spPr>
          <a:xfrm>
            <a:off x="457200" y="1938529"/>
            <a:ext cx="6181344"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6181344" cy="381000"/>
          </a:xfrm>
        </p:spPr>
        <p:txBody>
          <a:bodyPr>
            <a:noAutofit/>
          </a:bodyPr>
          <a:lstStyle>
            <a:lvl1pPr>
              <a:defRPr baseline="0"/>
            </a:lvl1pPr>
          </a:lstStyle>
          <a:p>
            <a:r>
              <a:rPr lang="en-US" dirty="0"/>
              <a:t>Divider image slide — click to edit text</a:t>
            </a:r>
          </a:p>
        </p:txBody>
      </p:sp>
      <p:sp>
        <p:nvSpPr>
          <p:cNvPr id="14" name="Footer Placeholder 4 Copyright"/>
          <p:cNvSpPr>
            <a:spLocks noGrp="1"/>
          </p:cNvSpPr>
          <p:nvPr>
            <p:ph type="ftr" sz="quarter" idx="3"/>
          </p:nvPr>
        </p:nvSpPr>
        <p:spPr>
          <a:xfrm>
            <a:off x="457200" y="6515097"/>
            <a:ext cx="5202936"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8"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9" name="Picture 8"/>
          <p:cNvPicPr>
            <a:picLocks noChangeAspect="1"/>
          </p:cNvPicPr>
          <p:nvPr userDrawn="1"/>
        </p:nvPicPr>
        <p:blipFill>
          <a:blip r:embed="rId3" cstate="print"/>
          <a:stretch>
            <a:fillRect/>
          </a:stretch>
        </p:blipFill>
        <p:spPr>
          <a:xfrm>
            <a:off x="8907349" y="6277377"/>
            <a:ext cx="2478171" cy="482926"/>
          </a:xfrm>
          <a:prstGeom prst="rect">
            <a:avLst/>
          </a:prstGeom>
        </p:spPr>
      </p:pic>
    </p:spTree>
    <p:extLst>
      <p:ext uri="{BB962C8B-B14F-4D97-AF65-F5344CB8AC3E}">
        <p14:creationId xmlns:p14="http://schemas.microsoft.com/office/powerpoint/2010/main" val="3301743665"/>
      </p:ext>
    </p:extLst>
  </p:cSld>
  <p:clrMapOvr>
    <a:masterClrMapping/>
  </p:clrMapOvr>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457200" y="457200"/>
            <a:ext cx="70104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70"/>
            <a:ext cx="268224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70104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8" name="Rectangle 27"/>
          <p:cNvSpPr/>
          <p:nvPr userDrawn="1"/>
        </p:nvSpPr>
        <p:spPr>
          <a:xfrm>
            <a:off x="457200" y="6400801"/>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grpSp>
        <p:nvGrpSpPr>
          <p:cNvPr id="20" name="Group 19"/>
          <p:cNvGrpSpPr/>
          <p:nvPr userDrawn="1"/>
        </p:nvGrpSpPr>
        <p:grpSpPr>
          <a:xfrm>
            <a:off x="468924" y="3425709"/>
            <a:ext cx="2730611" cy="2157709"/>
            <a:chOff x="457200" y="3682374"/>
            <a:chExt cx="1481138" cy="1560513"/>
          </a:xfrm>
        </p:grpSpPr>
        <p:sp>
          <p:nvSpPr>
            <p:cNvPr id="21"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3"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5"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9"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30"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grpSp>
      <p:pic>
        <p:nvPicPr>
          <p:cNvPr id="31" name="Picture 30"/>
          <p:cNvPicPr>
            <a:picLocks noChangeAspect="1"/>
          </p:cNvPicPr>
          <p:nvPr userDrawn="1"/>
        </p:nvPicPr>
        <p:blipFill>
          <a:blip r:embed="rId2" cstate="print"/>
          <a:stretch>
            <a:fillRect/>
          </a:stretch>
        </p:blipFill>
        <p:spPr>
          <a:xfrm>
            <a:off x="8876796" y="6239648"/>
            <a:ext cx="3022600" cy="584200"/>
          </a:xfrm>
          <a:prstGeom prst="rect">
            <a:avLst/>
          </a:prstGeom>
        </p:spPr>
      </p:pic>
      <p:sp>
        <p:nvSpPr>
          <p:cNvPr id="17" name="Footer Placeholder 4 Copyright"/>
          <p:cNvSpPr>
            <a:spLocks noGrp="1"/>
          </p:cNvSpPr>
          <p:nvPr>
            <p:ph type="ftr" sz="quarter" idx="3"/>
          </p:nvPr>
        </p:nvSpPr>
        <p:spPr>
          <a:xfrm>
            <a:off x="457200"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dirty="0" smtClean="0"/>
              <a:t>© 2018 Willis Towers Watson. All rights reserved. </a:t>
            </a:r>
            <a:endParaRPr lang="en-US" dirty="0"/>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30" name="Rectangle 29"/>
          <p:cNvSpPr/>
          <p:nvPr userDrawn="1"/>
        </p:nvSpPr>
        <p:spPr>
          <a:xfrm>
            <a:off x="228600" y="1255059"/>
            <a:ext cx="6759388" cy="141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Text Placeholder 12"/>
          <p:cNvSpPr>
            <a:spLocks noGrp="1"/>
          </p:cNvSpPr>
          <p:nvPr>
            <p:ph type="body" sz="quarter" idx="13" hasCustomPrompt="1"/>
          </p:nvPr>
        </p:nvSpPr>
        <p:spPr>
          <a:xfrm>
            <a:off x="457200" y="1938529"/>
            <a:ext cx="6181344"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6181344"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6"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200" y="6400801"/>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
        <p:nvSpPr>
          <p:cNvPr id="23"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24" name="Picture 23"/>
          <p:cNvPicPr>
            <a:picLocks noChangeAspect="1"/>
          </p:cNvPicPr>
          <p:nvPr userDrawn="1"/>
        </p:nvPicPr>
        <p:blipFill>
          <a:blip r:embed="rId2" cstate="print"/>
          <a:stretch>
            <a:fillRect/>
          </a:stretch>
        </p:blipFill>
        <p:spPr>
          <a:xfrm>
            <a:off x="8907349" y="6277377"/>
            <a:ext cx="2478171" cy="4829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lvl1pPr>
              <a:defRPr baseline="0"/>
            </a:lvl1pPr>
          </a:lstStyle>
          <a:p>
            <a:r>
              <a:rPr lang="en-US" smtClean="0"/>
              <a:t>Click to edit Master title style</a:t>
            </a:r>
            <a:endParaRPr lang="en-US" dirty="0"/>
          </a:p>
        </p:txBody>
      </p:sp>
      <p:sp>
        <p:nvSpPr>
          <p:cNvPr id="8"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11" name="Content Placeholder 2"/>
          <p:cNvSpPr>
            <a:spLocks noGrp="1"/>
          </p:cNvSpPr>
          <p:nvPr>
            <p:ph idx="1"/>
          </p:nvPr>
        </p:nvSpPr>
        <p:spPr>
          <a:xfrm>
            <a:off x="457200" y="1524000"/>
            <a:ext cx="1124712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pic>
        <p:nvPicPr>
          <p:cNvPr id="14" name="Picture 13"/>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15" name="Straight Connector 14"/>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spTree>
  </p:cSld>
  <p:clrMapOvr>
    <a:masterClrMapping/>
  </p:clrMapOvr>
  <p:extLst mod="1">
    <p:ext uri="{DCECCB84-F9BA-43D5-87BE-67443E8EF086}">
      <p15:sldGuideLst xmlns=""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smtClean="0"/>
              <a:t>Click to edit Master title style</a:t>
            </a:r>
            <a:endParaRPr lang="en-US" dirty="0"/>
          </a:p>
        </p:txBody>
      </p:sp>
      <p:sp>
        <p:nvSpPr>
          <p:cNvPr id="9"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1124712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4 Copyright"/>
          <p:cNvSpPr>
            <a:spLocks noGrp="1"/>
          </p:cNvSpPr>
          <p:nvPr>
            <p:ph type="ftr" sz="quarter" idx="3"/>
          </p:nvPr>
        </p:nvSpPr>
        <p:spPr>
          <a:xfrm>
            <a:off x="457200"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11" name="Slide Number Placeholder 5"/>
          <p:cNvSpPr>
            <a:spLocks noGrp="1"/>
          </p:cNvSpPr>
          <p:nvPr>
            <p:ph type="sldNum" sz="quarter" idx="12"/>
          </p:nvPr>
        </p:nvSpPr>
        <p:spPr>
          <a:xfrm>
            <a:off x="11201400" y="6435732"/>
            <a:ext cx="508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lvl1pPr>
              <a:defRPr baseline="0"/>
            </a:lvl1pPr>
          </a:lstStyle>
          <a:p>
            <a:r>
              <a:rPr lang="en-US" smtClean="0"/>
              <a:t>Click to edit Master title style</a:t>
            </a:r>
            <a:endParaRPr lang="en-US" dirty="0"/>
          </a:p>
        </p:txBody>
      </p:sp>
      <p:sp>
        <p:nvSpPr>
          <p:cNvPr id="8"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1124712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sp>
        <p:nvSpPr>
          <p:cNvPr id="12"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13"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stretch>
            <a:fillRect/>
          </a:stretch>
        </p:blipFill>
        <p:spPr>
          <a:xfrm>
            <a:off x="8907349" y="6277377"/>
            <a:ext cx="2478171" cy="482926"/>
          </a:xfrm>
          <a:prstGeom prst="rect">
            <a:avLst/>
          </a:prstGeom>
        </p:spPr>
      </p:pic>
      <p:cxnSp>
        <p:nvCxnSpPr>
          <p:cNvPr id="16" name="Straight Connector 15"/>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1247120" cy="307777"/>
          </a:xfrm>
        </p:spPr>
        <p:txBody>
          <a:bodyPr/>
          <a:lstStyle/>
          <a:p>
            <a:r>
              <a:rPr lang="en-US" smtClean="0"/>
              <a:t>Click to edit Master title style</a:t>
            </a:r>
            <a:endParaRPr lang="en-US" dirty="0"/>
          </a:p>
        </p:txBody>
      </p:sp>
      <p:sp>
        <p:nvSpPr>
          <p:cNvPr id="13" name="Text Placeholder 12"/>
          <p:cNvSpPr>
            <a:spLocks noGrp="1"/>
          </p:cNvSpPr>
          <p:nvPr>
            <p:ph type="body" sz="quarter" idx="13" hasCustomPrompt="1"/>
          </p:nvPr>
        </p:nvSpPr>
        <p:spPr>
          <a:xfrm>
            <a:off x="457200" y="800240"/>
            <a:ext cx="1124712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5"/>
          </p:nvPr>
        </p:nvSpPr>
        <p:spPr>
          <a:xfrm>
            <a:off x="2706624" y="1524000"/>
            <a:ext cx="8997696"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cxnSp>
        <p:nvCxnSpPr>
          <p:cNvPr id="11" name="Straight Connector 10"/>
          <p:cNvCxnSpPr/>
          <p:nvPr userDrawn="1"/>
        </p:nvCxnSpPr>
        <p:spPr>
          <a:xfrm>
            <a:off x="457200" y="624840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11201400" y="6446520"/>
            <a:ext cx="508000" cy="138499"/>
          </a:xfrm>
        </p:spPr>
        <p:txBody>
          <a:bodyPr/>
          <a:lstStyle/>
          <a:p>
            <a:fld id="{2083E393-C0BF-4ED8-8545-7E4C90AFF831}" type="slidenum">
              <a:rPr lang="en-US" smtClean="0"/>
              <a:pPr/>
              <a:t>‹#›</a:t>
            </a:fld>
            <a:endParaRPr lang="en-US" dirty="0"/>
          </a:p>
        </p:txBody>
      </p:sp>
      <p:pic>
        <p:nvPicPr>
          <p:cNvPr id="16" name="Picture 15"/>
          <p:cNvPicPr>
            <a:picLocks noChangeAspect="1"/>
          </p:cNvPicPr>
          <p:nvPr userDrawn="1"/>
        </p:nvPicPr>
        <p:blipFill>
          <a:blip r:embed="rId2" cstate="print"/>
          <a:stretch>
            <a:fillRect/>
          </a:stretch>
        </p:blipFill>
        <p:spPr>
          <a:xfrm>
            <a:off x="8907349" y="6277377"/>
            <a:ext cx="2478171" cy="4829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109728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1124712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1201400" y="644652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200" y="6515097"/>
            <a:ext cx="539496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smtClean="0"/>
              <a:t>© 2018 Willis Towers Watson. All rights reserved. Proprietary and Confidential. For Willis Towers Watson and Willis Towers Watson client use only.</a:t>
            </a:r>
            <a:endParaRPr lang="en-US" dirty="0"/>
          </a:p>
        </p:txBody>
      </p:sp>
      <p:sp>
        <p:nvSpPr>
          <p:cNvPr id="9" name="Rectangle 8"/>
          <p:cNvSpPr/>
          <p:nvPr userDrawn="1"/>
        </p:nvSpPr>
        <p:spPr>
          <a:xfrm>
            <a:off x="457200" y="6400801"/>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6" r:id="rId3"/>
    <p:sldLayoutId id="2147483729"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tream.princeton.edu/redirect.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Forecast-based Financing for Drought</a:t>
            </a:r>
            <a:endParaRPr lang="en-US" dirty="0"/>
          </a:p>
        </p:txBody>
      </p:sp>
      <p:sp>
        <p:nvSpPr>
          <p:cNvPr id="3" name="Text Placeholder 2"/>
          <p:cNvSpPr>
            <a:spLocks noGrp="1"/>
          </p:cNvSpPr>
          <p:nvPr>
            <p:ph type="body" sz="quarter" idx="15"/>
          </p:nvPr>
        </p:nvSpPr>
        <p:spPr>
          <a:xfrm>
            <a:off x="457200" y="990272"/>
            <a:ext cx="7010400" cy="502920"/>
          </a:xfrm>
        </p:spPr>
        <p:txBody>
          <a:bodyPr/>
          <a:lstStyle/>
          <a:p>
            <a:r>
              <a:rPr lang="en-US" dirty="0" smtClean="0"/>
              <a:t>The optimal stopping problem</a:t>
            </a:r>
            <a:endParaRPr lang="en-US" dirty="0"/>
          </a:p>
        </p:txBody>
      </p:sp>
      <p:sp>
        <p:nvSpPr>
          <p:cNvPr id="4" name="Text Placeholder 3"/>
          <p:cNvSpPr>
            <a:spLocks noGrp="1"/>
          </p:cNvSpPr>
          <p:nvPr>
            <p:ph type="body" sz="quarter" idx="16"/>
          </p:nvPr>
        </p:nvSpPr>
        <p:spPr/>
        <p:txBody>
          <a:bodyPr/>
          <a:lstStyle/>
          <a:p>
            <a:r>
              <a:rPr lang="en-US" dirty="0" smtClean="0"/>
              <a:t>28</a:t>
            </a:r>
            <a:r>
              <a:rPr lang="en-US" baseline="30000" dirty="0" smtClean="0"/>
              <a:t>th</a:t>
            </a:r>
            <a:r>
              <a:rPr lang="en-US" dirty="0" smtClean="0"/>
              <a:t> January 2019</a:t>
            </a:r>
            <a:endParaRPr lang="en-US" dirty="0"/>
          </a:p>
        </p:txBody>
      </p:sp>
      <p:sp>
        <p:nvSpPr>
          <p:cNvPr id="5" name="Text Placeholder 4"/>
          <p:cNvSpPr>
            <a:spLocks noGrp="1"/>
          </p:cNvSpPr>
          <p:nvPr>
            <p:ph type="body" sz="quarter" idx="17"/>
          </p:nvPr>
        </p:nvSpPr>
        <p:spPr/>
        <p:txBody>
          <a:bodyPr/>
          <a:lstStyle/>
          <a:p>
            <a:r>
              <a:rPr lang="en-US" dirty="0" err="1" smtClean="0"/>
              <a:t>SAMBa</a:t>
            </a:r>
            <a:r>
              <a:rPr lang="en-US" dirty="0" smtClean="0"/>
              <a:t> ITT9: Challenges in environmental risk</a:t>
            </a:r>
            <a:endParaRPr lang="en-US" dirty="0"/>
          </a:p>
        </p:txBody>
      </p:sp>
      <p:sp>
        <p:nvSpPr>
          <p:cNvPr id="8" name="Footer Placeholder 7"/>
          <p:cNvSpPr>
            <a:spLocks noGrp="1"/>
          </p:cNvSpPr>
          <p:nvPr>
            <p:ph type="ftr" sz="quarter" idx="3"/>
          </p:nvPr>
        </p:nvSpPr>
        <p:spPr/>
        <p:txBody>
          <a:bodyPr/>
          <a:lstStyle/>
          <a:p>
            <a:r>
              <a:rPr lang="en-US" dirty="0" smtClean="0"/>
              <a:t>© 2019 Willis Towers Watson. All rights reserved. </a:t>
            </a:r>
            <a:endParaRPr lang="en-US" dirty="0"/>
          </a:p>
        </p:txBody>
      </p:sp>
    </p:spTree>
    <p:extLst>
      <p:ext uri="{BB962C8B-B14F-4D97-AF65-F5344CB8AC3E}">
        <p14:creationId xmlns:p14="http://schemas.microsoft.com/office/powerpoint/2010/main" val="26876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Forecast-based Financing</a:t>
            </a:r>
            <a:endParaRPr lang="en-GB" dirty="0"/>
          </a:p>
        </p:txBody>
      </p:sp>
      <p:sp>
        <p:nvSpPr>
          <p:cNvPr id="3" name="Text Placeholder 2"/>
          <p:cNvSpPr>
            <a:spLocks noGrp="1"/>
          </p:cNvSpPr>
          <p:nvPr>
            <p:ph type="body" sz="quarter" idx="13"/>
          </p:nvPr>
        </p:nvSpPr>
        <p:spPr/>
        <p:txBody>
          <a:bodyPr/>
          <a:lstStyle/>
          <a:p>
            <a:r>
              <a:rPr lang="en-GB" dirty="0" smtClean="0"/>
              <a:t>Early action to save lives and loss</a:t>
            </a:r>
            <a:endParaRPr lang="en-GB" dirty="0"/>
          </a:p>
        </p:txBody>
      </p:sp>
      <p:sp>
        <p:nvSpPr>
          <p:cNvPr id="5" name="Footer Placeholder 4"/>
          <p:cNvSpPr>
            <a:spLocks noGrp="1"/>
          </p:cNvSpPr>
          <p:nvPr>
            <p:ph type="ftr" sz="quarter" idx="3"/>
          </p:nvPr>
        </p:nvSpPr>
        <p:spPr/>
        <p:txBody>
          <a:bodyPr/>
          <a:lstStyle/>
          <a:p>
            <a:r>
              <a:rPr lang="en-GB" dirty="0" smtClean="0"/>
              <a:t>© 2019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2</a:t>
            </a:fld>
            <a:endParaRPr lang="en-US" dirty="0"/>
          </a:p>
        </p:txBody>
      </p:sp>
      <p:sp>
        <p:nvSpPr>
          <p:cNvPr id="7" name="Text Placeholder 4"/>
          <p:cNvSpPr txBox="1">
            <a:spLocks/>
          </p:cNvSpPr>
          <p:nvPr/>
        </p:nvSpPr>
        <p:spPr>
          <a:xfrm>
            <a:off x="444232" y="1468066"/>
            <a:ext cx="11258548" cy="2619375"/>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Bef>
                <a:spcPts val="500"/>
              </a:spcBef>
              <a:spcAft>
                <a:spcPct val="0"/>
              </a:spcAft>
              <a:buClr>
                <a:schemeClr val="accent1"/>
              </a:buClr>
              <a:buSzPct val="85000"/>
              <a:defRPr/>
            </a:pPr>
            <a:r>
              <a:rPr lang="en-GB" sz="1800" b="1" dirty="0" smtClean="0"/>
              <a:t>A window between a forecast and a disaster – most climate related hazards can be forecast </a:t>
            </a:r>
            <a:endParaRPr lang="en-GB" sz="1400" dirty="0" smtClean="0">
              <a:cs typeface="Arial" charset="0"/>
            </a:endParaRPr>
          </a:p>
          <a:p>
            <a:pPr lvl="2">
              <a:spcBef>
                <a:spcPts val="400"/>
              </a:spcBef>
            </a:pPr>
            <a:r>
              <a:rPr lang="en-GB" dirty="0" smtClean="0">
                <a:solidFill>
                  <a:prstClr val="black"/>
                </a:solidFill>
              </a:rPr>
              <a:t>Populations, corporates and governments can engage in protective actions</a:t>
            </a:r>
            <a:r>
              <a:rPr lang="en-GB" dirty="0">
                <a:solidFill>
                  <a:prstClr val="black"/>
                </a:solidFill>
              </a:rPr>
              <a:t> </a:t>
            </a:r>
            <a:r>
              <a:rPr lang="en-GB" dirty="0" smtClean="0">
                <a:solidFill>
                  <a:prstClr val="black"/>
                </a:solidFill>
              </a:rPr>
              <a:t>if they have prior warning</a:t>
            </a:r>
          </a:p>
          <a:p>
            <a:pPr lvl="2">
              <a:spcBef>
                <a:spcPts val="400"/>
              </a:spcBef>
            </a:pPr>
            <a:r>
              <a:rPr lang="en-GB" dirty="0" smtClean="0">
                <a:solidFill>
                  <a:prstClr val="black"/>
                </a:solidFill>
              </a:rPr>
              <a:t>Contingency plans are linked to the severity of the forecast: as simple as ‘high risk’ and ‘low risk’</a:t>
            </a:r>
          </a:p>
          <a:p>
            <a:pPr lvl="2">
              <a:spcBef>
                <a:spcPts val="400"/>
              </a:spcBef>
            </a:pPr>
            <a:r>
              <a:rPr lang="en-GB" dirty="0">
                <a:solidFill>
                  <a:prstClr val="black"/>
                </a:solidFill>
              </a:rPr>
              <a:t>Pioneered by the Red Cross Red Crescent Climate Centre to improve </a:t>
            </a:r>
            <a:r>
              <a:rPr lang="en-GB" dirty="0" smtClean="0">
                <a:solidFill>
                  <a:prstClr val="black"/>
                </a:solidFill>
              </a:rPr>
              <a:t>the ‘</a:t>
            </a:r>
            <a:r>
              <a:rPr lang="en-GB" dirty="0" err="1" smtClean="0">
                <a:solidFill>
                  <a:prstClr val="black"/>
                </a:solidFill>
              </a:rPr>
              <a:t>proactiveness</a:t>
            </a:r>
            <a:r>
              <a:rPr lang="en-GB" dirty="0" smtClean="0">
                <a:solidFill>
                  <a:prstClr val="black"/>
                </a:solidFill>
              </a:rPr>
              <a:t>’ of the humanitarian response</a:t>
            </a:r>
            <a:endParaRPr lang="en-GB" dirty="0" smtClean="0">
              <a:solidFill>
                <a:prstClr val="black"/>
              </a:solidFill>
            </a:endParaRPr>
          </a:p>
          <a:p>
            <a:pPr marL="0" lvl="2" indent="0">
              <a:spcBef>
                <a:spcPts val="400"/>
              </a:spcBef>
              <a:buNone/>
            </a:pPr>
            <a:endParaRPr lang="en-GB" sz="1800" b="1" dirty="0" smtClean="0">
              <a:solidFill>
                <a:prstClr val="black"/>
              </a:solidFill>
            </a:endParaRPr>
          </a:p>
          <a:p>
            <a:pPr marL="0" lvl="2" indent="0">
              <a:spcBef>
                <a:spcPts val="400"/>
              </a:spcBef>
              <a:buNone/>
            </a:pPr>
            <a:r>
              <a:rPr lang="en-GB" sz="1800" b="1" dirty="0" smtClean="0">
                <a:solidFill>
                  <a:prstClr val="black"/>
                </a:solidFill>
              </a:rPr>
              <a:t>Increasingly possible through earth observation data</a:t>
            </a:r>
            <a:endParaRPr lang="en-GB" sz="1800" b="1" dirty="0">
              <a:solidFill>
                <a:prstClr val="black"/>
              </a:solidFill>
            </a:endParaRPr>
          </a:p>
          <a:p>
            <a:pPr lvl="2">
              <a:spcBef>
                <a:spcPts val="400"/>
              </a:spcBef>
            </a:pPr>
            <a:r>
              <a:rPr lang="en-GB" dirty="0" smtClean="0">
                <a:solidFill>
                  <a:prstClr val="black"/>
                </a:solidFill>
              </a:rPr>
              <a:t>Remote sensing data are crucial in places such as east Africa, where historic and real time variables are generally lacking</a:t>
            </a:r>
          </a:p>
          <a:p>
            <a:pPr lvl="2">
              <a:spcBef>
                <a:spcPts val="400"/>
              </a:spcBef>
            </a:pPr>
            <a:r>
              <a:rPr lang="en-GB" dirty="0" smtClean="0">
                <a:solidFill>
                  <a:prstClr val="black"/>
                </a:solidFill>
              </a:rPr>
              <a:t>Evidence-based, trigger activated response</a:t>
            </a:r>
            <a:endParaRPr lang="en-GB" dirty="0">
              <a:solidFill>
                <a:prstClr val="black"/>
              </a:solidFill>
            </a:endParaRPr>
          </a:p>
          <a:p>
            <a:pPr marL="0" lvl="2" indent="0">
              <a:spcBef>
                <a:spcPts val="400"/>
              </a:spcBef>
              <a:buNone/>
            </a:pPr>
            <a:endParaRPr lang="en-GB" b="1" dirty="0" smtClean="0">
              <a:solidFill>
                <a:prstClr val="black"/>
              </a:solidFill>
            </a:endParaRPr>
          </a:p>
          <a:p>
            <a:pPr marL="0" lvl="2" indent="0">
              <a:spcBef>
                <a:spcPts val="400"/>
              </a:spcBef>
              <a:buNone/>
            </a:pPr>
            <a:r>
              <a:rPr lang="en-GB" sz="1800" b="1" dirty="0" smtClean="0">
                <a:solidFill>
                  <a:prstClr val="black"/>
                </a:solidFill>
              </a:rPr>
              <a:t>Interest in slow onset events</a:t>
            </a:r>
          </a:p>
          <a:p>
            <a:pPr lvl="2">
              <a:spcBef>
                <a:spcPts val="400"/>
              </a:spcBef>
            </a:pPr>
            <a:r>
              <a:rPr lang="en-GB" dirty="0" smtClean="0">
                <a:solidFill>
                  <a:prstClr val="black"/>
                </a:solidFill>
              </a:rPr>
              <a:t>Drought – when does a drought start?</a:t>
            </a:r>
          </a:p>
          <a:p>
            <a:pPr lvl="2">
              <a:spcBef>
                <a:spcPts val="400"/>
              </a:spcBef>
            </a:pPr>
            <a:endParaRPr lang="en-GB" dirty="0" smtClean="0">
              <a:solidFill>
                <a:prstClr val="black"/>
              </a:solidFill>
            </a:endParaRPr>
          </a:p>
          <a:p>
            <a:pPr lvl="2">
              <a:spcBef>
                <a:spcPts val="400"/>
              </a:spcBef>
            </a:pPr>
            <a:endParaRPr lang="en-GB" dirty="0" smtClean="0">
              <a:solidFill>
                <a:prstClr val="black"/>
              </a:solidFill>
            </a:endParaRPr>
          </a:p>
          <a:p>
            <a:pPr lvl="2">
              <a:spcBef>
                <a:spcPts val="400"/>
              </a:spcBef>
            </a:pPr>
            <a:endParaRPr lang="en-GB" dirty="0" smtClean="0">
              <a:solidFill>
                <a:prstClr val="black"/>
              </a:solidFill>
            </a:endParaRPr>
          </a:p>
          <a:p>
            <a:pPr lvl="2">
              <a:spcBef>
                <a:spcPts val="400"/>
              </a:spcBef>
            </a:pPr>
            <a:endParaRPr lang="en-GB"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865" y="3850073"/>
            <a:ext cx="5292556" cy="23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7929" y="6184744"/>
            <a:ext cx="1653702" cy="261610"/>
          </a:xfrm>
          <a:prstGeom prst="rect">
            <a:avLst/>
          </a:prstGeom>
          <a:noFill/>
        </p:spPr>
        <p:txBody>
          <a:bodyPr wrap="square" rtlCol="0">
            <a:spAutoFit/>
          </a:bodyPr>
          <a:lstStyle/>
          <a:p>
            <a:r>
              <a:rPr lang="en-GB" sz="1050" dirty="0" smtClean="0"/>
              <a:t>Source: IFAD, 2017</a:t>
            </a:r>
            <a:endParaRPr lang="en-GB" sz="1050" dirty="0"/>
          </a:p>
        </p:txBody>
      </p:sp>
    </p:spTree>
    <p:extLst>
      <p:ext uri="{BB962C8B-B14F-4D97-AF65-F5344CB8AC3E}">
        <p14:creationId xmlns:p14="http://schemas.microsoft.com/office/powerpoint/2010/main" val="70492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FbF</a:t>
            </a:r>
            <a:r>
              <a:rPr lang="en-GB" dirty="0" smtClean="0"/>
              <a:t>: Drought in Somalia, 2011</a:t>
            </a:r>
            <a:endParaRPr lang="en-GB" dirty="0"/>
          </a:p>
        </p:txBody>
      </p:sp>
      <p:sp>
        <p:nvSpPr>
          <p:cNvPr id="3" name="Text Placeholder 2"/>
          <p:cNvSpPr>
            <a:spLocks noGrp="1"/>
          </p:cNvSpPr>
          <p:nvPr>
            <p:ph type="body" sz="quarter" idx="13"/>
          </p:nvPr>
        </p:nvSpPr>
        <p:spPr/>
        <p:txBody>
          <a:bodyPr/>
          <a:lstStyle/>
          <a:p>
            <a:endParaRPr lang="en-GB"/>
          </a:p>
        </p:txBody>
      </p:sp>
      <p:sp>
        <p:nvSpPr>
          <p:cNvPr id="5" name="Footer Placeholder 4"/>
          <p:cNvSpPr>
            <a:spLocks noGrp="1"/>
          </p:cNvSpPr>
          <p:nvPr>
            <p:ph type="ftr" sz="quarter" idx="3"/>
          </p:nvPr>
        </p:nvSpPr>
        <p:spPr/>
        <p:txBody>
          <a:bodyPr/>
          <a:lstStyle/>
          <a:p>
            <a:r>
              <a:rPr lang="en-GB" smtClean="0"/>
              <a:t>© 2018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3</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5474"/>
            <a:ext cx="8795657" cy="506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231086" y="5956699"/>
            <a:ext cx="2411529" cy="246221"/>
          </a:xfrm>
          <a:prstGeom prst="rect">
            <a:avLst/>
          </a:prstGeom>
          <a:noFill/>
        </p:spPr>
        <p:txBody>
          <a:bodyPr wrap="square" rtlCol="0">
            <a:spAutoFit/>
          </a:bodyPr>
          <a:lstStyle/>
          <a:p>
            <a:r>
              <a:rPr lang="en-GB" sz="1000" dirty="0" smtClean="0"/>
              <a:t>Source: </a:t>
            </a:r>
            <a:r>
              <a:rPr lang="en-GB" sz="1000" dirty="0" err="1" smtClean="0"/>
              <a:t>Hillbruner</a:t>
            </a:r>
            <a:r>
              <a:rPr lang="en-GB" sz="1000" dirty="0" smtClean="0"/>
              <a:t> and </a:t>
            </a:r>
            <a:r>
              <a:rPr lang="en-GB" sz="1000" dirty="0" err="1" smtClean="0"/>
              <a:t>Moloney</a:t>
            </a:r>
            <a:r>
              <a:rPr lang="en-GB" sz="1000" dirty="0" smtClean="0"/>
              <a:t>, 2012</a:t>
            </a:r>
            <a:endParaRPr lang="en-GB" sz="1000" dirty="0"/>
          </a:p>
        </p:txBody>
      </p:sp>
    </p:spTree>
    <p:extLst>
      <p:ext uri="{BB962C8B-B14F-4D97-AF65-F5344CB8AC3E}">
        <p14:creationId xmlns:p14="http://schemas.microsoft.com/office/powerpoint/2010/main" val="225973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 Choice</a:t>
            </a:r>
            <a:endParaRPr lang="en-GB" dirty="0"/>
          </a:p>
        </p:txBody>
      </p:sp>
      <p:sp>
        <p:nvSpPr>
          <p:cNvPr id="5" name="Footer Placeholder 4"/>
          <p:cNvSpPr>
            <a:spLocks noGrp="1"/>
          </p:cNvSpPr>
          <p:nvPr>
            <p:ph type="ftr" sz="quarter" idx="3"/>
          </p:nvPr>
        </p:nvSpPr>
        <p:spPr/>
        <p:txBody>
          <a:bodyPr/>
          <a:lstStyle/>
          <a:p>
            <a:r>
              <a:rPr lang="en-GB" dirty="0" smtClean="0"/>
              <a:t>© 2019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796" y="680812"/>
            <a:ext cx="5687390" cy="512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4"/>
          <p:cNvSpPr txBox="1">
            <a:spLocks/>
          </p:cNvSpPr>
          <p:nvPr/>
        </p:nvSpPr>
        <p:spPr>
          <a:xfrm>
            <a:off x="425906" y="1064338"/>
            <a:ext cx="5916837" cy="4892361"/>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Bef>
                <a:spcPts val="500"/>
              </a:spcBef>
              <a:spcAft>
                <a:spcPct val="0"/>
              </a:spcAft>
              <a:buClr>
                <a:schemeClr val="accent1"/>
              </a:buClr>
              <a:buSzPct val="85000"/>
              <a:defRPr/>
            </a:pPr>
            <a:r>
              <a:rPr lang="en-GB" sz="1800" b="1" dirty="0" smtClean="0"/>
              <a:t>Indices demonstrate substantial variation in skill</a:t>
            </a:r>
            <a:endParaRPr lang="en-GB" sz="1400" dirty="0" smtClean="0">
              <a:cs typeface="Arial" charset="0"/>
            </a:endParaRPr>
          </a:p>
          <a:p>
            <a:pPr lvl="2">
              <a:spcBef>
                <a:spcPts val="400"/>
              </a:spcBef>
            </a:pPr>
            <a:r>
              <a:rPr lang="en-GB" dirty="0" smtClean="0">
                <a:solidFill>
                  <a:prstClr val="black"/>
                </a:solidFill>
              </a:rPr>
              <a:t>Droughts can be monitored by precipitation, runoff and soil moisture</a:t>
            </a:r>
          </a:p>
          <a:p>
            <a:pPr lvl="2">
              <a:spcBef>
                <a:spcPts val="400"/>
              </a:spcBef>
            </a:pPr>
            <a:r>
              <a:rPr lang="en-GB" dirty="0" smtClean="0">
                <a:solidFill>
                  <a:prstClr val="black"/>
                </a:solidFill>
              </a:rPr>
              <a:t>Precipitation measures typically detect drought earlier because rainfall is a primary source</a:t>
            </a:r>
          </a:p>
          <a:p>
            <a:pPr marL="0" lvl="2" indent="0">
              <a:spcBef>
                <a:spcPts val="400"/>
              </a:spcBef>
              <a:buNone/>
            </a:pPr>
            <a:endParaRPr lang="en-GB" dirty="0">
              <a:solidFill>
                <a:prstClr val="black"/>
              </a:solidFill>
            </a:endParaRPr>
          </a:p>
          <a:p>
            <a:pPr marL="0" lvl="2" indent="0">
              <a:spcBef>
                <a:spcPts val="400"/>
              </a:spcBef>
              <a:buNone/>
            </a:pPr>
            <a:r>
              <a:rPr lang="en-GB" b="1" dirty="0" smtClean="0"/>
              <a:t>A wide variety in hybrid indices</a:t>
            </a:r>
            <a:endParaRPr lang="en-GB" sz="1200" dirty="0">
              <a:cs typeface="Arial" charset="0"/>
            </a:endParaRPr>
          </a:p>
          <a:p>
            <a:pPr lvl="2">
              <a:spcBef>
                <a:spcPts val="400"/>
              </a:spcBef>
            </a:pPr>
            <a:r>
              <a:rPr lang="en-GB" dirty="0" smtClean="0">
                <a:solidFill>
                  <a:prstClr val="black"/>
                </a:solidFill>
              </a:rPr>
              <a:t>Innovation to improve forecasting skill</a:t>
            </a:r>
          </a:p>
          <a:p>
            <a:pPr lvl="2">
              <a:spcBef>
                <a:spcPts val="400"/>
              </a:spcBef>
            </a:pPr>
            <a:r>
              <a:rPr lang="en-GB" dirty="0" smtClean="0">
                <a:solidFill>
                  <a:prstClr val="black"/>
                </a:solidFill>
              </a:rPr>
              <a:t>Innovation to meet </a:t>
            </a:r>
            <a:r>
              <a:rPr lang="en-GB" dirty="0" smtClean="0">
                <a:solidFill>
                  <a:prstClr val="black"/>
                </a:solidFill>
              </a:rPr>
              <a:t>data scarcity</a:t>
            </a:r>
            <a:endParaRPr lang="en-GB" dirty="0" smtClean="0">
              <a:solidFill>
                <a:prstClr val="black"/>
              </a:solidFill>
            </a:endParaRPr>
          </a:p>
          <a:p>
            <a:pPr lvl="2">
              <a:spcBef>
                <a:spcPts val="400"/>
              </a:spcBef>
            </a:pPr>
            <a:r>
              <a:rPr lang="en-GB" dirty="0" smtClean="0">
                <a:solidFill>
                  <a:prstClr val="black"/>
                </a:solidFill>
              </a:rPr>
              <a:t>An exceptionally dynamic field with overwhelming institutional support (UN, WFP, Red Cross Red Crescent etc.)</a:t>
            </a:r>
          </a:p>
          <a:p>
            <a:pPr lvl="2">
              <a:spcBef>
                <a:spcPts val="400"/>
              </a:spcBef>
            </a:pPr>
            <a:endParaRPr lang="en-GB" dirty="0">
              <a:solidFill>
                <a:prstClr val="black"/>
              </a:solidFill>
            </a:endParaRPr>
          </a:p>
          <a:p>
            <a:pPr marL="0" lvl="2" indent="0">
              <a:spcBef>
                <a:spcPts val="400"/>
              </a:spcBef>
              <a:buNone/>
            </a:pPr>
            <a:r>
              <a:rPr lang="en-GB" b="1" dirty="0">
                <a:solidFill>
                  <a:prstClr val="black"/>
                </a:solidFill>
              </a:rPr>
              <a:t>Drought early warning is concerned with monitoring and early detection, rather than </a:t>
            </a:r>
            <a:r>
              <a:rPr lang="en-GB" b="1" dirty="0" smtClean="0">
                <a:solidFill>
                  <a:prstClr val="black"/>
                </a:solidFill>
              </a:rPr>
              <a:t>forecasting</a:t>
            </a:r>
            <a:endParaRPr lang="en-GB" b="1" dirty="0">
              <a:solidFill>
                <a:prstClr val="black"/>
              </a:solidFill>
            </a:endParaRPr>
          </a:p>
        </p:txBody>
      </p:sp>
      <p:sp>
        <p:nvSpPr>
          <p:cNvPr id="9" name="TextBox 8"/>
          <p:cNvSpPr txBox="1"/>
          <p:nvPr/>
        </p:nvSpPr>
        <p:spPr>
          <a:xfrm>
            <a:off x="9231086" y="5956699"/>
            <a:ext cx="2411529" cy="246221"/>
          </a:xfrm>
          <a:prstGeom prst="rect">
            <a:avLst/>
          </a:prstGeom>
          <a:noFill/>
        </p:spPr>
        <p:txBody>
          <a:bodyPr wrap="square" rtlCol="0">
            <a:spAutoFit/>
          </a:bodyPr>
          <a:lstStyle/>
          <a:p>
            <a:r>
              <a:rPr lang="en-GB" sz="1000" dirty="0" smtClean="0"/>
              <a:t>Source: </a:t>
            </a:r>
            <a:r>
              <a:rPr lang="en-GB" sz="1000" dirty="0" err="1" smtClean="0"/>
              <a:t>Farahmand</a:t>
            </a:r>
            <a:r>
              <a:rPr lang="en-GB" sz="1000" dirty="0" smtClean="0"/>
              <a:t> et al. 2015</a:t>
            </a:r>
            <a:endParaRPr lang="en-GB" sz="1000" dirty="0"/>
          </a:p>
        </p:txBody>
      </p:sp>
    </p:spTree>
    <p:extLst>
      <p:ext uri="{BB962C8B-B14F-4D97-AF65-F5344CB8AC3E}">
        <p14:creationId xmlns:p14="http://schemas.microsoft.com/office/powerpoint/2010/main" val="214584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problems</a:t>
            </a:r>
            <a:endParaRPr lang="en-GB" dirty="0"/>
          </a:p>
        </p:txBody>
      </p:sp>
      <p:sp>
        <p:nvSpPr>
          <p:cNvPr id="3" name="Text Placeholder 2"/>
          <p:cNvSpPr>
            <a:spLocks noGrp="1"/>
          </p:cNvSpPr>
          <p:nvPr>
            <p:ph type="body" sz="quarter" idx="13"/>
          </p:nvPr>
        </p:nvSpPr>
        <p:spPr/>
        <p:txBody>
          <a:bodyPr/>
          <a:lstStyle/>
          <a:p>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3777661"/>
              </p:ext>
            </p:extLst>
          </p:nvPr>
        </p:nvGraphicFramePr>
        <p:xfrm>
          <a:off x="457200" y="1890701"/>
          <a:ext cx="11247438" cy="1112520"/>
        </p:xfrm>
        <a:graphic>
          <a:graphicData uri="http://schemas.openxmlformats.org/drawingml/2006/table">
            <a:tbl>
              <a:tblPr firstRow="1" bandRow="1">
                <a:tableStyleId>{5C22544A-7EE6-4342-B048-85BDC9FD1C3A}</a:tableStyleId>
              </a:tblPr>
              <a:tblGrid>
                <a:gridCol w="3404681"/>
                <a:gridCol w="3667328"/>
                <a:gridCol w="4175429"/>
              </a:tblGrid>
              <a:tr h="370840">
                <a:tc>
                  <a:txBody>
                    <a:bodyPr/>
                    <a:lstStyle/>
                    <a:p>
                      <a:endParaRPr lang="en-GB" dirty="0"/>
                    </a:p>
                  </a:txBody>
                  <a:tcPr/>
                </a:tc>
                <a:tc>
                  <a:txBody>
                    <a:bodyPr/>
                    <a:lstStyle/>
                    <a:p>
                      <a:r>
                        <a:rPr lang="en-GB" dirty="0" smtClean="0"/>
                        <a:t>Yes</a:t>
                      </a:r>
                      <a:r>
                        <a:rPr lang="en-GB" baseline="0" dirty="0" smtClean="0"/>
                        <a:t> </a:t>
                      </a:r>
                      <a:r>
                        <a:rPr lang="en-GB" dirty="0" smtClean="0"/>
                        <a:t>extreme</a:t>
                      </a:r>
                      <a:r>
                        <a:rPr lang="en-GB" baseline="0" dirty="0" smtClean="0"/>
                        <a:t> event</a:t>
                      </a:r>
                      <a:endParaRPr lang="en-GB" dirty="0"/>
                    </a:p>
                  </a:txBody>
                  <a:tcPr/>
                </a:tc>
                <a:tc>
                  <a:txBody>
                    <a:bodyPr/>
                    <a:lstStyle/>
                    <a:p>
                      <a:r>
                        <a:rPr lang="en-GB" dirty="0" smtClean="0"/>
                        <a:t>No</a:t>
                      </a:r>
                      <a:r>
                        <a:rPr lang="en-GB" baseline="0" dirty="0" smtClean="0"/>
                        <a:t> extreme event</a:t>
                      </a:r>
                      <a:endParaRPr lang="en-GB" dirty="0"/>
                    </a:p>
                  </a:txBody>
                  <a:tcPr/>
                </a:tc>
              </a:tr>
              <a:tr h="370840">
                <a:tc>
                  <a:txBody>
                    <a:bodyPr/>
                    <a:lstStyle/>
                    <a:p>
                      <a:r>
                        <a:rPr lang="en-GB" dirty="0" smtClean="0"/>
                        <a:t>Yes</a:t>
                      </a:r>
                      <a:r>
                        <a:rPr lang="en-GB" baseline="0" dirty="0" smtClean="0"/>
                        <a:t> forecast-based action</a:t>
                      </a:r>
                      <a:endParaRPr lang="en-GB" dirty="0"/>
                    </a:p>
                  </a:txBody>
                  <a:tcPr/>
                </a:tc>
                <a:tc>
                  <a:txBody>
                    <a:bodyPr/>
                    <a:lstStyle/>
                    <a:p>
                      <a:r>
                        <a:rPr lang="en-GB" dirty="0" smtClean="0"/>
                        <a:t>Correct</a:t>
                      </a:r>
                      <a:r>
                        <a:rPr lang="en-GB" baseline="0" dirty="0" smtClean="0"/>
                        <a:t> prediction - worthy action</a:t>
                      </a:r>
                      <a:endParaRPr lang="en-GB" dirty="0"/>
                    </a:p>
                  </a:txBody>
                  <a:tcPr/>
                </a:tc>
                <a:tc>
                  <a:txBody>
                    <a:bodyPr/>
                    <a:lstStyle/>
                    <a:p>
                      <a:r>
                        <a:rPr lang="en-GB" dirty="0" smtClean="0"/>
                        <a:t>False alarm – act in vain</a:t>
                      </a:r>
                      <a:endParaRPr lang="en-GB" dirty="0"/>
                    </a:p>
                  </a:txBody>
                  <a:tcPr/>
                </a:tc>
              </a:tr>
              <a:tr h="370840">
                <a:tc>
                  <a:txBody>
                    <a:bodyPr/>
                    <a:lstStyle/>
                    <a:p>
                      <a:r>
                        <a:rPr lang="en-GB" dirty="0" smtClean="0"/>
                        <a:t>No</a:t>
                      </a:r>
                      <a:r>
                        <a:rPr lang="en-GB" baseline="0" dirty="0" smtClean="0"/>
                        <a:t> </a:t>
                      </a:r>
                      <a:r>
                        <a:rPr lang="en-GB" dirty="0" smtClean="0"/>
                        <a:t>forecast-based action</a:t>
                      </a:r>
                      <a:endParaRPr lang="en-GB" dirty="0"/>
                    </a:p>
                  </a:txBody>
                  <a:tcPr/>
                </a:tc>
                <a:tc>
                  <a:txBody>
                    <a:bodyPr/>
                    <a:lstStyle/>
                    <a:p>
                      <a:r>
                        <a:rPr lang="en-GB" dirty="0" smtClean="0"/>
                        <a:t>Miss – response cost</a:t>
                      </a:r>
                      <a:endParaRPr lang="en-GB" dirty="0"/>
                    </a:p>
                  </a:txBody>
                  <a:tcPr/>
                </a:tc>
                <a:tc>
                  <a:txBody>
                    <a:bodyPr/>
                    <a:lstStyle/>
                    <a:p>
                      <a:r>
                        <a:rPr lang="en-GB" dirty="0" smtClean="0"/>
                        <a:t>Correct rejection –</a:t>
                      </a:r>
                      <a:r>
                        <a:rPr lang="en-GB" baseline="0" dirty="0" smtClean="0"/>
                        <a:t> no cost</a:t>
                      </a:r>
                      <a:endParaRPr lang="en-GB" dirty="0"/>
                    </a:p>
                  </a:txBody>
                  <a:tcPr/>
                </a:tc>
              </a:tr>
            </a:tbl>
          </a:graphicData>
        </a:graphic>
      </p:graphicFrame>
      <p:sp>
        <p:nvSpPr>
          <p:cNvPr id="5" name="Footer Placeholder 4"/>
          <p:cNvSpPr>
            <a:spLocks noGrp="1"/>
          </p:cNvSpPr>
          <p:nvPr>
            <p:ph type="ftr" sz="quarter" idx="3"/>
          </p:nvPr>
        </p:nvSpPr>
        <p:spPr/>
        <p:txBody>
          <a:bodyPr/>
          <a:lstStyle/>
          <a:p>
            <a:r>
              <a:rPr lang="en-GB" dirty="0" smtClean="0"/>
              <a:t>© 2019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5</a:t>
            </a:fld>
            <a:endParaRPr lang="en-US" dirty="0"/>
          </a:p>
        </p:txBody>
      </p:sp>
      <p:sp>
        <p:nvSpPr>
          <p:cNvPr id="8" name="TextBox 7"/>
          <p:cNvSpPr txBox="1"/>
          <p:nvPr/>
        </p:nvSpPr>
        <p:spPr>
          <a:xfrm>
            <a:off x="437745" y="3083589"/>
            <a:ext cx="10953344" cy="338554"/>
          </a:xfrm>
          <a:prstGeom prst="rect">
            <a:avLst/>
          </a:prstGeom>
          <a:noFill/>
        </p:spPr>
        <p:txBody>
          <a:bodyPr wrap="square" rtlCol="0">
            <a:spAutoFit/>
          </a:bodyPr>
          <a:lstStyle/>
          <a:p>
            <a:pPr algn="ctr"/>
            <a:r>
              <a:rPr lang="en-GB" sz="1600" dirty="0" smtClean="0"/>
              <a:t>Contingency table of possible outcomes</a:t>
            </a:r>
          </a:p>
        </p:txBody>
      </p:sp>
      <p:sp>
        <p:nvSpPr>
          <p:cNvPr id="9" name="Rectangle 8"/>
          <p:cNvSpPr/>
          <p:nvPr/>
        </p:nvSpPr>
        <p:spPr>
          <a:xfrm>
            <a:off x="437745" y="1247852"/>
            <a:ext cx="11128442" cy="369332"/>
          </a:xfrm>
          <a:prstGeom prst="rect">
            <a:avLst/>
          </a:prstGeom>
        </p:spPr>
        <p:txBody>
          <a:bodyPr wrap="square">
            <a:spAutoFit/>
          </a:bodyPr>
          <a:lstStyle/>
          <a:p>
            <a:r>
              <a:rPr lang="en-GB" b="1" dirty="0"/>
              <a:t>The usefulness of an early warning system is determined by the ratio of </a:t>
            </a:r>
            <a:r>
              <a:rPr lang="en-GB" b="1" dirty="0" smtClean="0"/>
              <a:t>hits </a:t>
            </a:r>
            <a:r>
              <a:rPr lang="en-GB" b="1" dirty="0"/>
              <a:t>to false alarms </a:t>
            </a:r>
          </a:p>
        </p:txBody>
      </p:sp>
      <p:sp>
        <p:nvSpPr>
          <p:cNvPr id="11" name="Text Placeholder 4"/>
          <p:cNvSpPr txBox="1">
            <a:spLocks/>
          </p:cNvSpPr>
          <p:nvPr/>
        </p:nvSpPr>
        <p:spPr>
          <a:xfrm>
            <a:off x="437745" y="3604340"/>
            <a:ext cx="11258548" cy="1989067"/>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Bef>
                <a:spcPts val="500"/>
              </a:spcBef>
              <a:spcAft>
                <a:spcPct val="0"/>
              </a:spcAft>
              <a:buClr>
                <a:schemeClr val="accent1"/>
              </a:buClr>
              <a:buSzPct val="85000"/>
              <a:defRPr/>
            </a:pPr>
            <a:r>
              <a:rPr lang="en-GB" sz="1800" b="1" dirty="0" smtClean="0"/>
              <a:t>Forecast-based warnings are probabilistic, rather than deterministic</a:t>
            </a:r>
            <a:endParaRPr lang="en-GB" sz="1400" dirty="0" smtClean="0">
              <a:cs typeface="Arial" charset="0"/>
            </a:endParaRPr>
          </a:p>
          <a:p>
            <a:pPr lvl="2">
              <a:spcBef>
                <a:spcPts val="400"/>
              </a:spcBef>
            </a:pPr>
            <a:r>
              <a:rPr lang="en-GB" dirty="0" smtClean="0">
                <a:solidFill>
                  <a:prstClr val="black"/>
                </a:solidFill>
              </a:rPr>
              <a:t>A range of risk perception challenges</a:t>
            </a:r>
          </a:p>
          <a:p>
            <a:pPr lvl="2">
              <a:spcBef>
                <a:spcPts val="400"/>
              </a:spcBef>
            </a:pPr>
            <a:r>
              <a:rPr lang="en-GB" dirty="0" smtClean="0">
                <a:solidFill>
                  <a:prstClr val="black"/>
                </a:solidFill>
              </a:rPr>
              <a:t>False alarms bring reputational and trust issues – not to mention cost</a:t>
            </a:r>
          </a:p>
          <a:p>
            <a:pPr lvl="2">
              <a:spcBef>
                <a:spcPts val="400"/>
              </a:spcBef>
            </a:pPr>
            <a:endParaRPr lang="en-GB" dirty="0" smtClean="0">
              <a:solidFill>
                <a:prstClr val="black"/>
              </a:solidFill>
            </a:endParaRPr>
          </a:p>
          <a:p>
            <a:pPr lvl="2">
              <a:spcBef>
                <a:spcPts val="400"/>
              </a:spcBef>
            </a:pPr>
            <a:endParaRPr lang="en-GB" dirty="0">
              <a:solidFill>
                <a:prstClr val="black"/>
              </a:solidFill>
            </a:endParaRPr>
          </a:p>
          <a:p>
            <a:pPr marL="0" lvl="2" indent="0" algn="ctr">
              <a:spcBef>
                <a:spcPts val="400"/>
              </a:spcBef>
              <a:buNone/>
            </a:pPr>
            <a:r>
              <a:rPr lang="en-GB" b="1" dirty="0" smtClean="0">
                <a:solidFill>
                  <a:prstClr val="black"/>
                </a:solidFill>
              </a:rPr>
              <a:t>A key question: what is the balance between an accurate warning compared with an early warning?</a:t>
            </a:r>
          </a:p>
          <a:p>
            <a:pPr lvl="2">
              <a:spcBef>
                <a:spcPts val="400"/>
              </a:spcBef>
            </a:pPr>
            <a:endParaRPr lang="en-GB" dirty="0" smtClean="0">
              <a:solidFill>
                <a:prstClr val="black"/>
              </a:solidFill>
            </a:endParaRPr>
          </a:p>
          <a:p>
            <a:pPr lvl="2">
              <a:spcBef>
                <a:spcPts val="400"/>
              </a:spcBef>
            </a:pPr>
            <a:endParaRPr lang="en-GB" dirty="0" smtClean="0">
              <a:solidFill>
                <a:prstClr val="black"/>
              </a:solidFill>
            </a:endParaRPr>
          </a:p>
          <a:p>
            <a:pPr lvl="2">
              <a:spcBef>
                <a:spcPts val="400"/>
              </a:spcBef>
            </a:pPr>
            <a:endParaRPr lang="en-GB" dirty="0">
              <a:solidFill>
                <a:prstClr val="black"/>
              </a:solidFill>
            </a:endParaRPr>
          </a:p>
        </p:txBody>
      </p:sp>
      <p:sp>
        <p:nvSpPr>
          <p:cNvPr id="12" name="TextBox 11"/>
          <p:cNvSpPr txBox="1"/>
          <p:nvPr/>
        </p:nvSpPr>
        <p:spPr>
          <a:xfrm>
            <a:off x="9284764" y="3040994"/>
            <a:ext cx="2411529" cy="246221"/>
          </a:xfrm>
          <a:prstGeom prst="rect">
            <a:avLst/>
          </a:prstGeom>
          <a:noFill/>
        </p:spPr>
        <p:txBody>
          <a:bodyPr wrap="square" rtlCol="0">
            <a:spAutoFit/>
          </a:bodyPr>
          <a:lstStyle/>
          <a:p>
            <a:r>
              <a:rPr lang="en-GB" sz="1000" dirty="0" smtClean="0"/>
              <a:t>Source: Coughlan de Perez et al. 2015</a:t>
            </a:r>
            <a:endParaRPr lang="en-GB" sz="1000" dirty="0"/>
          </a:p>
        </p:txBody>
      </p:sp>
    </p:spTree>
    <p:extLst>
      <p:ext uri="{BB962C8B-B14F-4D97-AF65-F5344CB8AC3E}">
        <p14:creationId xmlns:p14="http://schemas.microsoft.com/office/powerpoint/2010/main" val="422747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Conceptual solution</a:t>
            </a:r>
            <a:endParaRPr lang="en-GB" dirty="0"/>
          </a:p>
        </p:txBody>
      </p:sp>
      <p:sp>
        <p:nvSpPr>
          <p:cNvPr id="3" name="Text Placeholder 2"/>
          <p:cNvSpPr>
            <a:spLocks noGrp="1"/>
          </p:cNvSpPr>
          <p:nvPr>
            <p:ph type="body" sz="quarter" idx="13"/>
          </p:nvPr>
        </p:nvSpPr>
        <p:spPr/>
        <p:txBody>
          <a:bodyPr/>
          <a:lstStyle/>
          <a:p>
            <a:endParaRPr lang="en-GB" dirty="0"/>
          </a:p>
        </p:txBody>
      </p:sp>
      <p:sp>
        <p:nvSpPr>
          <p:cNvPr id="5" name="Footer Placeholder 4"/>
          <p:cNvSpPr>
            <a:spLocks noGrp="1"/>
          </p:cNvSpPr>
          <p:nvPr>
            <p:ph type="ftr" sz="quarter" idx="3"/>
          </p:nvPr>
        </p:nvSpPr>
        <p:spPr/>
        <p:txBody>
          <a:bodyPr/>
          <a:lstStyle/>
          <a:p>
            <a:r>
              <a:rPr lang="en-GB" dirty="0" smtClean="0"/>
              <a:t>© 2019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6</a:t>
            </a:fld>
            <a:endParaRPr lang="en-US" dirty="0"/>
          </a:p>
        </p:txBody>
      </p:sp>
      <p:grpSp>
        <p:nvGrpSpPr>
          <p:cNvPr id="10" name="Group 9"/>
          <p:cNvGrpSpPr/>
          <p:nvPr/>
        </p:nvGrpSpPr>
        <p:grpSpPr>
          <a:xfrm>
            <a:off x="4228984" y="2519472"/>
            <a:ext cx="7300422" cy="3628417"/>
            <a:chOff x="3149709" y="2304486"/>
            <a:chExt cx="8420435" cy="4085797"/>
          </a:xfrm>
        </p:grpSpPr>
        <p:graphicFrame>
          <p:nvGraphicFramePr>
            <p:cNvPr id="19" name="Chart 18"/>
            <p:cNvGraphicFramePr/>
            <p:nvPr>
              <p:extLst>
                <p:ext uri="{D42A27DB-BD31-4B8C-83A1-F6EECF244321}">
                  <p14:modId xmlns:p14="http://schemas.microsoft.com/office/powerpoint/2010/main" val="3155414028"/>
                </p:ext>
              </p:extLst>
            </p:nvPr>
          </p:nvGraphicFramePr>
          <p:xfrm>
            <a:off x="3149709" y="2304486"/>
            <a:ext cx="8126919" cy="4085797"/>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p:cNvCxnSpPr/>
            <p:nvPr/>
          </p:nvCxnSpPr>
          <p:spPr>
            <a:xfrm>
              <a:off x="4079846" y="3687209"/>
              <a:ext cx="7490298"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22" name="TextBox 21"/>
            <p:cNvSpPr txBox="1"/>
            <p:nvPr/>
          </p:nvSpPr>
          <p:spPr>
            <a:xfrm>
              <a:off x="4494100" y="3263232"/>
              <a:ext cx="2427916" cy="320774"/>
            </a:xfrm>
            <a:prstGeom prst="rect">
              <a:avLst/>
            </a:prstGeom>
            <a:noFill/>
          </p:spPr>
          <p:txBody>
            <a:bodyPr wrap="square" rtlCol="0">
              <a:spAutoFit/>
            </a:bodyPr>
            <a:lstStyle/>
            <a:p>
              <a:r>
                <a:rPr lang="en-GB" sz="1400" dirty="0" smtClean="0"/>
                <a:t>Trigger level at 65%</a:t>
              </a:r>
              <a:endParaRPr lang="en-GB" sz="1400" dirty="0"/>
            </a:p>
          </p:txBody>
        </p:sp>
      </p:grpSp>
      <p:sp>
        <p:nvSpPr>
          <p:cNvPr id="11" name="Text Placeholder 4"/>
          <p:cNvSpPr txBox="1">
            <a:spLocks/>
          </p:cNvSpPr>
          <p:nvPr/>
        </p:nvSpPr>
        <p:spPr>
          <a:xfrm>
            <a:off x="444232" y="1447341"/>
            <a:ext cx="11258548" cy="2619375"/>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Rolling </a:t>
            </a:r>
            <a:r>
              <a:rPr lang="en-GB" dirty="0"/>
              <a:t>index of probabilities</a:t>
            </a:r>
          </a:p>
          <a:p>
            <a:pPr lvl="2">
              <a:spcBef>
                <a:spcPts val="400"/>
              </a:spcBef>
            </a:pPr>
            <a:r>
              <a:rPr lang="en-GB" dirty="0" smtClean="0">
                <a:solidFill>
                  <a:prstClr val="black"/>
                </a:solidFill>
              </a:rPr>
              <a:t>A </a:t>
            </a:r>
            <a:r>
              <a:rPr lang="en-GB" dirty="0">
                <a:solidFill>
                  <a:prstClr val="black"/>
                </a:solidFill>
              </a:rPr>
              <a:t>distillation of seasonal forecasts, such as El Nino and seasonal rainfall, with sub-seasonal (monthly</a:t>
            </a:r>
            <a:r>
              <a:rPr lang="en-GB" dirty="0" smtClean="0">
                <a:solidFill>
                  <a:prstClr val="black"/>
                </a:solidFill>
              </a:rPr>
              <a:t>)</a:t>
            </a:r>
          </a:p>
          <a:p>
            <a:pPr lvl="2">
              <a:spcBef>
                <a:spcPts val="400"/>
              </a:spcBef>
            </a:pPr>
            <a:r>
              <a:rPr lang="en-GB" dirty="0" smtClean="0">
                <a:solidFill>
                  <a:prstClr val="black"/>
                </a:solidFill>
              </a:rPr>
              <a:t>Percentage </a:t>
            </a:r>
            <a:r>
              <a:rPr lang="en-GB" dirty="0">
                <a:solidFill>
                  <a:prstClr val="black"/>
                </a:solidFill>
              </a:rPr>
              <a:t>of exceeding the 1 in 10 year return period, 3 months in advance</a:t>
            </a:r>
          </a:p>
          <a:p>
            <a:pPr lvl="2">
              <a:spcBef>
                <a:spcPts val="400"/>
              </a:spcBef>
            </a:pPr>
            <a:endParaRPr lang="en-GB" dirty="0" smtClean="0">
              <a:solidFill>
                <a:prstClr val="black"/>
              </a:solidFill>
            </a:endParaRPr>
          </a:p>
          <a:p>
            <a:pPr marL="0" lvl="2" indent="0">
              <a:spcBef>
                <a:spcPts val="400"/>
              </a:spcBef>
              <a:buNone/>
            </a:pPr>
            <a:endParaRPr lang="en-GB" sz="1800" b="1" dirty="0" smtClean="0">
              <a:solidFill>
                <a:prstClr val="black"/>
              </a:solidFill>
            </a:endParaRPr>
          </a:p>
          <a:p>
            <a:pPr marL="0" lvl="2" indent="0">
              <a:spcBef>
                <a:spcPts val="400"/>
              </a:spcBef>
              <a:buNone/>
            </a:pPr>
            <a:endParaRPr lang="en-GB" dirty="0">
              <a:solidFill>
                <a:prstClr val="black"/>
              </a:solidFill>
            </a:endParaRPr>
          </a:p>
        </p:txBody>
      </p:sp>
      <p:sp>
        <p:nvSpPr>
          <p:cNvPr id="13" name="Text Placeholder 4"/>
          <p:cNvSpPr txBox="1">
            <a:spLocks/>
          </p:cNvSpPr>
          <p:nvPr/>
        </p:nvSpPr>
        <p:spPr>
          <a:xfrm>
            <a:off x="444232" y="3152769"/>
            <a:ext cx="3837482" cy="2619375"/>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Setting the trigger level</a:t>
            </a:r>
            <a:endParaRPr lang="en-GB" dirty="0"/>
          </a:p>
          <a:p>
            <a:pPr lvl="2">
              <a:spcBef>
                <a:spcPts val="400"/>
              </a:spcBef>
            </a:pPr>
            <a:r>
              <a:rPr lang="en-GB" dirty="0" smtClean="0">
                <a:solidFill>
                  <a:prstClr val="black"/>
                </a:solidFill>
              </a:rPr>
              <a:t>The trigger is an indicator of the confidence in monitoring</a:t>
            </a:r>
          </a:p>
          <a:p>
            <a:pPr lvl="2">
              <a:spcBef>
                <a:spcPts val="400"/>
              </a:spcBef>
            </a:pPr>
            <a:r>
              <a:rPr lang="en-GB" dirty="0" smtClean="0">
                <a:solidFill>
                  <a:prstClr val="black"/>
                </a:solidFill>
              </a:rPr>
              <a:t>Where should the trigger be set?</a:t>
            </a:r>
            <a:endParaRPr lang="en-GB" dirty="0">
              <a:solidFill>
                <a:prstClr val="black"/>
              </a:solidFill>
            </a:endParaRPr>
          </a:p>
          <a:p>
            <a:pPr lvl="2">
              <a:spcBef>
                <a:spcPts val="400"/>
              </a:spcBef>
            </a:pPr>
            <a:endParaRPr lang="en-GB" dirty="0" smtClean="0">
              <a:solidFill>
                <a:prstClr val="black"/>
              </a:solidFill>
            </a:endParaRPr>
          </a:p>
          <a:p>
            <a:pPr marL="0" lvl="2" indent="0">
              <a:spcBef>
                <a:spcPts val="400"/>
              </a:spcBef>
              <a:buNone/>
            </a:pPr>
            <a:endParaRPr lang="en-GB" sz="1800" b="1" dirty="0" smtClean="0">
              <a:solidFill>
                <a:prstClr val="black"/>
              </a:solidFill>
            </a:endParaRPr>
          </a:p>
          <a:p>
            <a:pPr marL="0" lvl="2" indent="0">
              <a:spcBef>
                <a:spcPts val="400"/>
              </a:spcBef>
              <a:buNone/>
            </a:pPr>
            <a:endParaRPr lang="en-GB" dirty="0">
              <a:solidFill>
                <a:prstClr val="black"/>
              </a:solidFill>
            </a:endParaRPr>
          </a:p>
        </p:txBody>
      </p:sp>
    </p:spTree>
    <p:extLst>
      <p:ext uri="{BB962C8B-B14F-4D97-AF65-F5344CB8AC3E}">
        <p14:creationId xmlns:p14="http://schemas.microsoft.com/office/powerpoint/2010/main" val="369709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sources &amp; references</a:t>
            </a:r>
            <a:endParaRPr lang="en-GB" dirty="0"/>
          </a:p>
        </p:txBody>
      </p:sp>
      <p:sp>
        <p:nvSpPr>
          <p:cNvPr id="3" name="Text Placeholder 2"/>
          <p:cNvSpPr>
            <a:spLocks noGrp="1"/>
          </p:cNvSpPr>
          <p:nvPr>
            <p:ph type="body" sz="quarter" idx="13"/>
          </p:nvPr>
        </p:nvSpPr>
        <p:spPr/>
        <p:txBody>
          <a:bodyPr/>
          <a:lstStyle/>
          <a:p>
            <a:endParaRPr lang="en-GB"/>
          </a:p>
        </p:txBody>
      </p:sp>
      <p:sp>
        <p:nvSpPr>
          <p:cNvPr id="4" name="Content Placeholder 3"/>
          <p:cNvSpPr>
            <a:spLocks noGrp="1"/>
          </p:cNvSpPr>
          <p:nvPr>
            <p:ph idx="1"/>
          </p:nvPr>
        </p:nvSpPr>
        <p:spPr>
          <a:xfrm>
            <a:off x="457200" y="1524000"/>
            <a:ext cx="11247120" cy="1779270"/>
          </a:xfrm>
        </p:spPr>
        <p:txBody>
          <a:bodyPr/>
          <a:lstStyle/>
          <a:p>
            <a:r>
              <a:rPr lang="en-GB" dirty="0" smtClean="0"/>
              <a:t>Standardised Precipitation Index</a:t>
            </a:r>
          </a:p>
          <a:p>
            <a:r>
              <a:rPr lang="en-GB" dirty="0" smtClean="0"/>
              <a:t>NDVI / WRSI / CHIRPS </a:t>
            </a:r>
          </a:p>
          <a:p>
            <a:r>
              <a:rPr lang="en-GB" dirty="0" smtClean="0"/>
              <a:t>FEWS NET</a:t>
            </a:r>
          </a:p>
          <a:p>
            <a:r>
              <a:rPr lang="en-GB" dirty="0" smtClean="0">
                <a:hlinkClick r:id="rId2"/>
              </a:rPr>
              <a:t>http</a:t>
            </a:r>
            <a:r>
              <a:rPr lang="en-GB" dirty="0">
                <a:hlinkClick r:id="rId2"/>
              </a:rPr>
              <a:t>://</a:t>
            </a:r>
            <a:r>
              <a:rPr lang="en-GB" dirty="0" smtClean="0">
                <a:hlinkClick r:id="rId2"/>
              </a:rPr>
              <a:t>stream.princeton.edu/redirect.html</a:t>
            </a:r>
            <a:r>
              <a:rPr lang="en-GB" dirty="0" smtClean="0"/>
              <a:t> </a:t>
            </a:r>
            <a:endParaRPr lang="en-GB" dirty="0"/>
          </a:p>
        </p:txBody>
      </p:sp>
      <p:sp>
        <p:nvSpPr>
          <p:cNvPr id="5" name="Footer Placeholder 4"/>
          <p:cNvSpPr>
            <a:spLocks noGrp="1"/>
          </p:cNvSpPr>
          <p:nvPr>
            <p:ph type="ftr" sz="quarter" idx="3"/>
          </p:nvPr>
        </p:nvSpPr>
        <p:spPr/>
        <p:txBody>
          <a:bodyPr/>
          <a:lstStyle/>
          <a:p>
            <a:r>
              <a:rPr lang="en-GB" dirty="0" smtClean="0"/>
              <a:t>© 2019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7</a:t>
            </a:fld>
            <a:endParaRPr lang="en-US" dirty="0"/>
          </a:p>
        </p:txBody>
      </p:sp>
      <p:sp>
        <p:nvSpPr>
          <p:cNvPr id="7" name="Content Placeholder 3"/>
          <p:cNvSpPr txBox="1">
            <a:spLocks/>
          </p:cNvSpPr>
          <p:nvPr/>
        </p:nvSpPr>
        <p:spPr>
          <a:xfrm>
            <a:off x="457200" y="3177540"/>
            <a:ext cx="11247120" cy="273558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363538"/>
            <a:r>
              <a:rPr lang="en-GB" b="0" dirty="0" err="1" smtClean="0"/>
              <a:t>Cancelliere</a:t>
            </a:r>
            <a:r>
              <a:rPr lang="en-GB" b="0" dirty="0" smtClean="0"/>
              <a:t> et al. 2007 ‘Drought forecasting using the Standardized Precipitation Index’, </a:t>
            </a:r>
            <a:r>
              <a:rPr lang="en-GB" b="0" i="1" dirty="0" smtClean="0"/>
              <a:t>Water Resources Management</a:t>
            </a:r>
          </a:p>
          <a:p>
            <a:pPr marL="363538" indent="-363538"/>
            <a:r>
              <a:rPr lang="en-GB" b="0" dirty="0" smtClean="0"/>
              <a:t>Coughlan de Perez et al. 2015 ‘Forecast-based financing: an approach to </a:t>
            </a:r>
            <a:r>
              <a:rPr lang="en-GB" b="0" dirty="0" err="1" smtClean="0"/>
              <a:t>catalyzing</a:t>
            </a:r>
            <a:r>
              <a:rPr lang="en-GB" b="0" dirty="0" smtClean="0"/>
              <a:t> humanitarian action based on extreme weather and climate forecasts’, </a:t>
            </a:r>
            <a:r>
              <a:rPr lang="en-GB" b="0" i="1" dirty="0" smtClean="0"/>
              <a:t>Natural Hazards and Earth System Sciences</a:t>
            </a:r>
          </a:p>
          <a:p>
            <a:pPr marL="363538" indent="-363538"/>
            <a:r>
              <a:rPr lang="en-GB" b="0" dirty="0" err="1" smtClean="0"/>
              <a:t>Farahmand</a:t>
            </a:r>
            <a:r>
              <a:rPr lang="en-GB" b="0" dirty="0" smtClean="0"/>
              <a:t> et al. 2015 ‘A Vantage from Space Can Detect Earlier Drought Onset: An Approach Using Relative Humidity’, </a:t>
            </a:r>
            <a:r>
              <a:rPr lang="en-GB" b="0" i="1" dirty="0" smtClean="0"/>
              <a:t>Scientific Reports</a:t>
            </a:r>
          </a:p>
          <a:p>
            <a:pPr marL="363538" indent="-363538"/>
            <a:r>
              <a:rPr lang="en-GB" b="0" dirty="0" smtClean="0"/>
              <a:t>IFAD, 2017 </a:t>
            </a:r>
            <a:r>
              <a:rPr lang="en-GB" b="0" i="1" dirty="0" smtClean="0"/>
              <a:t>Remote sensing for index insurance: Findings and lessons learned for smallholder agriculture</a:t>
            </a:r>
            <a:endParaRPr lang="en-GB" b="0" dirty="0" smtClean="0"/>
          </a:p>
          <a:p>
            <a:pPr indent="-432000"/>
            <a:r>
              <a:rPr lang="en-GB" b="0" dirty="0" smtClean="0"/>
              <a:t>Stephens et al. 2015 ‘Forecast-based Action: SHEAR Final Report’, University of Reading</a:t>
            </a:r>
          </a:p>
          <a:p>
            <a:endParaRPr lang="en-GB" b="0" dirty="0" smtClean="0"/>
          </a:p>
          <a:p>
            <a:endParaRPr lang="en-GB" b="0" dirty="0"/>
          </a:p>
        </p:txBody>
      </p:sp>
    </p:spTree>
    <p:extLst>
      <p:ext uri="{BB962C8B-B14F-4D97-AF65-F5344CB8AC3E}">
        <p14:creationId xmlns:p14="http://schemas.microsoft.com/office/powerpoint/2010/main" val="39578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8</a:t>
            </a:fld>
            <a:endParaRPr lang="en-US" dirty="0">
              <a:solidFill>
                <a:prstClr val="black"/>
              </a:solidFill>
            </a:endParaRPr>
          </a:p>
        </p:txBody>
      </p:sp>
      <p:sp>
        <p:nvSpPr>
          <p:cNvPr id="14" name="Rectangle 13"/>
          <p:cNvSpPr/>
          <p:nvPr/>
        </p:nvSpPr>
        <p:spPr>
          <a:xfrm>
            <a:off x="1981200" y="455987"/>
            <a:ext cx="6553200" cy="27139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15" name="Content Placeholder 2"/>
          <p:cNvSpPr txBox="1">
            <a:spLocks/>
          </p:cNvSpPr>
          <p:nvPr/>
        </p:nvSpPr>
        <p:spPr>
          <a:xfrm>
            <a:off x="2206429" y="662215"/>
            <a:ext cx="6102751" cy="2333520"/>
          </a:xfrm>
          <a:prstGeom prst="rect">
            <a:avLst/>
          </a:prstGeom>
        </p:spPr>
        <p:txBody>
          <a:bodyPr lIns="0" tIns="0" rIns="0" bIns="0"/>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dirty="0">
                <a:solidFill>
                  <a:srgbClr val="702082"/>
                </a:solidFill>
              </a:rPr>
              <a:t>About Willis Towers Watson </a:t>
            </a:r>
          </a:p>
          <a:p>
            <a:r>
              <a:rPr lang="en-US" b="0" dirty="0">
                <a:solidFill>
                  <a:prstClr val="black"/>
                </a:solidFill>
              </a:rPr>
              <a:t>Willis Towers Watson (NASDAQ: WLTW ) is a leading global advisory, broking and solutions company that helps clients around the world turn risk into a path for growth. With roots dating to 1828, Willis Towers Watson has 40,000 employees in more than 140 countries. We design and deliver solutions that manage risk, optimize benefits, cultivate talent and expand the power of capital to protect and strengthen institutions and individuals. Our unique perspective allows us to see the critical intersections between talent, assets and ideas — the dynamic formula that drives business performance. Together, we unlock potential. Learn more at willistowerswatson.com.</a:t>
            </a:r>
          </a:p>
        </p:txBody>
      </p:sp>
      <p:grpSp>
        <p:nvGrpSpPr>
          <p:cNvPr id="6" name="Group 5"/>
          <p:cNvGrpSpPr/>
          <p:nvPr/>
        </p:nvGrpSpPr>
        <p:grpSpPr>
          <a:xfrm>
            <a:off x="1988467" y="457202"/>
            <a:ext cx="8222332" cy="5505660"/>
            <a:chOff x="92985" y="457200"/>
            <a:chExt cx="8593815" cy="5754405"/>
          </a:xfrm>
        </p:grpSpPr>
        <p:sp>
          <p:nvSpPr>
            <p:cNvPr id="5" name="Rectangle 4"/>
            <p:cNvSpPr/>
            <p:nvPr/>
          </p:nvSpPr>
          <p:spPr>
            <a:xfrm>
              <a:off x="7672251" y="457200"/>
              <a:ext cx="1014549" cy="1484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160689" y="3565273"/>
              <a:ext cx="645632" cy="18171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422953" y="4802958"/>
              <a:ext cx="2247868" cy="1175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92985" y="3735086"/>
              <a:ext cx="1366559" cy="921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91974" y="5139030"/>
              <a:ext cx="576878" cy="1072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109922" y="2551611"/>
              <a:ext cx="389644" cy="3542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6325134" y="4046966"/>
              <a:ext cx="144477" cy="895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7165449" y="5905496"/>
              <a:ext cx="1446241" cy="3004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3142680" y="3996690"/>
              <a:ext cx="639906" cy="178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Footer Placeholder 4"/>
          <p:cNvSpPr>
            <a:spLocks noGrp="1"/>
          </p:cNvSpPr>
          <p:nvPr>
            <p:ph type="ftr" sz="quarter" idx="3"/>
          </p:nvPr>
        </p:nvSpPr>
        <p:spPr>
          <a:xfrm>
            <a:off x="457200" y="6515100"/>
            <a:ext cx="5394960" cy="92333"/>
          </a:xfrm>
        </p:spPr>
        <p:txBody>
          <a:bodyPr/>
          <a:lstStyle/>
          <a:p>
            <a:r>
              <a:rPr lang="en-GB" dirty="0">
                <a:solidFill>
                  <a:prstClr val="black"/>
                </a:solidFill>
              </a:rPr>
              <a:t>© </a:t>
            </a:r>
            <a:r>
              <a:rPr lang="en-GB" dirty="0" smtClean="0">
                <a:solidFill>
                  <a:prstClr val="black"/>
                </a:solidFill>
              </a:rPr>
              <a:t>2019 </a:t>
            </a:r>
            <a:r>
              <a:rPr lang="en-GB" dirty="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47229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Willis Limited Analytical Disclaimer</a:t>
            </a:r>
          </a:p>
        </p:txBody>
      </p:sp>
      <p:sp>
        <p:nvSpPr>
          <p:cNvPr id="5" name="Footer Placeholder 4"/>
          <p:cNvSpPr>
            <a:spLocks noGrp="1"/>
          </p:cNvSpPr>
          <p:nvPr>
            <p:ph type="ftr" sz="quarter" idx="3"/>
          </p:nvPr>
        </p:nvSpPr>
        <p:spPr/>
        <p:txBody>
          <a:bodyPr/>
          <a:lstStyle/>
          <a:p>
            <a:r>
              <a:rPr lang="en-GB" dirty="0">
                <a:solidFill>
                  <a:prstClr val="black"/>
                </a:solidFill>
              </a:rPr>
              <a:t>© </a:t>
            </a:r>
            <a:r>
              <a:rPr lang="en-GB" dirty="0" smtClean="0">
                <a:solidFill>
                  <a:prstClr val="black"/>
                </a:solidFill>
              </a:rPr>
              <a:t>2019 </a:t>
            </a:r>
            <a:r>
              <a:rPr lang="en-GB" dirty="0">
                <a:solidFill>
                  <a:prstClr val="black"/>
                </a:solidFill>
              </a:rPr>
              <a:t>Willis Towers Watson. All rights reserved. Proprietary and Confidential. For Willis Towers Watson and Willis Towers Watson client use only.</a:t>
            </a:r>
            <a:endParaRPr lang="en-US" dirty="0">
              <a:solidFill>
                <a:prstClr val="black"/>
              </a:solidFill>
            </a:endParaRPr>
          </a:p>
        </p:txBody>
      </p:sp>
      <p:sp>
        <p:nvSpPr>
          <p:cNvPr id="10" name="Rectangle 9"/>
          <p:cNvSpPr/>
          <p:nvPr/>
        </p:nvSpPr>
        <p:spPr>
          <a:xfrm>
            <a:off x="385011" y="1268760"/>
            <a:ext cx="11582400" cy="3908762"/>
          </a:xfrm>
          <a:prstGeom prst="rect">
            <a:avLst/>
          </a:prstGeom>
        </p:spPr>
        <p:txBody>
          <a:bodyPr wrap="square">
            <a:spAutoFit/>
          </a:bodyPr>
          <a:lstStyle/>
          <a:p>
            <a:r>
              <a:rPr lang="en-GB" sz="800" dirty="0">
                <a:solidFill>
                  <a:prstClr val="black"/>
                </a:solidFill>
              </a:rPr>
              <a:t>This analysis has been prepared by Willis Limited on condition that it shall be treated as strictly confidential and shall not be communicated in whole, in part, or in summary to any third party without written consent from Willis Limited.</a:t>
            </a:r>
          </a:p>
          <a:p>
            <a:endParaRPr lang="en-GB" sz="800" dirty="0">
              <a:solidFill>
                <a:prstClr val="black"/>
              </a:solidFill>
            </a:endParaRPr>
          </a:p>
          <a:p>
            <a:r>
              <a:rPr lang="en-GB" sz="800" dirty="0">
                <a:solidFill>
                  <a:prstClr val="black"/>
                </a:solidFill>
              </a:rPr>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Willis Limited, its parent companies, sister companies, subsidiaries and affiliates (hereinafter “Willis”) shall have no liability in connection with any results, including, without limitation, those arising from based upon or in connection with errors, omissions, inaccuracies, or inadequacies associated with the data or arising from, based upon or in connection with any methodologies used or applied by Willis Limited in producing this analysis or any results contained herein.  Willis expressly disclaims any and all liability arising from, based upon or in connection with this analysis.  Willis assumes no duty in contract, tort or otherwise to any party arising from, based upon or in connection with this analysis, and no party should expect Willis to owe it any such duty. </a:t>
            </a:r>
          </a:p>
          <a:p>
            <a:endParaRPr lang="en-GB" sz="800" dirty="0">
              <a:solidFill>
                <a:prstClr val="black"/>
              </a:solidFill>
            </a:endParaRPr>
          </a:p>
          <a:p>
            <a:r>
              <a:rPr lang="en-GB" sz="800" dirty="0">
                <a:solidFill>
                  <a:prstClr val="black"/>
                </a:solidFill>
              </a:rPr>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a:t>
            </a:r>
          </a:p>
          <a:p>
            <a:endParaRPr lang="en-GB" sz="800" dirty="0">
              <a:solidFill>
                <a:prstClr val="black"/>
              </a:solidFill>
            </a:endParaRPr>
          </a:p>
          <a:p>
            <a:r>
              <a:rPr lang="en-GB" sz="800" dirty="0">
                <a:solidFill>
                  <a:prstClr val="black"/>
                </a:solidFill>
              </a:rPr>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endParaRPr lang="en-GB" sz="800" dirty="0">
              <a:solidFill>
                <a:prstClr val="black"/>
              </a:solidFill>
            </a:endParaRPr>
          </a:p>
          <a:p>
            <a:r>
              <a:rPr lang="en-GB" sz="800" dirty="0">
                <a:solidFill>
                  <a:prstClr val="black"/>
                </a:solidFill>
              </a:rPr>
              <a:t>This analysis is not intended to be a complete actuarial communication, and as such is not intended to be relied upon.  A complete communication can be provided upon request.  Willis Limited actuaries are available to answer questions about this analysis.</a:t>
            </a:r>
          </a:p>
          <a:p>
            <a:endParaRPr lang="en-GB" sz="800" dirty="0">
              <a:solidFill>
                <a:prstClr val="black"/>
              </a:solidFill>
            </a:endParaRPr>
          </a:p>
          <a:p>
            <a:r>
              <a:rPr lang="en-GB" sz="800" dirty="0">
                <a:solidFill>
                  <a:prstClr val="black"/>
                </a:solidFill>
              </a:rPr>
              <a:t>Willis does not provide legal, accounting, or tax advice.  This analysis does not constitute, is not intended to provide, and should not be construed as such advice. Qualified advisers should be consulted in these areas.</a:t>
            </a:r>
          </a:p>
          <a:p>
            <a:endParaRPr lang="en-GB" sz="800" dirty="0">
              <a:solidFill>
                <a:prstClr val="black"/>
              </a:solidFill>
            </a:endParaRPr>
          </a:p>
          <a:p>
            <a:r>
              <a:rPr lang="en-GB" sz="800" dirty="0">
                <a:solidFill>
                  <a:prstClr val="black"/>
                </a:solidFill>
              </a:rPr>
              <a:t>Willis makes no representation, does not guarantee and assumes no liability for the accuracy or completeness of, or any results obtained by application of, this analysis and conclusions provided herein.</a:t>
            </a:r>
          </a:p>
          <a:p>
            <a:endParaRPr lang="en-GB" sz="800" dirty="0">
              <a:solidFill>
                <a:prstClr val="black"/>
              </a:solidFill>
            </a:endParaRPr>
          </a:p>
          <a:p>
            <a:r>
              <a:rPr lang="en-GB" sz="800" dirty="0">
                <a:solidFill>
                  <a:prstClr val="black"/>
                </a:solidFill>
              </a:rPr>
              <a:t>Where data is supplied by way of CD or other electronic format, Willis accepts no liability for any loss or damage caused to the Recipient directly or indirectly through use of any such CD or other electronic format, even where caused by negligence.  Without limitation, Willis shall not be liable for: loss or corruption of data, damage to any computer or communications system, indirect or consequential losses.  The Recipient should take proper precautions to prevent loss or damage – including the use of a virus checker.</a:t>
            </a:r>
          </a:p>
          <a:p>
            <a:endParaRPr lang="en-GB" sz="800" dirty="0">
              <a:solidFill>
                <a:prstClr val="black"/>
              </a:solidFill>
            </a:endParaRPr>
          </a:p>
          <a:p>
            <a:r>
              <a:rPr lang="en-GB" sz="800" dirty="0">
                <a:solidFill>
                  <a:prstClr val="black"/>
                </a:solidFill>
              </a:rPr>
              <a:t>This limitation of liability does not apply to losses or damage caused by death, personal injury, dishonesty or any other liability which cannot be excluded by law.  </a:t>
            </a:r>
          </a:p>
          <a:p>
            <a:endParaRPr lang="en-GB" sz="800" dirty="0">
              <a:solidFill>
                <a:prstClr val="black"/>
              </a:solidFill>
            </a:endParaRPr>
          </a:p>
          <a:p>
            <a:r>
              <a:rPr lang="en-GB" sz="800" dirty="0">
                <a:solidFill>
                  <a:prstClr val="black"/>
                </a:solidFill>
              </a:rPr>
              <a:t>Acceptance of this document shall be deemed agreement to the above.</a:t>
            </a:r>
          </a:p>
        </p:txBody>
      </p:sp>
    </p:spTree>
    <p:extLst>
      <p:ext uri="{BB962C8B-B14F-4D97-AF65-F5344CB8AC3E}">
        <p14:creationId xmlns:p14="http://schemas.microsoft.com/office/powerpoint/2010/main" val="1115062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 xmlns:thm15="http://schemas.microsoft.com/office/thememl/2012/main" name="Presentation2" id="{390D9F68-8868-4B21-9FB6-13C3232A8E4F}" vid="{5DB9451D-CFBA-497A-BE26-2C5E7D8B12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1224</TotalTime>
  <Words>1637</Words>
  <Application>Microsoft Office PowerPoint</Application>
  <PresentationFormat>Custom</PresentationFormat>
  <Paragraphs>112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WTW</vt:lpstr>
      <vt:lpstr>Forecast-based Financing for Drought</vt:lpstr>
      <vt:lpstr>Forecast-based Financing</vt:lpstr>
      <vt:lpstr>FbF: Drought in Somalia, 2011</vt:lpstr>
      <vt:lpstr>Index Choice</vt:lpstr>
      <vt:lpstr>Methodological problems</vt:lpstr>
      <vt:lpstr>Conceptual solution</vt:lpstr>
      <vt:lpstr>Data sources &amp; references</vt:lpstr>
      <vt:lpstr>PowerPoint Presentation</vt:lpstr>
      <vt:lpstr>Willis Limited Analytical Disclaimer</vt:lpstr>
    </vt:vector>
  </TitlesOfParts>
  <Company>Willis Towers Watson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Fuccella (Mkt/Corp, White Plains)</dc:creator>
  <cp:lastModifiedBy>Au, Christopher</cp:lastModifiedBy>
  <cp:revision>92</cp:revision>
  <cp:lastPrinted>2017-01-10T23:11:46Z</cp:lastPrinted>
  <dcterms:created xsi:type="dcterms:W3CDTF">2017-03-14T17:20:12Z</dcterms:created>
  <dcterms:modified xsi:type="dcterms:W3CDTF">2019-01-28T11:00:51Z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_AdHocReviewCycleID">
    <vt:i4>-1898446379</vt:i4>
  </property>
  <property fmtid="{D5CDD505-2E9C-101B-9397-08002B2CF9AE}" pid="4" name="_NewReviewCycle">
    <vt:lpwstr/>
  </property>
  <property fmtid="{D5CDD505-2E9C-101B-9397-08002B2CF9AE}" pid="5" name="_EmailSubject">
    <vt:lpwstr>WTW New Presentation</vt:lpwstr>
  </property>
  <property fmtid="{D5CDD505-2E9C-101B-9397-08002B2CF9AE}" pid="6" name="_AuthorEmail">
    <vt:lpwstr>Christopher.Au@willistowerswatson.com</vt:lpwstr>
  </property>
  <property fmtid="{D5CDD505-2E9C-101B-9397-08002B2CF9AE}" pid="7" name="_AuthorEmailDisplayName">
    <vt:lpwstr>Au, Christopher</vt:lpwstr>
  </property>
</Properties>
</file>