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85" r:id="rId3"/>
    <p:sldId id="267" r:id="rId4"/>
    <p:sldId id="268" r:id="rId5"/>
    <p:sldId id="269" r:id="rId6"/>
    <p:sldId id="271" r:id="rId7"/>
    <p:sldId id="270" r:id="rId8"/>
    <p:sldId id="277" r:id="rId9"/>
    <p:sldId id="278" r:id="rId10"/>
    <p:sldId id="279" r:id="rId11"/>
    <p:sldId id="280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2785" autoAdjust="0"/>
  </p:normalViewPr>
  <p:slideViewPr>
    <p:cSldViewPr snapToGrid="0">
      <p:cViewPr>
        <p:scale>
          <a:sx n="70" d="100"/>
          <a:sy n="70" d="100"/>
        </p:scale>
        <p:origin x="144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77249-13D2-49B4-8731-01E999D90DD1}" type="datetimeFigureOut">
              <a:rPr lang="en-GB" smtClean="0"/>
              <a:t>24/01/2019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CD350-9764-4D84-B603-A86F92EE23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04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156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e54ca42e8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g4e54ca42e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4018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e54ca42e8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4e54ca42e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056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e54ca42e8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g4e54ca42e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303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e54ca42e8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4e54ca42e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1705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e4cf71682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g4e4cf7168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575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e54ca42e8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g4e54ca42e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60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2BAA-F5D4-48A4-8C50-0A0D0E03573C}" type="datetime1">
              <a:rPr lang="en-GB" smtClean="0"/>
              <a:t>24/01/2019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67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EE39-7517-434F-8B22-F04889D42415}" type="datetime1">
              <a:rPr lang="en-GB" smtClean="0"/>
              <a:t>24/01/2019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16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396C-D756-4176-A1B9-3B59461CEEFE}" type="datetime1">
              <a:rPr lang="en-GB" smtClean="0"/>
              <a:t>24/01/2019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10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FF1-44C4-4655-9F94-08B492D1F823}" type="datetime1">
              <a:rPr lang="en-GB" smtClean="0"/>
              <a:t>24/01/2019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72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92F1-24FA-4174-AD12-4A9857BCA408}" type="datetime1">
              <a:rPr lang="en-GB" smtClean="0"/>
              <a:t>24/01/2019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97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DA51-BCE5-4AEB-B73A-83F6550BFF88}" type="datetime1">
              <a:rPr lang="en-GB" smtClean="0"/>
              <a:t>24/01/2019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44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E383-A8B6-4E30-8152-CB0519E971CE}" type="datetime1">
              <a:rPr lang="en-GB" smtClean="0"/>
              <a:t>24/01/2019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51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0240-F9D1-4086-ADFC-906766133891}" type="datetime1">
              <a:rPr lang="en-GB" smtClean="0"/>
              <a:t>24/01/2019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21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C16-C04E-40F3-9378-D92303F9AA3D}" type="datetime1">
              <a:rPr lang="en-GB" smtClean="0"/>
              <a:t>24/01/2019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2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F68A-E592-40AB-A09A-95756C4A88DA}" type="datetime1">
              <a:rPr lang="en-GB" smtClean="0"/>
              <a:t>24/01/2019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2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C98A-F4FA-417A-A8C0-CD5F462FE9FC}" type="datetime1">
              <a:rPr lang="en-GB" smtClean="0"/>
              <a:t>24/01/2019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93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E8FF0-3CAE-46C7-912A-8C2989C9FD2B}" type="datetime1">
              <a:rPr lang="en-GB" smtClean="0"/>
              <a:t>24/01/2019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Some challenges with using non-systematic records | Thomas Smith | SAMBa Summer Conference 2018 | University of Bath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5E978-4A0F-4EFD-8089-3A53103D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88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pages/prog/wcp/agm/meetings/korea2016/documents/Tutorial_Statistical_Downscaling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ubs.acs.org/doi/10.1021/acs.est.8b0286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44600"/>
            <a:ext cx="9144000" cy="12065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Environmental Statistics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6850"/>
            <a:ext cx="9144000" cy="107950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Aoibheann Brady and Tom Smith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ITT9 Background Presentation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2451100"/>
            <a:ext cx="91440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Working with Natural Hazard Data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/>
        </p:nvSpPr>
        <p:spPr>
          <a:xfrm>
            <a:off x="327875" y="276725"/>
            <a:ext cx="818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Methods of data fusion/interpolation</a:t>
            </a:r>
            <a:endParaRPr sz="30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17"/>
          <p:cNvGrpSpPr/>
          <p:nvPr/>
        </p:nvGrpSpPr>
        <p:grpSpPr>
          <a:xfrm>
            <a:off x="397042" y="98484"/>
            <a:ext cx="11693358" cy="6565363"/>
            <a:chOff x="397042" y="98484"/>
            <a:chExt cx="11693358" cy="6565363"/>
          </a:xfrm>
        </p:grpSpPr>
        <p:grpSp>
          <p:nvGrpSpPr>
            <p:cNvPr id="151" name="Google Shape;151;p17"/>
            <p:cNvGrpSpPr/>
            <p:nvPr/>
          </p:nvGrpSpPr>
          <p:grpSpPr>
            <a:xfrm>
              <a:off x="397042" y="6088013"/>
              <a:ext cx="11321700" cy="575834"/>
              <a:chOff x="397042" y="6088013"/>
              <a:chExt cx="11321700" cy="575834"/>
            </a:xfrm>
          </p:grpSpPr>
          <p:cxnSp>
            <p:nvCxnSpPr>
              <p:cNvPr id="152" name="Google Shape;152;p17"/>
              <p:cNvCxnSpPr/>
              <p:nvPr/>
            </p:nvCxnSpPr>
            <p:spPr>
              <a:xfrm rot="10800000" flipH="1">
                <a:off x="397042" y="6088013"/>
                <a:ext cx="11321700" cy="12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53" name="Google Shape;153;p17"/>
              <p:cNvSpPr txBox="1"/>
              <p:nvPr/>
            </p:nvSpPr>
            <p:spPr>
              <a:xfrm>
                <a:off x="397042" y="6294547"/>
                <a:ext cx="11321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Environmental Statistics: Working with Natural Hazard Data  |  Aoibheann Brady &amp; Tom Smith  |  ITT9  |  January 2019</a:t>
                </a:r>
                <a:endParaRPr sz="1800" dirty="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54" name="Google Shape;154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37700" y="98484"/>
              <a:ext cx="2552700" cy="7860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686185" y="1343059"/>
            <a:ext cx="9317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Kriging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, a method of interpolation for which the interpolated values are modelled by a Gaussian process, used to interpolate between sites. 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Not ideal when data is sparse!!</a:t>
            </a:r>
            <a:endParaRPr lang="en-GB" sz="2400" i="1" dirty="0">
              <a:solidFill>
                <a:schemeClr val="accent1">
                  <a:lumMod val="50000"/>
                </a:schemeClr>
              </a:solidFill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185" y="3054589"/>
            <a:ext cx="8526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If one is interested at a grid level, can use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upscaling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to make area-level inferences based on point data.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6560" y="4396787"/>
            <a:ext cx="8851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Conversely, can use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downscaling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when observing at an area level (e.g.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gridded data) and want to make point-level inferences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.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2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327875" y="276725"/>
            <a:ext cx="818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Downscaling</a:t>
            </a:r>
            <a:endParaRPr dirty="0"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397042" y="98484"/>
            <a:ext cx="11693358" cy="6565363"/>
            <a:chOff x="397042" y="98484"/>
            <a:chExt cx="11693358" cy="6565363"/>
          </a:xfrm>
        </p:grpSpPr>
        <p:grpSp>
          <p:nvGrpSpPr>
            <p:cNvPr id="165" name="Google Shape;165;p18"/>
            <p:cNvGrpSpPr/>
            <p:nvPr/>
          </p:nvGrpSpPr>
          <p:grpSpPr>
            <a:xfrm>
              <a:off x="397042" y="6088013"/>
              <a:ext cx="11321700" cy="575834"/>
              <a:chOff x="397042" y="6088013"/>
              <a:chExt cx="11321700" cy="575834"/>
            </a:xfrm>
          </p:grpSpPr>
          <p:cxnSp>
            <p:nvCxnSpPr>
              <p:cNvPr id="166" name="Google Shape;166;p18"/>
              <p:cNvCxnSpPr/>
              <p:nvPr/>
            </p:nvCxnSpPr>
            <p:spPr>
              <a:xfrm rot="10800000" flipH="1">
                <a:off x="397042" y="6088013"/>
                <a:ext cx="11321700" cy="12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67" name="Google Shape;167;p18"/>
              <p:cNvSpPr txBox="1"/>
              <p:nvPr/>
            </p:nvSpPr>
            <p:spPr>
              <a:xfrm>
                <a:off x="397042" y="6294547"/>
                <a:ext cx="11321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Environmental Statistics: Working with Natural Hazard Data  |  Aoibheann Brady &amp; Tom Smith  |  ITT9  |  January 2019</a:t>
                </a:r>
                <a:endParaRPr sz="1800" dirty="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68" name="Google Shape;16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37700" y="98484"/>
              <a:ext cx="2552700" cy="7860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18"/>
          <p:cNvSpPr txBox="1"/>
          <p:nvPr/>
        </p:nvSpPr>
        <p:spPr>
          <a:xfrm>
            <a:off x="1136725" y="4869100"/>
            <a:ext cx="10816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1188450" y="5124025"/>
            <a:ext cx="1040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03" y="2865689"/>
            <a:ext cx="5756760" cy="30019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9894" y="1025358"/>
            <a:ext cx="262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Two main types:</a:t>
            </a:r>
            <a:endParaRPr lang="en-GB" sz="2400" dirty="0">
              <a:solidFill>
                <a:schemeClr val="accent1">
                  <a:lumMod val="50000"/>
                </a:schemeClr>
              </a:solidFill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080" y="1694199"/>
            <a:ext cx="10919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>
              <a:buClr>
                <a:srgbClr val="1E4E79"/>
              </a:buClr>
              <a:buSzPts val="2400"/>
            </a:pPr>
            <a:r>
              <a:rPr lang="en-GB" sz="2400" b="1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1. Dynamical downscaling: </a:t>
            </a:r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Output from Global Climate Models used to drive regional numerical model in higher spatial resolution. </a:t>
            </a:r>
            <a:r>
              <a:rPr lang="en-GB" sz="2400" i="1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Physical/numerical approach!</a:t>
            </a:r>
            <a:endParaRPr lang="en-GB" sz="2400" i="1" dirty="0">
              <a:solidFill>
                <a:srgbClr val="1E4E79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826" y="2732373"/>
            <a:ext cx="55803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2. Statistical downscaling:</a:t>
            </a:r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 A statistical relationship is established from observations between large scale variables (e.g. atmospheric surface pressure) and a local variable (a site’s wind speed).  This is used on the GCM data to obtain the local variables from the GCM output.</a:t>
            </a:r>
            <a:endParaRPr lang="en-GB" sz="2400" dirty="0">
              <a:solidFill>
                <a:srgbClr val="1E4E79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1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/>
          <p:nvPr/>
        </p:nvSpPr>
        <p:spPr>
          <a:xfrm>
            <a:off x="327875" y="276725"/>
            <a:ext cx="818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Extreme weather indices</a:t>
            </a:r>
            <a:endParaRPr dirty="0"/>
          </a:p>
        </p:txBody>
      </p:sp>
      <p:grpSp>
        <p:nvGrpSpPr>
          <p:cNvPr id="194" name="Google Shape;194;p20"/>
          <p:cNvGrpSpPr/>
          <p:nvPr/>
        </p:nvGrpSpPr>
        <p:grpSpPr>
          <a:xfrm>
            <a:off x="397042" y="98484"/>
            <a:ext cx="11693358" cy="6565363"/>
            <a:chOff x="397042" y="98484"/>
            <a:chExt cx="11693358" cy="6565363"/>
          </a:xfrm>
        </p:grpSpPr>
        <p:grpSp>
          <p:nvGrpSpPr>
            <p:cNvPr id="195" name="Google Shape;195;p20"/>
            <p:cNvGrpSpPr/>
            <p:nvPr/>
          </p:nvGrpSpPr>
          <p:grpSpPr>
            <a:xfrm>
              <a:off x="397042" y="6088013"/>
              <a:ext cx="11321700" cy="575834"/>
              <a:chOff x="397042" y="6088013"/>
              <a:chExt cx="11321700" cy="575834"/>
            </a:xfrm>
          </p:grpSpPr>
          <p:cxnSp>
            <p:nvCxnSpPr>
              <p:cNvPr id="196" name="Google Shape;196;p20"/>
              <p:cNvCxnSpPr/>
              <p:nvPr/>
            </p:nvCxnSpPr>
            <p:spPr>
              <a:xfrm rot="10800000" flipH="1">
                <a:off x="397042" y="6088013"/>
                <a:ext cx="11321700" cy="12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97" name="Google Shape;197;p20"/>
              <p:cNvSpPr txBox="1"/>
              <p:nvPr/>
            </p:nvSpPr>
            <p:spPr>
              <a:xfrm>
                <a:off x="397042" y="6294547"/>
                <a:ext cx="11321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Environmental Statistics: Working with Natural Hazard Data  |  Aoibheann Brady &amp; Tom Smith  |  ITT9  |  January 2019</a:t>
                </a:r>
                <a:endParaRPr sz="1800" dirty="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98" name="Google Shape;198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37700" y="98484"/>
              <a:ext cx="2552700" cy="7860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67" y="3097458"/>
            <a:ext cx="5422877" cy="2711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6120" y="1243746"/>
            <a:ext cx="810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Values derived from daily temperature &amp; precipitation data.</a:t>
            </a:r>
            <a:endParaRPr lang="en-GB" sz="2400" dirty="0">
              <a:solidFill>
                <a:schemeClr val="accent1">
                  <a:lumMod val="50000"/>
                </a:schemeClr>
              </a:solidFill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6120" y="2265402"/>
            <a:ext cx="949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Focus on changes in extremes rather than usual change in means.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120" y="3252848"/>
            <a:ext cx="4922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Examples: annual count of days when rain exceeds 10mm, days when temperature exceeds long-term 90th percentile.</a:t>
            </a:r>
            <a:endParaRPr lang="en-GB" sz="2400" dirty="0">
              <a:solidFill>
                <a:schemeClr val="accent1">
                  <a:lumMod val="50000"/>
                </a:schemeClr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0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/>
          <p:nvPr/>
        </p:nvSpPr>
        <p:spPr>
          <a:xfrm>
            <a:off x="327875" y="276725"/>
            <a:ext cx="818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How to calculate extreme weather indices</a:t>
            </a:r>
            <a:endParaRPr dirty="0"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397042" y="98484"/>
            <a:ext cx="11693358" cy="6565363"/>
            <a:chOff x="397042" y="98484"/>
            <a:chExt cx="11693358" cy="6565363"/>
          </a:xfrm>
        </p:grpSpPr>
        <p:grpSp>
          <p:nvGrpSpPr>
            <p:cNvPr id="209" name="Google Shape;209;p21"/>
            <p:cNvGrpSpPr/>
            <p:nvPr/>
          </p:nvGrpSpPr>
          <p:grpSpPr>
            <a:xfrm>
              <a:off x="397042" y="6088013"/>
              <a:ext cx="11321700" cy="575834"/>
              <a:chOff x="397042" y="6088013"/>
              <a:chExt cx="11321700" cy="575834"/>
            </a:xfrm>
          </p:grpSpPr>
          <p:cxnSp>
            <p:nvCxnSpPr>
              <p:cNvPr id="210" name="Google Shape;210;p21"/>
              <p:cNvCxnSpPr/>
              <p:nvPr/>
            </p:nvCxnSpPr>
            <p:spPr>
              <a:xfrm rot="10800000" flipH="1">
                <a:off x="397042" y="6088013"/>
                <a:ext cx="11321700" cy="12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11" name="Google Shape;211;p21"/>
              <p:cNvSpPr txBox="1"/>
              <p:nvPr/>
            </p:nvSpPr>
            <p:spPr>
              <a:xfrm>
                <a:off x="397042" y="6294547"/>
                <a:ext cx="11321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Environmental Statistics: Working with Natural Hazard Data  |  Aoibheann Brady &amp; Tom Smith  |  ITT9  |  January 2019</a:t>
                </a:r>
                <a:endParaRPr sz="1800" dirty="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12" name="Google Shape;212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37700" y="98484"/>
              <a:ext cx="2552700" cy="7860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p21"/>
          <p:cNvSpPr txBox="1"/>
          <p:nvPr/>
        </p:nvSpPr>
        <p:spPr>
          <a:xfrm>
            <a:off x="1136717" y="3452733"/>
            <a:ext cx="694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1136725" y="4869100"/>
            <a:ext cx="10816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9841" y="1632512"/>
            <a:ext cx="94361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buClr>
                <a:srgbClr val="1E4E79"/>
              </a:buClr>
              <a:buSzPts val="2400"/>
              <a:buFont typeface="Calibri"/>
              <a:buAutoNum type="arabicPeriod"/>
            </a:pPr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Station-level index to gridded index</a:t>
            </a:r>
          </a:p>
          <a:p>
            <a:pPr marL="876300" lvl="1" indent="-342900">
              <a:buClr>
                <a:srgbClr val="1E4E79"/>
              </a:buClr>
              <a:buSzPts val="2400"/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 Calculate the index at a station level (e.g. calculating threshold exceedances by GPD or contour sets).</a:t>
            </a:r>
          </a:p>
          <a:p>
            <a:pPr marL="876300" lvl="1" indent="-342900">
              <a:buClr>
                <a:srgbClr val="1E4E79"/>
              </a:buClr>
              <a:buSzPts val="2400"/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  Grid these indices using techniques such as cubic spline interpolation</a:t>
            </a:r>
            <a:r>
              <a:rPr lang="en-GB" sz="2400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533400" lvl="1">
              <a:buClr>
                <a:srgbClr val="1E4E79"/>
              </a:buClr>
              <a:buSzPts val="2400"/>
            </a:pPr>
            <a:endParaRPr lang="en-GB" sz="600" dirty="0">
              <a:solidFill>
                <a:srgbClr val="1E4E79"/>
              </a:solidFill>
              <a:ea typeface="Calibri"/>
              <a:cs typeface="Calibri"/>
              <a:sym typeface="Calibri"/>
            </a:endParaRPr>
          </a:p>
          <a:p>
            <a:pPr lvl="0"/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2.   Gridded value to gridded index</a:t>
            </a:r>
          </a:p>
          <a:p>
            <a:pPr marL="914400" lvl="1" indent="-381000">
              <a:buClr>
                <a:srgbClr val="1E4E79"/>
              </a:buClr>
              <a:buSzPts val="2400"/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  Simulate from posterior distribution having fitted a spatial model.</a:t>
            </a:r>
          </a:p>
          <a:p>
            <a:pPr marL="914400" lvl="1" indent="-381000">
              <a:buClr>
                <a:srgbClr val="1E4E79"/>
              </a:buClr>
              <a:buSzPts val="2400"/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  Grid these indices as before. </a:t>
            </a:r>
            <a:endParaRPr lang="en-GB" sz="2400" dirty="0">
              <a:solidFill>
                <a:srgbClr val="1E4E79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2531" y="998802"/>
            <a:ext cx="2987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Two potential options:</a:t>
            </a:r>
            <a:endParaRPr lang="en-GB" sz="2400" dirty="0">
              <a:solidFill>
                <a:srgbClr val="1E4E79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259" y="5158021"/>
            <a:ext cx="9744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Problem: </a:t>
            </a:r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Stations not evenly distributed, so difficult to accurately compute global averages [see earlier for solution]</a:t>
            </a:r>
            <a:endParaRPr lang="en-GB" sz="2400" dirty="0">
              <a:solidFill>
                <a:srgbClr val="1E4E79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14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870" y="276727"/>
            <a:ext cx="50327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>
                <a:solidFill>
                  <a:schemeClr val="accent1">
                    <a:lumMod val="50000"/>
                  </a:schemeClr>
                </a:solidFill>
              </a:rPr>
              <a:t>References and further reading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7042" y="98484"/>
            <a:ext cx="11693358" cy="6565395"/>
            <a:chOff x="397042" y="98484"/>
            <a:chExt cx="11693358" cy="6565395"/>
          </a:xfrm>
        </p:grpSpPr>
        <p:grpSp>
          <p:nvGrpSpPr>
            <p:cNvPr id="3" name="Group 2"/>
            <p:cNvGrpSpPr/>
            <p:nvPr/>
          </p:nvGrpSpPr>
          <p:grpSpPr>
            <a:xfrm>
              <a:off x="397042" y="6087981"/>
              <a:ext cx="11321716" cy="575898"/>
              <a:chOff x="397042" y="6087981"/>
              <a:chExt cx="11321716" cy="575898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397042" y="6087981"/>
                <a:ext cx="11321716" cy="12032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397042" y="6294547"/>
                <a:ext cx="11321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Environmental Statistics: Working with Natural Hazard Data  |  Aoibheann Brady &amp; Tom Smith  |  ITT9  |  January 2019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7700" y="98484"/>
              <a:ext cx="2552700" cy="78608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12114" y="1080269"/>
            <a:ext cx="113782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Coles, S. G. (2001). An Introduction to Statistical Modeling of Extreme Values. Springer Series in Statistics. Springer, London, UK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. Rougier et al. (2018). The global magnitude–frequency relationship for large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explosive volcanic eruptions. </a:t>
            </a:r>
            <a:r>
              <a:rPr lang="en-GB" sz="2000" i="1" dirty="0">
                <a:solidFill>
                  <a:schemeClr val="accent1">
                    <a:lumMod val="50000"/>
                  </a:schemeClr>
                </a:solidFill>
              </a:rPr>
              <a:t>Earth and Planetary Science Letters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482:621–629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V. J. Berrocal, A. E. Gelfand &amp; D. M. Holland (2012). Space-Time Data Fusion under Error in Computer Model Output: An Application to Modeling Air Quality. Biometrics 68,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837-848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S. Banerjee, B. P. Carlin &amp; A. E. Gelfand (2004)Hierarchical Modelling and Analysis for Spatial Data. Chapman &amp; Hall/CRC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Alexander, L. V., et al. (2006) Global observed changes in daily climate extremes of temperature and precipitation. Journal of Geophysical Research: Atmospheres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111.D5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A tutorial on working with spatial data &amp; downscaling can be seen at:  </a:t>
            </a:r>
            <a:r>
              <a:rPr lang="en-GB" sz="2000" u="sng" dirty="0">
                <a:solidFill>
                  <a:schemeClr val="hlink"/>
                </a:solidFill>
                <a:ea typeface="Calibri"/>
                <a:cs typeface="Calibri"/>
                <a:sym typeface="Calibri"/>
                <a:hlinkClick r:id="rId3"/>
              </a:rPr>
              <a:t>http://www.wmo.int/pages/prog/wcp/agm/meetings/korea2016/documents/Tutorial_Statistical_Downscaling.pdf</a:t>
            </a:r>
            <a:endParaRPr lang="en-GB" sz="2000" b="1" dirty="0">
              <a:solidFill>
                <a:srgbClr val="1E4E79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Another good source is this paper by Shaddick, Thomas et al (2018) which explains how to fit it within a Bayesian framework. </a:t>
            </a:r>
            <a:r>
              <a:rPr lang="en-GB" sz="2000" u="sng" dirty="0">
                <a:solidFill>
                  <a:schemeClr val="hlink"/>
                </a:solidFill>
                <a:ea typeface="Calibri"/>
                <a:cs typeface="Calibri"/>
                <a:sym typeface="Calibri"/>
                <a:hlinkClick r:id="rId4"/>
              </a:rPr>
              <a:t>https://pubs.acs.org/doi/10.1021/acs.est.8b02864</a:t>
            </a:r>
            <a:r>
              <a:rPr lang="en-GB" sz="20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Google Shape;184;p19"/>
          <p:cNvSpPr txBox="1"/>
          <p:nvPr/>
        </p:nvSpPr>
        <p:spPr>
          <a:xfrm>
            <a:off x="1053390" y="4332256"/>
            <a:ext cx="1019190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9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327875" y="276725"/>
            <a:ext cx="818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Key issues when dealing with environmental data</a:t>
            </a:r>
            <a:endParaRPr dirty="0"/>
          </a:p>
        </p:txBody>
      </p:sp>
      <p:grpSp>
        <p:nvGrpSpPr>
          <p:cNvPr id="90" name="Google Shape;90;p13"/>
          <p:cNvGrpSpPr/>
          <p:nvPr/>
        </p:nvGrpSpPr>
        <p:grpSpPr>
          <a:xfrm>
            <a:off x="397042" y="98484"/>
            <a:ext cx="11693358" cy="6565395"/>
            <a:chOff x="397042" y="98484"/>
            <a:chExt cx="11693358" cy="6565395"/>
          </a:xfrm>
        </p:grpSpPr>
        <p:grpSp>
          <p:nvGrpSpPr>
            <p:cNvPr id="91" name="Google Shape;91;p13"/>
            <p:cNvGrpSpPr/>
            <p:nvPr/>
          </p:nvGrpSpPr>
          <p:grpSpPr>
            <a:xfrm>
              <a:off x="397042" y="6087981"/>
              <a:ext cx="11321716" cy="575898"/>
              <a:chOff x="397042" y="6087981"/>
              <a:chExt cx="11321716" cy="575898"/>
            </a:xfrm>
          </p:grpSpPr>
          <p:cxnSp>
            <p:nvCxnSpPr>
              <p:cNvPr id="92" name="Google Shape;92;p13"/>
              <p:cNvCxnSpPr/>
              <p:nvPr/>
            </p:nvCxnSpPr>
            <p:spPr>
              <a:xfrm rot="10800000" flipH="1">
                <a:off x="397042" y="6087981"/>
                <a:ext cx="11321716" cy="1203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93" name="Google Shape;93;p13"/>
              <p:cNvSpPr txBox="1"/>
              <p:nvPr/>
            </p:nvSpPr>
            <p:spPr>
              <a:xfrm>
                <a:off x="397042" y="6294547"/>
                <a:ext cx="113217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Environmental Statistics: Working with Natural Hazard Data  |  Aoibheann Brady &amp; Tom Smith  |  ITT9  |  January 2019</a:t>
                </a:r>
                <a:endParaRPr sz="1800" dirty="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94" name="Google Shape;94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37700" y="98484"/>
              <a:ext cx="2552700" cy="7860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2184827" y="2540598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1E4E79"/>
                </a:solidFill>
                <a:latin typeface="Calibri"/>
                <a:ea typeface="Calibri"/>
                <a:cs typeface="Calibri"/>
              </a:rPr>
              <a:t>… and </a:t>
            </a:r>
            <a:r>
              <a:rPr lang="en-GB" sz="2400" dirty="0" smtClean="0">
                <a:solidFill>
                  <a:srgbClr val="1E4E79"/>
                </a:solidFill>
                <a:latin typeface="Calibri"/>
                <a:ea typeface="Calibri"/>
                <a:cs typeface="Calibri"/>
              </a:rPr>
              <a:t>in time</a:t>
            </a:r>
            <a:endParaRPr lang="en-GB" sz="2400" dirty="0">
              <a:solidFill>
                <a:srgbClr val="1E4E79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983646"/>
            <a:ext cx="4946984" cy="3642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446" y="1721148"/>
            <a:ext cx="5417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>
                <a:sym typeface="Calibri"/>
              </a:rPr>
              <a:t>Dealing with very sparse data - both in space…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351" y="3406214"/>
            <a:ext cx="5421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>
                <a:sym typeface="Calibri"/>
              </a:rPr>
              <a:t>Monitoring stations often scattered &amp; coverage of locations can be </a:t>
            </a:r>
            <a:r>
              <a:rPr lang="en-GB" dirty="0" smtClean="0">
                <a:sym typeface="Calibri"/>
              </a:rPr>
              <a:t>poor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5351" y="4712036"/>
            <a:ext cx="513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 smtClean="0">
                <a:sym typeface="Calibri"/>
              </a:rPr>
              <a:t>Events which are </a:t>
            </a:r>
            <a:r>
              <a:rPr lang="en-GB" dirty="0">
                <a:sym typeface="Calibri"/>
              </a:rPr>
              <a:t>extreme in </a:t>
            </a:r>
            <a:r>
              <a:rPr lang="en-GB" dirty="0" smtClean="0">
                <a:sym typeface="Calibri"/>
              </a:rPr>
              <a:t>nature tend </a:t>
            </a:r>
            <a:r>
              <a:rPr lang="en-GB" dirty="0">
                <a:sym typeface="Calibri"/>
              </a:rPr>
              <a:t>to be spread out in </a:t>
            </a:r>
            <a:r>
              <a:rPr lang="en-GB" dirty="0" smtClean="0">
                <a:sym typeface="Calibri"/>
              </a:rPr>
              <a:t>time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57" y="2667841"/>
            <a:ext cx="4467405" cy="33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870" y="276727"/>
            <a:ext cx="7108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chemeClr val="accent1">
                    <a:lumMod val="50000"/>
                  </a:schemeClr>
                </a:solidFill>
              </a:rPr>
              <a:t>Exceedance Probabilities and Return Periods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7042" y="98484"/>
            <a:ext cx="11693358" cy="6565395"/>
            <a:chOff x="397042" y="98484"/>
            <a:chExt cx="11693358" cy="6565395"/>
          </a:xfrm>
        </p:grpSpPr>
        <p:grpSp>
          <p:nvGrpSpPr>
            <p:cNvPr id="3" name="Group 2"/>
            <p:cNvGrpSpPr/>
            <p:nvPr/>
          </p:nvGrpSpPr>
          <p:grpSpPr>
            <a:xfrm>
              <a:off x="397042" y="6087981"/>
              <a:ext cx="11321716" cy="575898"/>
              <a:chOff x="397042" y="6087981"/>
              <a:chExt cx="11321716" cy="575898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397042" y="6087981"/>
                <a:ext cx="11321716" cy="12032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397042" y="6294547"/>
                <a:ext cx="11321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Environmental Statistics: Working with Natural Hazard Data  |  Aoibheann Brady &amp; Tom Smith  |  ITT9  |  January 2019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7700" y="98484"/>
              <a:ext cx="2552700" cy="78608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539328" y="1326868"/>
            <a:ext cx="10982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For a natural hazard, the </a:t>
            </a:r>
            <a:r>
              <a:rPr lang="en-GB" sz="2400" i="1" dirty="0" smtClean="0">
                <a:solidFill>
                  <a:schemeClr val="accent1">
                    <a:lumMod val="50000"/>
                  </a:schemeClr>
                </a:solidFill>
              </a:rPr>
              <a:t>T-year event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is the event where the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average waiting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time between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occurrences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is T years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20430" y="2752994"/>
                <a:ext cx="5064637" cy="98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It has a probability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GB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of happening, or being exceeded, in any given year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30" y="2752994"/>
                <a:ext cx="5064637" cy="983218"/>
              </a:xfrm>
              <a:prstGeom prst="rect">
                <a:avLst/>
              </a:prstGeom>
              <a:blipFill rotWithShape="0">
                <a:blip r:embed="rId3"/>
                <a:stretch>
                  <a:fillRect l="-1564" r="-963" b="-13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20431" y="4292523"/>
            <a:ext cx="5320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Estimates of the T-year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event are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usually obtained from analysing reduced data sets, e.g. annual maxima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461" y="1998617"/>
            <a:ext cx="6296041" cy="39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1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55" y="2812235"/>
            <a:ext cx="5629875" cy="3249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870" y="276727"/>
            <a:ext cx="81663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chemeClr val="accent1">
                    <a:lumMod val="50000"/>
                  </a:schemeClr>
                </a:solidFill>
              </a:rPr>
              <a:t>Standard Distributions for </a:t>
            </a:r>
            <a:r>
              <a:rPr lang="en-GB" sz="3000" dirty="0" smtClean="0">
                <a:solidFill>
                  <a:schemeClr val="accent1">
                    <a:lumMod val="50000"/>
                  </a:schemeClr>
                </a:solidFill>
              </a:rPr>
              <a:t>Natural Hazard Extremes</a:t>
            </a:r>
            <a:endParaRPr lang="en-GB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7042" y="98484"/>
            <a:ext cx="11693358" cy="6565395"/>
            <a:chOff x="397042" y="98484"/>
            <a:chExt cx="11693358" cy="6565395"/>
          </a:xfrm>
        </p:grpSpPr>
        <p:grpSp>
          <p:nvGrpSpPr>
            <p:cNvPr id="3" name="Group 2"/>
            <p:cNvGrpSpPr/>
            <p:nvPr/>
          </p:nvGrpSpPr>
          <p:grpSpPr>
            <a:xfrm>
              <a:off x="397042" y="6087981"/>
              <a:ext cx="11321716" cy="575898"/>
              <a:chOff x="397042" y="6087981"/>
              <a:chExt cx="11321716" cy="575898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397042" y="6087981"/>
                <a:ext cx="11321716" cy="12032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397042" y="6294547"/>
                <a:ext cx="11321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Environmental Statistics: Working with Natural Hazard Data  |  Aoibheann Brady &amp; Tom Smith  |  ITT9  |  January 2019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7700" y="98484"/>
              <a:ext cx="2552700" cy="786085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97070" y="1223452"/>
            <a:ext cx="437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Generalised Extreme Value (GEV)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2521" y="1223452"/>
            <a:ext cx="398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Generalised Logistic (GLO)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972" y="1848453"/>
            <a:ext cx="488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Theoretically motivated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2479" y="1848452"/>
            <a:ext cx="488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Empirically motivated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972" y="3659191"/>
            <a:ext cx="5561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Other choices include Generalised Pareto, Generalised Log-Normal, Kappa, many more…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972" y="2392859"/>
            <a:ext cx="4886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Encompasses Gumbel, Weibull,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and Fréchet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distributions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92479" y="2392859"/>
            <a:ext cx="5494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Recommended for UK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river flow annual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maxima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972" y="4950785"/>
            <a:ext cx="5579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Distributions with 3+ parameters are very flexible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870" y="276727"/>
            <a:ext cx="2763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>
                <a:solidFill>
                  <a:schemeClr val="accent1">
                    <a:lumMod val="50000"/>
                  </a:schemeClr>
                </a:solidFill>
              </a:rPr>
              <a:t>Under-recording</a:t>
            </a:r>
            <a:endParaRPr lang="en-GB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7042" y="98484"/>
            <a:ext cx="11693358" cy="6565395"/>
            <a:chOff x="397042" y="98484"/>
            <a:chExt cx="11693358" cy="6565395"/>
          </a:xfrm>
        </p:grpSpPr>
        <p:grpSp>
          <p:nvGrpSpPr>
            <p:cNvPr id="3" name="Group 2"/>
            <p:cNvGrpSpPr/>
            <p:nvPr/>
          </p:nvGrpSpPr>
          <p:grpSpPr>
            <a:xfrm>
              <a:off x="397042" y="6087981"/>
              <a:ext cx="11321716" cy="575898"/>
              <a:chOff x="397042" y="6087981"/>
              <a:chExt cx="11321716" cy="575898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397042" y="6087981"/>
                <a:ext cx="11321716" cy="12032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397042" y="6294547"/>
                <a:ext cx="11321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Environmental Statistics: Working with Natural Hazard Data  |  Aoibheann Brady &amp; Tom Smith  |  ITT9  |  January 2019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7700" y="98484"/>
              <a:ext cx="2552700" cy="78608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4" y="1454260"/>
            <a:ext cx="5102995" cy="351742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67774" y="5781346"/>
            <a:ext cx="5725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 smtClean="0">
                <a:solidFill>
                  <a:srgbClr val="000000"/>
                </a:solidFill>
                <a:latin typeface="Gulliver-Italic"/>
              </a:rPr>
              <a:t>Images</a:t>
            </a:r>
            <a:r>
              <a:rPr lang="en-GB" sz="1200" i="1" dirty="0">
                <a:solidFill>
                  <a:srgbClr val="000000"/>
                </a:solidFill>
                <a:latin typeface="Gulliver-Italic"/>
              </a:rPr>
              <a:t>: J. Rougier et al. (2018) Earth and Planetary Science Letters 482:621–629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46" y="1552072"/>
            <a:ext cx="4949665" cy="342529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10724053" y="1852323"/>
            <a:ext cx="994705" cy="1792705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4005" y="5239689"/>
            <a:ext cx="859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This method is suitable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for data-rich processes or global analyses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334" y="952599"/>
            <a:ext cx="9439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Wrongly assuming you have all the data can seriously bias your analysis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870" y="276727"/>
            <a:ext cx="2965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>
                <a:solidFill>
                  <a:schemeClr val="accent1">
                    <a:lumMod val="50000"/>
                  </a:schemeClr>
                </a:solidFill>
              </a:rPr>
              <a:t>Historical Records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633" y="1117993"/>
            <a:ext cx="10221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In data-poor domains, additional data may be available from before the start of systematic measurement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7042" y="98484"/>
            <a:ext cx="11693358" cy="6565395"/>
            <a:chOff x="397042" y="98484"/>
            <a:chExt cx="11693358" cy="6565395"/>
          </a:xfrm>
        </p:grpSpPr>
        <p:grpSp>
          <p:nvGrpSpPr>
            <p:cNvPr id="3" name="Group 2"/>
            <p:cNvGrpSpPr/>
            <p:nvPr/>
          </p:nvGrpSpPr>
          <p:grpSpPr>
            <a:xfrm>
              <a:off x="397042" y="6087981"/>
              <a:ext cx="11321716" cy="575898"/>
              <a:chOff x="397042" y="6087981"/>
              <a:chExt cx="11321716" cy="575898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397042" y="6087981"/>
                <a:ext cx="11321716" cy="12032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397042" y="6294547"/>
                <a:ext cx="11321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Environmental Statistics: Working with Natural Hazard Data  |  Aoibheann Brady &amp; Tom Smith  |  ITT9  |  January 2019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7700" y="98484"/>
              <a:ext cx="2552700" cy="78608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57633" y="2229467"/>
            <a:ext cx="5301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One common approach is to assume all occurrences of the hazard which exceeded some specified magnitude (the ‘</a:t>
            </a:r>
            <a:r>
              <a:rPr lang="en-GB" sz="2400" i="1" dirty="0" smtClean="0">
                <a:solidFill>
                  <a:schemeClr val="accent1">
                    <a:lumMod val="50000"/>
                  </a:schemeClr>
                </a:solidFill>
              </a:rPr>
              <a:t>perception threshold’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) have been recorded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633" y="4448937"/>
            <a:ext cx="5165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Care must be taken due to possible difficulties in using these records, e.g. quality, completeness…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5" y="1948990"/>
            <a:ext cx="5990287" cy="35118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7779" y="5588844"/>
            <a:ext cx="407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Historical flood marks at Widcombe, Bath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" y="1204056"/>
            <a:ext cx="6440485" cy="4510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870" y="276727"/>
            <a:ext cx="27684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>
                <a:solidFill>
                  <a:schemeClr val="accent1">
                    <a:lumMod val="50000"/>
                  </a:schemeClr>
                </a:solidFill>
              </a:rPr>
              <a:t>Non-Stationarity</a:t>
            </a:r>
            <a:endParaRPr lang="en-GB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7042" y="98484"/>
            <a:ext cx="11693358" cy="6565395"/>
            <a:chOff x="397042" y="98484"/>
            <a:chExt cx="11693358" cy="6565395"/>
          </a:xfrm>
        </p:grpSpPr>
        <p:grpSp>
          <p:nvGrpSpPr>
            <p:cNvPr id="3" name="Group 2"/>
            <p:cNvGrpSpPr/>
            <p:nvPr/>
          </p:nvGrpSpPr>
          <p:grpSpPr>
            <a:xfrm>
              <a:off x="397042" y="6087981"/>
              <a:ext cx="11321716" cy="575898"/>
              <a:chOff x="397042" y="6087981"/>
              <a:chExt cx="11321716" cy="575898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397042" y="6087981"/>
                <a:ext cx="11321716" cy="12032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397042" y="6294547"/>
                <a:ext cx="11321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Environmental Statistics: Working with Natural Hazard Data  |  Aoibheann Brady &amp; Tom Smith  |  ITT9  |  January 2019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7700" y="98484"/>
              <a:ext cx="2552700" cy="786085"/>
            </a:xfrm>
            <a:prstGeom prst="rect">
              <a:avLst/>
            </a:prstGeom>
          </p:spPr>
        </p:pic>
      </p:grpSp>
      <p:cxnSp>
        <p:nvCxnSpPr>
          <p:cNvPr id="16" name="Straight Arrow Connector 15"/>
          <p:cNvCxnSpPr/>
          <p:nvPr/>
        </p:nvCxnSpPr>
        <p:spPr>
          <a:xfrm flipV="1">
            <a:off x="1582805" y="3439236"/>
            <a:ext cx="4940825" cy="74552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14949" y="1239083"/>
            <a:ext cx="5177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Systematic increase in flood magnitudes mean we’re under-prepared for the future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4949" y="4067090"/>
            <a:ext cx="5029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What is a 100-year event in a non-stationary world?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14949" y="2838935"/>
            <a:ext cx="5177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Especially important if including historical data</a:t>
            </a:r>
          </a:p>
        </p:txBody>
      </p:sp>
    </p:spTree>
    <p:extLst>
      <p:ext uri="{BB962C8B-B14F-4D97-AF65-F5344CB8AC3E}">
        <p14:creationId xmlns:p14="http://schemas.microsoft.com/office/powerpoint/2010/main" val="97427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5"/>
          <p:cNvGrpSpPr/>
          <p:nvPr/>
        </p:nvGrpSpPr>
        <p:grpSpPr>
          <a:xfrm>
            <a:off x="397042" y="98484"/>
            <a:ext cx="11693358" cy="6565363"/>
            <a:chOff x="397042" y="98484"/>
            <a:chExt cx="11693358" cy="6565363"/>
          </a:xfrm>
        </p:grpSpPr>
        <p:grpSp>
          <p:nvGrpSpPr>
            <p:cNvPr id="124" name="Google Shape;124;p15"/>
            <p:cNvGrpSpPr/>
            <p:nvPr/>
          </p:nvGrpSpPr>
          <p:grpSpPr>
            <a:xfrm>
              <a:off x="397042" y="6088013"/>
              <a:ext cx="11321700" cy="575834"/>
              <a:chOff x="397042" y="6088013"/>
              <a:chExt cx="11321700" cy="575834"/>
            </a:xfrm>
          </p:grpSpPr>
          <p:cxnSp>
            <p:nvCxnSpPr>
              <p:cNvPr id="125" name="Google Shape;125;p15"/>
              <p:cNvCxnSpPr/>
              <p:nvPr/>
            </p:nvCxnSpPr>
            <p:spPr>
              <a:xfrm rot="10800000" flipH="1">
                <a:off x="397042" y="6088013"/>
                <a:ext cx="11321700" cy="12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26" name="Google Shape;126;p15"/>
              <p:cNvSpPr txBox="1"/>
              <p:nvPr/>
            </p:nvSpPr>
            <p:spPr>
              <a:xfrm>
                <a:off x="397042" y="6294547"/>
                <a:ext cx="11321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Environmental Statistics: Working with Natural Hazard Data  |  Aoibheann Brady &amp; Tom Smith  |  ITT9  |  January 2019</a:t>
                </a:r>
                <a:endParaRPr sz="1800" dirty="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27" name="Google Shape;12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37700" y="98484"/>
              <a:ext cx="2552700" cy="7860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327870" y="276727"/>
            <a:ext cx="42531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30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Combining sources - why?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13" y="984276"/>
            <a:ext cx="3462828" cy="2030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84" y="3639433"/>
            <a:ext cx="3462828" cy="1920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42853" y="2974663"/>
            <a:ext cx="394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1E4E79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GB" dirty="0">
                <a:sym typeface="Calibri"/>
              </a:rPr>
              <a:t>Data from monitoring stations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86013" y="5585341"/>
            <a:ext cx="3325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1E4E79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GB" dirty="0">
                <a:sym typeface="Calibri"/>
              </a:rPr>
              <a:t>Numerical model </a:t>
            </a:r>
            <a:r>
              <a:rPr lang="en-GB" dirty="0" smtClean="0">
                <a:sym typeface="Calibri"/>
              </a:rPr>
              <a:t>output</a:t>
            </a:r>
            <a:endParaRPr lang="en-GB" dirty="0"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240" y="1279153"/>
            <a:ext cx="7077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Need to accurately assess exposure (e.g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.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in volcanic eruption) &amp; estimate financial or health risks</a:t>
            </a:r>
            <a:endParaRPr lang="en-GB" sz="2400" dirty="0">
              <a:solidFill>
                <a:schemeClr val="accent1">
                  <a:lumMod val="50000"/>
                </a:schemeClr>
              </a:solidFill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240" y="2760326"/>
            <a:ext cx="6503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Directly measured data provides a finer level on a spatial scale but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has considerable missingness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240" y="4241500"/>
            <a:ext cx="6913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Modelling involves numerically solving complex systems of differential equations capturing various physical processes. 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Output spans large spatial domains with no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missingness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/>
        </p:nvSpPr>
        <p:spPr>
          <a:xfrm>
            <a:off x="327875" y="276725"/>
            <a:ext cx="818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Data fusion</a:t>
            </a:r>
            <a:endParaRPr dirty="0"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397042" y="98484"/>
            <a:ext cx="11693358" cy="6565363"/>
            <a:chOff x="397042" y="98484"/>
            <a:chExt cx="11693358" cy="6565363"/>
          </a:xfrm>
        </p:grpSpPr>
        <p:grpSp>
          <p:nvGrpSpPr>
            <p:cNvPr id="138" name="Google Shape;138;p16"/>
            <p:cNvGrpSpPr/>
            <p:nvPr/>
          </p:nvGrpSpPr>
          <p:grpSpPr>
            <a:xfrm>
              <a:off x="397042" y="6088013"/>
              <a:ext cx="11321700" cy="575834"/>
              <a:chOff x="397042" y="6088013"/>
              <a:chExt cx="11321700" cy="575834"/>
            </a:xfrm>
          </p:grpSpPr>
          <p:cxnSp>
            <p:nvCxnSpPr>
              <p:cNvPr id="139" name="Google Shape;139;p16"/>
              <p:cNvCxnSpPr/>
              <p:nvPr/>
            </p:nvCxnSpPr>
            <p:spPr>
              <a:xfrm rot="10800000" flipH="1">
                <a:off x="397042" y="6088013"/>
                <a:ext cx="11321700" cy="12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40" name="Google Shape;140;p16"/>
              <p:cNvSpPr txBox="1"/>
              <p:nvPr/>
            </p:nvSpPr>
            <p:spPr>
              <a:xfrm>
                <a:off x="397042" y="6294547"/>
                <a:ext cx="11321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rgbClr val="1E4E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Environmental Statistics: Working with Natural Hazard Data  |  Aoibheann Brady &amp; Tom Smith  |  ITT9  |  January 2019</a:t>
                </a:r>
                <a:endParaRPr sz="1800" dirty="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41" name="Google Shape;141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37700" y="98484"/>
              <a:ext cx="2552700" cy="7860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0" y="1069680"/>
            <a:ext cx="12057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/>
            <a:r>
              <a:rPr lang="en-GB" sz="2400" b="1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Advantages:</a:t>
            </a:r>
          </a:p>
          <a:p>
            <a:pPr marL="457200" lvl="0"/>
            <a:endParaRPr lang="en-GB" sz="600" b="1" dirty="0" smtClean="0">
              <a:solidFill>
                <a:srgbClr val="1E4E79"/>
              </a:solidFill>
              <a:ea typeface="Calibri"/>
              <a:cs typeface="Calibri"/>
              <a:sym typeface="Calibri"/>
            </a:endParaRPr>
          </a:p>
          <a:p>
            <a:pPr marL="8001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Can </a:t>
            </a:r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improve assessment of exposure at high </a:t>
            </a:r>
            <a:r>
              <a:rPr lang="en-GB" sz="2400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resolution.</a:t>
            </a:r>
          </a:p>
          <a:p>
            <a:pPr marL="800100" lvl="0" indent="-342900">
              <a:buFont typeface="Arial" panose="020B0604020202020204" pitchFamily="34" charset="0"/>
              <a:buChar char="•"/>
            </a:pPr>
            <a:endParaRPr lang="en-GB" sz="600" dirty="0" smtClean="0">
              <a:solidFill>
                <a:srgbClr val="1E4E79"/>
              </a:solidFill>
              <a:ea typeface="Calibri"/>
              <a:cs typeface="Calibri"/>
              <a:sym typeface="Calibri"/>
            </a:endParaRPr>
          </a:p>
          <a:p>
            <a:pPr marL="8001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Allows </a:t>
            </a:r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us to combine observational data on the current atmospheric state with a short-range numerical forecast to obtain initial conditions for a numerical atmospheric model.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7042" y="3144980"/>
            <a:ext cx="796089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Disadvantages:</a:t>
            </a:r>
          </a:p>
          <a:p>
            <a:pPr lvl="0"/>
            <a:endParaRPr lang="en-GB" sz="600" b="1" dirty="0" smtClean="0">
              <a:solidFill>
                <a:srgbClr val="1E4E79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Many </a:t>
            </a:r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methods proposed in atmospheric data assimilation are </a:t>
            </a:r>
            <a:r>
              <a:rPr lang="en-GB" sz="2400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ad-hoc, algorithmic </a:t>
            </a:r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and don’t address the “change of support” </a:t>
            </a:r>
            <a:r>
              <a:rPr lang="en-GB" sz="2400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problem.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600" dirty="0" smtClean="0">
              <a:solidFill>
                <a:srgbClr val="1E4E79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The </a:t>
            </a:r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change of support problem is concerned with </a:t>
            </a:r>
            <a:r>
              <a:rPr lang="en-GB" sz="2400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inference about </a:t>
            </a:r>
            <a:r>
              <a:rPr lang="en-GB" sz="24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values of a variable at a level different from which it has been </a:t>
            </a:r>
            <a:r>
              <a:rPr lang="en-GB" sz="2400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observed.</a:t>
            </a:r>
          </a:p>
          <a:p>
            <a:pPr marL="1371600" lvl="0"/>
            <a:endParaRPr lang="en-GB" sz="2400" dirty="0">
              <a:solidFill>
                <a:srgbClr val="1E4E79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652" y="3018539"/>
            <a:ext cx="2705057" cy="28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0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45700" rIns="91425" bIns="45700" anchor="t" anchorCtr="0">
        <a:noAutofit/>
      </a:bodyPr>
      <a:lstStyle>
        <a:defPPr marL="419100" marR="0" indent="-342900" algn="l" rtl="0">
          <a:spcBef>
            <a:spcPts val="0"/>
          </a:spcBef>
          <a:spcAft>
            <a:spcPts val="0"/>
          </a:spcAft>
          <a:buClr>
            <a:srgbClr val="1E4E79"/>
          </a:buClr>
          <a:buSzPts val="2400"/>
          <a:buFont typeface="Arial" panose="020B0604020202020204" pitchFamily="34" charset="0"/>
          <a:buChar char="•"/>
          <a:defRPr sz="2400" dirty="0" smtClean="0">
            <a:solidFill>
              <a:srgbClr val="1E4E79"/>
            </a:solidFill>
            <a:latin typeface="Calibri"/>
            <a:ea typeface="Calibri"/>
            <a:cs typeface="Calibri"/>
            <a:sym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1203</Words>
  <Application>Microsoft Office PowerPoint</Application>
  <PresentationFormat>Widescreen</PresentationFormat>
  <Paragraphs>95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Courier New</vt:lpstr>
      <vt:lpstr>Gulliver-Italic</vt:lpstr>
      <vt:lpstr>Office Theme</vt:lpstr>
      <vt:lpstr>Environmental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Smith</dc:creator>
  <cp:lastModifiedBy>Thomas Smith</cp:lastModifiedBy>
  <cp:revision>114</cp:revision>
  <dcterms:created xsi:type="dcterms:W3CDTF">2018-06-25T05:34:50Z</dcterms:created>
  <dcterms:modified xsi:type="dcterms:W3CDTF">2019-01-24T18:11:09Z</dcterms:modified>
</cp:coreProperties>
</file>