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80" r:id="rId3"/>
    <p:sldId id="279" r:id="rId4"/>
    <p:sldId id="267" r:id="rId5"/>
    <p:sldId id="273" r:id="rId6"/>
    <p:sldId id="274" r:id="rId7"/>
    <p:sldId id="281" r:id="rId8"/>
    <p:sldId id="258" r:id="rId9"/>
    <p:sldId id="266" r:id="rId10"/>
    <p:sldId id="276" r:id="rId11"/>
    <p:sldId id="268" r:id="rId12"/>
    <p:sldId id="269" r:id="rId13"/>
    <p:sldId id="270" r:id="rId14"/>
    <p:sldId id="275" r:id="rId15"/>
    <p:sldId id="277" r:id="rId16"/>
    <p:sldId id="265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252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2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5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04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70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568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15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94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15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79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78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03CEA-0764-4565-852B-8601E2B54221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47AC0-2652-448F-A735-C6C4577D09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67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63" y="168447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sz="5500" b="1" dirty="0" smtClean="0"/>
              <a:t>Microstructural ice-cream melting/freezing processes</a:t>
            </a:r>
            <a:endParaRPr lang="en-GB" sz="55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148" y="3380105"/>
            <a:ext cx="9520646" cy="34778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000" dirty="0"/>
          </a:p>
          <a:p>
            <a:pPr marL="0" indent="0" algn="ctr">
              <a:buNone/>
            </a:pPr>
            <a:r>
              <a:rPr lang="en-GB" sz="3000" dirty="0" smtClean="0"/>
              <a:t>Antonio Capella, Anton Souslov, Josh Shelton, Laura Oporto</a:t>
            </a:r>
          </a:p>
          <a:p>
            <a:pPr marL="0" indent="0" algn="ctr">
              <a:buNone/>
            </a:pPr>
            <a:endParaRPr lang="en-GB" sz="3000" dirty="0" smtClean="0"/>
          </a:p>
          <a:p>
            <a:pPr marL="0" indent="0" algn="ctr">
              <a:buNone/>
            </a:pPr>
            <a:r>
              <a:rPr lang="en-GB" sz="3000" dirty="0" smtClean="0"/>
              <a:t>ITT9</a:t>
            </a:r>
            <a:endParaRPr lang="en-GB" sz="3000" dirty="0"/>
          </a:p>
          <a:p>
            <a:pPr marL="0" indent="0" algn="ctr">
              <a:buNone/>
            </a:pPr>
            <a:r>
              <a:rPr lang="en-GB" sz="3000" dirty="0"/>
              <a:t>University of Bath</a:t>
            </a:r>
          </a:p>
          <a:p>
            <a:pPr marL="0" indent="0" algn="ctr">
              <a:buNone/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32985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0CCFF9B-082F-416E-8E36-7FBDDCF9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400" b="1" dirty="0" err="1" smtClean="0"/>
              <a:t>Sphericity</a:t>
            </a:r>
            <a:endParaRPr lang="en-GB" sz="3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449DD-F0F4-4C74-B82F-537C9BFE0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3"/>
          <a:stretch/>
        </p:blipFill>
        <p:spPr>
          <a:xfrm>
            <a:off x="653627" y="1921000"/>
            <a:ext cx="4467013" cy="3971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106C0-AE6D-4541-B7F3-9072E4D75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77" y="1921002"/>
            <a:ext cx="5294715" cy="3971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ED6129-E170-41C7-886D-47B980084CB8}"/>
              </a:ext>
            </a:extLst>
          </p:cNvPr>
          <p:cNvSpPr txBox="1"/>
          <p:nvPr/>
        </p:nvSpPr>
        <p:spPr>
          <a:xfrm>
            <a:off x="3605798" y="3851441"/>
            <a:ext cx="154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Bubbles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B467EE-2C60-4CF3-B069-A21710A78CD6}"/>
              </a:ext>
            </a:extLst>
          </p:cNvPr>
          <p:cNvSpPr txBox="1"/>
          <p:nvPr/>
        </p:nvSpPr>
        <p:spPr>
          <a:xfrm>
            <a:off x="9861550" y="3845257"/>
            <a:ext cx="154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Crystals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01DA60-C8DF-45D2-A5CB-305D95E325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10617" r="18868" b="9603"/>
          <a:stretch/>
        </p:blipFill>
        <p:spPr>
          <a:xfrm flipV="1">
            <a:off x="9199418" y="1287871"/>
            <a:ext cx="2527654" cy="2546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AD21DE-E410-490F-B0FF-1D0C8BC574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11431" r="19245" b="9583"/>
          <a:stretch/>
        </p:blipFill>
        <p:spPr>
          <a:xfrm flipV="1">
            <a:off x="3053194" y="1287870"/>
            <a:ext cx="2546517" cy="25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2582" y="323273"/>
            <a:ext cx="107418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>
                <a:latin typeface="+mj-lt"/>
              </a:rPr>
              <a:t>Particle tracking - central position</a:t>
            </a:r>
            <a:endParaRPr lang="en-GB" sz="3400" b="1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82" y="1367263"/>
            <a:ext cx="5544432" cy="41583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582" y="1526252"/>
            <a:ext cx="480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Track particles, use dynamics to inform classification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582" y="3494263"/>
            <a:ext cx="4368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At each time step, find centre.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Next time step, assign particle with closest centre.</a:t>
            </a:r>
          </a:p>
        </p:txBody>
      </p:sp>
    </p:spTree>
    <p:extLst>
      <p:ext uri="{BB962C8B-B14F-4D97-AF65-F5344CB8AC3E}">
        <p14:creationId xmlns:p14="http://schemas.microsoft.com/office/powerpoint/2010/main" val="20792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582" y="323273"/>
            <a:ext cx="107418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>
                <a:latin typeface="+mj-lt"/>
              </a:rPr>
              <a:t>Particle tracking - central position</a:t>
            </a:r>
            <a:endParaRPr lang="en-GB" sz="3400" b="1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36821" y="880753"/>
            <a:ext cx="9364529" cy="3824598"/>
            <a:chOff x="1477165" y="3220722"/>
            <a:chExt cx="9039975" cy="3207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165" y="3220722"/>
              <a:ext cx="4277090" cy="320781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049" y="3220722"/>
              <a:ext cx="4277091" cy="320781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66618" y="4624151"/>
            <a:ext cx="10658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Challenges (beyond ITT): </a:t>
            </a:r>
          </a:p>
          <a:p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Particles move in and out of 2D plane</a:t>
            </a:r>
          </a:p>
          <a:p>
            <a:pPr algn="just"/>
            <a:endParaRPr lang="en-GB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/>
              <a:t>Merging of ice </a:t>
            </a:r>
            <a:r>
              <a:rPr lang="en-GB" sz="2400" dirty="0" smtClean="0"/>
              <a:t>crystals – topological transition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19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6463" y="336858"/>
            <a:ext cx="1051560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/>
              <a:t>Particle tracking – checking sphericity</a:t>
            </a:r>
            <a:endParaRPr lang="en-GB" sz="34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659636" y="1081713"/>
            <a:ext cx="10648637" cy="2647666"/>
            <a:chOff x="838200" y="1473958"/>
            <a:chExt cx="10648637" cy="26476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" t="10727" r="8512" b="911"/>
            <a:stretch/>
          </p:blipFill>
          <p:spPr>
            <a:xfrm>
              <a:off x="838200" y="1473958"/>
              <a:ext cx="3439235" cy="26476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5" t="10123" r="8631" b="6220"/>
            <a:stretch/>
          </p:blipFill>
          <p:spPr>
            <a:xfrm>
              <a:off x="4372910" y="1473958"/>
              <a:ext cx="3442707" cy="25372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4" t="10743" r="7944" b="5613"/>
            <a:stretch/>
          </p:blipFill>
          <p:spPr>
            <a:xfrm>
              <a:off x="7911093" y="1486349"/>
              <a:ext cx="3575744" cy="263527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56795" y="3924853"/>
            <a:ext cx="361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/>
              <a:t>Left</a:t>
            </a:r>
            <a:r>
              <a:rPr lang="en-GB" sz="2000" dirty="0" smtClean="0"/>
              <a:t>. </a:t>
            </a:r>
            <a:r>
              <a:rPr lang="en-GB" sz="2000" dirty="0" err="1" smtClean="0"/>
              <a:t>Crystal+Air</a:t>
            </a:r>
            <a:r>
              <a:rPr lang="en-GB" sz="2000" dirty="0" smtClean="0"/>
              <a:t>. </a:t>
            </a:r>
          </a:p>
          <a:p>
            <a:r>
              <a:rPr lang="en-GB" sz="2000" i="1" dirty="0" smtClean="0"/>
              <a:t>Middle</a:t>
            </a:r>
            <a:r>
              <a:rPr lang="en-GB" sz="2000" dirty="0" smtClean="0"/>
              <a:t>. Air bubble.</a:t>
            </a:r>
          </a:p>
          <a:p>
            <a:r>
              <a:rPr lang="en-GB" sz="2000" dirty="0" smtClean="0"/>
              <a:t> </a:t>
            </a:r>
            <a:r>
              <a:rPr lang="en-GB" sz="2000" i="1" dirty="0" smtClean="0"/>
              <a:t>Right</a:t>
            </a:r>
            <a:r>
              <a:rPr lang="en-GB" sz="2000" dirty="0" smtClean="0"/>
              <a:t>. Crystal</a:t>
            </a:r>
            <a:endParaRPr lang="en-GB" sz="2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680435" y="3729379"/>
            <a:ext cx="6410631" cy="2902555"/>
            <a:chOff x="4625844" y="3620197"/>
            <a:chExt cx="6410631" cy="29025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26" t="11677" r="18905" b="10277"/>
            <a:stretch/>
          </p:blipFill>
          <p:spPr>
            <a:xfrm>
              <a:off x="8091907" y="3620197"/>
              <a:ext cx="2944568" cy="289837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3" t="11364" r="18672" b="9655"/>
            <a:stretch/>
          </p:blipFill>
          <p:spPr>
            <a:xfrm>
              <a:off x="4625844" y="3620197"/>
              <a:ext cx="2936837" cy="2902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494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02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Issues:</a:t>
            </a:r>
          </a:p>
          <a:p>
            <a:r>
              <a:rPr lang="en-GB" dirty="0" smtClean="0"/>
              <a:t>Difficult to locate one specific air bubble/crystal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Some air bubble/crystals appear/disappear in different time steps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5" name="Title 3"/>
          <p:cNvSpPr txBox="1">
            <a:spLocks noGrp="1"/>
          </p:cNvSpPr>
          <p:nvPr>
            <p:ph type="title"/>
          </p:nvPr>
        </p:nvSpPr>
        <p:spPr>
          <a:xfrm>
            <a:off x="836463" y="336858"/>
            <a:ext cx="1051560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 smtClean="0"/>
              <a:t>Particle tracking – checking sphericity</a:t>
            </a:r>
            <a:endParaRPr lang="en-GB" sz="3400" b="1" dirty="0"/>
          </a:p>
        </p:txBody>
      </p:sp>
    </p:spTree>
    <p:extLst>
      <p:ext uri="{BB962C8B-B14F-4D97-AF65-F5344CB8AC3E}">
        <p14:creationId xmlns:p14="http://schemas.microsoft.com/office/powerpoint/2010/main" val="36505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D1B2C6-CD14-4669-9384-57277C19A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464"/>
          <a:stretch/>
        </p:blipFill>
        <p:spPr>
          <a:xfrm>
            <a:off x="1322917" y="1825626"/>
            <a:ext cx="3679615" cy="39687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35E7BD-7976-42F3-B9F2-2D9B9B3F47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8" r="31232"/>
          <a:stretch/>
        </p:blipFill>
        <p:spPr>
          <a:xfrm>
            <a:off x="6956635" y="1825625"/>
            <a:ext cx="3679615" cy="3968750"/>
          </a:xfrm>
          <a:prstGeom prst="rect">
            <a:avLst/>
          </a:prstGeom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15822BB8-77E0-4B6E-AEEB-49CDEFDA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400" dirty="0">
                <a:latin typeface="+mn-lt"/>
              </a:rPr>
              <a:t>Normalised standard deviation of curvature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10617" r="18868" b="9603"/>
          <a:stretch/>
        </p:blipFill>
        <p:spPr>
          <a:xfrm flipV="1">
            <a:off x="9199418" y="1287871"/>
            <a:ext cx="2527654" cy="2546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11431" r="19245" b="9583"/>
          <a:stretch/>
        </p:blipFill>
        <p:spPr>
          <a:xfrm flipV="1">
            <a:off x="3053194" y="1287870"/>
            <a:ext cx="2546517" cy="25465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4582D7-1529-4721-964E-3B110F9D889E}"/>
              </a:ext>
            </a:extLst>
          </p:cNvPr>
          <p:cNvSpPr/>
          <p:nvPr/>
        </p:nvSpPr>
        <p:spPr>
          <a:xfrm>
            <a:off x="0" y="5896433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How to distinguish: Bubbles are more circular, crystals are more angular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0F586-A1B6-4F11-B7B0-DE3D65310E8C}"/>
              </a:ext>
            </a:extLst>
          </p:cNvPr>
          <p:cNvSpPr txBox="1"/>
          <p:nvPr/>
        </p:nvSpPr>
        <p:spPr>
          <a:xfrm>
            <a:off x="3605798" y="3851441"/>
            <a:ext cx="154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Bubbles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9864F7-2F25-4E8E-ACF9-65465741CF10}"/>
              </a:ext>
            </a:extLst>
          </p:cNvPr>
          <p:cNvSpPr txBox="1"/>
          <p:nvPr/>
        </p:nvSpPr>
        <p:spPr>
          <a:xfrm>
            <a:off x="9861550" y="3845257"/>
            <a:ext cx="154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Crystals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0904" y="5485268"/>
            <a:ext cx="300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tandard deviation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697271" y="5510048"/>
            <a:ext cx="300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tandard deviation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47385" y="2376462"/>
            <a:ext cx="220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Count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588951" y="2279480"/>
            <a:ext cx="220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73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400" b="1" dirty="0" smtClean="0"/>
              <a:t>Summary</a:t>
            </a:r>
            <a:endParaRPr lang="en-GB" sz="3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99837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/>
              <a:t>Geometry and dynamics of particles can be used for classification.</a:t>
            </a:r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Use mathematical modelling to inform data analysis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smtClean="0"/>
              <a:t>Outlook: create a robust algorithm to classify based on raw data.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87582" y="2504028"/>
            <a:ext cx="1348509" cy="1064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Data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>
            <a:off x="2521527" y="2747548"/>
            <a:ext cx="1791855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Slow analysis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368800" y="2504028"/>
            <a:ext cx="1348509" cy="1064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Model</a:t>
            </a:r>
            <a:endParaRPr lang="en-GB" dirty="0"/>
          </a:p>
        </p:txBody>
      </p:sp>
      <p:sp>
        <p:nvSpPr>
          <p:cNvPr id="9" name="Right Arrow 8"/>
          <p:cNvSpPr/>
          <p:nvPr/>
        </p:nvSpPr>
        <p:spPr>
          <a:xfrm>
            <a:off x="5862782" y="2656033"/>
            <a:ext cx="2695865" cy="798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Model-informed analysis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772237" y="2412638"/>
            <a:ext cx="2394527" cy="1420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Large volume data analysis (fast)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6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400" b="1" dirty="0" smtClean="0"/>
              <a:t>Mathematical Challenge: Model-informed data analysis</a:t>
            </a:r>
            <a:endParaRPr lang="en-GB" sz="3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764" y="4284651"/>
            <a:ext cx="10515600" cy="1229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/>
              <a:t>Image processing can be computationally intensive, but modelling insight can be used to inform a fast algorithm.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069109" y="2060682"/>
            <a:ext cx="1348509" cy="1064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Data</a:t>
            </a:r>
            <a:endParaRPr lang="en-GB" dirty="0"/>
          </a:p>
        </p:txBody>
      </p:sp>
      <p:sp>
        <p:nvSpPr>
          <p:cNvPr id="5" name="Right Arrow 4"/>
          <p:cNvSpPr/>
          <p:nvPr/>
        </p:nvSpPr>
        <p:spPr>
          <a:xfrm>
            <a:off x="2503054" y="2304202"/>
            <a:ext cx="1791855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Slow analysis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350327" y="2060682"/>
            <a:ext cx="1348509" cy="1064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Model</a:t>
            </a:r>
            <a:endParaRPr lang="en-GB" dirty="0"/>
          </a:p>
        </p:txBody>
      </p:sp>
      <p:sp>
        <p:nvSpPr>
          <p:cNvPr id="7" name="Right Arrow 6"/>
          <p:cNvSpPr/>
          <p:nvPr/>
        </p:nvSpPr>
        <p:spPr>
          <a:xfrm>
            <a:off x="5844309" y="2212687"/>
            <a:ext cx="2695865" cy="7980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Model-informed analysis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8753764" y="1969292"/>
            <a:ext cx="2394527" cy="1420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Large volume data analysis (fast)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82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6394" y="1764147"/>
            <a:ext cx="909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Each 2D slice                                                                   50MB</a:t>
            </a:r>
            <a:endParaRPr lang="en-GB" sz="28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86394" y="98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400" b="1" dirty="0" smtClean="0"/>
              <a:t>Large Amount of Data</a:t>
            </a:r>
            <a:endParaRPr lang="en-GB" sz="3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86394" y="2289109"/>
            <a:ext cx="909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Each 3D picture                                                              20GB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086394" y="2997201"/>
            <a:ext cx="9097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Each simulation (multiple time-steps</a:t>
            </a:r>
            <a:r>
              <a:rPr lang="en-GB" sz="2800" smtClean="0"/>
              <a:t>)                       </a:t>
            </a:r>
            <a:r>
              <a:rPr lang="en-GB" sz="2800" dirty="0" smtClean="0"/>
              <a:t>1000GB</a:t>
            </a:r>
            <a:endParaRPr lang="en-GB" sz="28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86394" y="4197029"/>
            <a:ext cx="9097818" cy="1111455"/>
            <a:chOff x="1086394" y="4197029"/>
            <a:chExt cx="9097818" cy="1111455"/>
          </a:xfrm>
        </p:grpSpPr>
        <p:sp>
          <p:nvSpPr>
            <p:cNvPr id="12" name="TextBox 11"/>
            <p:cNvSpPr txBox="1"/>
            <p:nvPr/>
          </p:nvSpPr>
          <p:spPr>
            <a:xfrm>
              <a:off x="1086394" y="4599710"/>
              <a:ext cx="9097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/>
                <a:t>H-Drive                                                                           2.5GB</a:t>
              </a:r>
              <a:endParaRPr lang="en-GB" sz="28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3453"/>
            <a:stretch/>
          </p:blipFill>
          <p:spPr>
            <a:xfrm>
              <a:off x="6753368" y="4197029"/>
              <a:ext cx="1060596" cy="111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9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18" y="757604"/>
            <a:ext cx="6445581" cy="56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394" y="98288"/>
            <a:ext cx="10515600" cy="1325563"/>
          </a:xfrm>
        </p:spPr>
        <p:txBody>
          <a:bodyPr>
            <a:normAutofit/>
          </a:bodyPr>
          <a:lstStyle/>
          <a:p>
            <a:r>
              <a:rPr lang="en-GB" sz="3400" b="1" dirty="0" smtClean="0"/>
              <a:t>Temperature cycles during transportation/storage of ice cream changes the ice crystals geometry</a:t>
            </a:r>
            <a:endParaRPr lang="en-GB" sz="3400" b="1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328748" y="6127439"/>
            <a:ext cx="942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Guo</a:t>
            </a:r>
            <a:r>
              <a:rPr lang="en-GB" sz="1400" dirty="0"/>
              <a:t>, E., Kazantsev, D., Mo, J., Bent, J., Van Dalen, G., </a:t>
            </a:r>
            <a:r>
              <a:rPr lang="en-GB" sz="1400" dirty="0" err="1"/>
              <a:t>Schuetz</a:t>
            </a:r>
            <a:r>
              <a:rPr lang="en-GB" sz="1400" dirty="0"/>
              <a:t>, P</a:t>
            </a:r>
            <a:r>
              <a:rPr lang="en-GB" sz="1400" dirty="0" smtClean="0"/>
              <a:t>., </a:t>
            </a:r>
            <a:r>
              <a:rPr lang="en-GB" sz="1400" dirty="0"/>
              <a:t>&amp; Lee, P. D. (2018). Revealing the microstructural stability of a three-phase soft solid (ice cream) by 4D synchrotron X-ray tomography. </a:t>
            </a:r>
            <a:r>
              <a:rPr lang="en-GB" sz="1400" i="1" dirty="0"/>
              <a:t>Journal of Food Engineering</a:t>
            </a:r>
            <a:r>
              <a:rPr lang="en-GB" sz="1400" dirty="0"/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62418" y="1423851"/>
            <a:ext cx="10649615" cy="4449290"/>
            <a:chOff x="862418" y="1423851"/>
            <a:chExt cx="10649615" cy="444929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18" y="1423851"/>
              <a:ext cx="6599970" cy="44492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6364" y="1423851"/>
              <a:ext cx="3825669" cy="4030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40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974" y="545910"/>
            <a:ext cx="9879841" cy="1147002"/>
          </a:xfrm>
        </p:spPr>
        <p:txBody>
          <a:bodyPr>
            <a:normAutofit/>
          </a:bodyPr>
          <a:lstStyle/>
          <a:p>
            <a:pPr algn="ctr"/>
            <a:r>
              <a:rPr lang="en-GB" sz="3400" b="1" dirty="0" smtClean="0"/>
              <a:t>Segmentation </a:t>
            </a:r>
            <a:r>
              <a:rPr lang="en-GB" sz="3400" b="1" dirty="0"/>
              <a:t>+ classification problem    (</a:t>
            </a:r>
            <a:r>
              <a:rPr lang="en-GB" sz="3400" b="1" dirty="0">
                <a:solidFill>
                  <a:srgbClr val="FF0000"/>
                </a:solidFill>
              </a:rPr>
              <a:t>I</a:t>
            </a:r>
            <a:r>
              <a:rPr lang="en-GB" sz="3400" b="1" dirty="0"/>
              <a:t>ce, </a:t>
            </a:r>
            <a:r>
              <a:rPr lang="en-GB" sz="3400" b="1" dirty="0">
                <a:solidFill>
                  <a:srgbClr val="FF0000"/>
                </a:solidFill>
              </a:rPr>
              <a:t>A</a:t>
            </a:r>
            <a:r>
              <a:rPr lang="en-GB" sz="3400" b="1" dirty="0"/>
              <a:t>ir, </a:t>
            </a:r>
            <a:r>
              <a:rPr lang="en-GB" sz="3400" b="1" dirty="0">
                <a:solidFill>
                  <a:srgbClr val="FF0000"/>
                </a:solidFill>
              </a:rPr>
              <a:t>M</a:t>
            </a:r>
            <a:r>
              <a:rPr lang="en-GB" sz="3400" b="1" dirty="0"/>
              <a:t>atrix).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788" y="1565858"/>
            <a:ext cx="9285027" cy="4561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328748" y="6127439"/>
            <a:ext cx="9420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Guo</a:t>
            </a:r>
            <a:r>
              <a:rPr lang="en-GB" sz="1400" dirty="0"/>
              <a:t>, E., Kazantsev, D., Mo, J., Bent, J., Van Dalen, G., </a:t>
            </a:r>
            <a:r>
              <a:rPr lang="en-GB" sz="1400" dirty="0" err="1"/>
              <a:t>Schuetz</a:t>
            </a:r>
            <a:r>
              <a:rPr lang="en-GB" sz="1400" dirty="0"/>
              <a:t>, P</a:t>
            </a:r>
            <a:r>
              <a:rPr lang="en-GB" sz="1400" dirty="0" smtClean="0"/>
              <a:t>., </a:t>
            </a:r>
            <a:r>
              <a:rPr lang="en-GB" sz="1400" dirty="0"/>
              <a:t>&amp; Lee, P. D. (2018). Revealing the microstructural stability of a three-phase soft solid (ice cream) by 4D synchrotron X-ray tomography. </a:t>
            </a:r>
            <a:r>
              <a:rPr lang="en-GB" sz="1400" i="1" dirty="0"/>
              <a:t>Journal of Food Engineering</a:t>
            </a:r>
            <a:r>
              <a:rPr lang="en-GB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54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545" y="1560394"/>
            <a:ext cx="5597273" cy="44319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Classify image feature into Air, Ice, or Matrix based on structure and dynamics.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Two steps: Segmentation (easy), Classification (hard)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/>
          <a:stretch/>
        </p:blipFill>
        <p:spPr>
          <a:xfrm>
            <a:off x="6696364" y="802132"/>
            <a:ext cx="6061238" cy="51901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9666" y="5992297"/>
            <a:ext cx="390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(image just for illustration)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3389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 smtClean="0"/>
              <a:t>The Challenge</a:t>
            </a:r>
            <a:endParaRPr lang="en-GB" sz="3400" b="1" dirty="0"/>
          </a:p>
        </p:txBody>
      </p:sp>
    </p:spTree>
    <p:extLst>
      <p:ext uri="{BB962C8B-B14F-4D97-AF65-F5344CB8AC3E}">
        <p14:creationId xmlns:p14="http://schemas.microsoft.com/office/powerpoint/2010/main" val="25112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400" b="1" dirty="0" smtClean="0"/>
              <a:t>During ITT - Improving image analysis</a:t>
            </a:r>
            <a:r>
              <a:rPr lang="en-GB" sz="5000" b="1" dirty="0" smtClean="0"/>
              <a:t>	</a:t>
            </a:r>
            <a:endParaRPr lang="en-GB" sz="5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1423" cy="4743608"/>
          </a:xfrm>
        </p:spPr>
        <p:txBody>
          <a:bodyPr>
            <a:normAutofit/>
          </a:bodyPr>
          <a:lstStyle/>
          <a:p>
            <a:r>
              <a:rPr lang="en-GB" sz="2600" dirty="0" smtClean="0"/>
              <a:t>Hypothesis: curvature can be used to classify phases.</a:t>
            </a:r>
          </a:p>
          <a:p>
            <a:r>
              <a:rPr lang="en-GB" sz="2600" dirty="0" smtClean="0"/>
              <a:t>Computationally cheap</a:t>
            </a:r>
          </a:p>
          <a:p>
            <a:r>
              <a:rPr lang="en-GB" sz="2600" dirty="0" smtClean="0"/>
              <a:t>Can keep track of evolution over time</a:t>
            </a:r>
            <a:endParaRPr lang="en-GB" sz="2600" dirty="0"/>
          </a:p>
        </p:txBody>
      </p:sp>
      <p:pic>
        <p:nvPicPr>
          <p:cNvPr id="6" name="rec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6377" y="1929742"/>
            <a:ext cx="4273731" cy="4273731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7" idx="1"/>
            <a:endCxn id="7" idx="1"/>
          </p:cNvCxnSpPr>
          <p:nvPr/>
        </p:nvCxnSpPr>
        <p:spPr>
          <a:xfrm>
            <a:off x="2606730" y="44541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436914" y="4153989"/>
            <a:ext cx="3435532" cy="2049484"/>
            <a:chOff x="1436914" y="4153989"/>
            <a:chExt cx="3435532" cy="2049484"/>
          </a:xfrm>
        </p:grpSpPr>
        <p:sp>
          <p:nvSpPr>
            <p:cNvPr id="7" name="Oval 6"/>
            <p:cNvSpPr/>
            <p:nvPr/>
          </p:nvSpPr>
          <p:spPr>
            <a:xfrm>
              <a:off x="2312126" y="4153989"/>
              <a:ext cx="2011680" cy="204948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/>
            <p:cNvCxnSpPr>
              <a:endCxn id="7" idx="1"/>
            </p:cNvCxnSpPr>
            <p:nvPr/>
          </p:nvCxnSpPr>
          <p:spPr>
            <a:xfrm flipV="1">
              <a:off x="1436914" y="4454129"/>
              <a:ext cx="1169816" cy="8102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7" idx="0"/>
            </p:cNvCxnSpPr>
            <p:nvPr/>
          </p:nvCxnSpPr>
          <p:spPr>
            <a:xfrm flipH="1">
              <a:off x="3304903" y="4153989"/>
              <a:ext cx="13063" cy="8882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7" idx="0"/>
              <a:endCxn id="7" idx="6"/>
            </p:cNvCxnSpPr>
            <p:nvPr/>
          </p:nvCxnSpPr>
          <p:spPr>
            <a:xfrm>
              <a:off x="3317966" y="4153989"/>
              <a:ext cx="1005840" cy="10247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7" idx="0"/>
              <a:endCxn id="7" idx="1"/>
            </p:cNvCxnSpPr>
            <p:nvPr/>
          </p:nvCxnSpPr>
          <p:spPr>
            <a:xfrm flipH="1">
              <a:off x="2606730" y="4153989"/>
              <a:ext cx="711236" cy="3001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7" idx="6"/>
            </p:cNvCxnSpPr>
            <p:nvPr/>
          </p:nvCxnSpPr>
          <p:spPr>
            <a:xfrm>
              <a:off x="4323806" y="5178731"/>
              <a:ext cx="548640" cy="85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flipH="1">
              <a:off x="3331029" y="4563530"/>
              <a:ext cx="423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R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8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9710" y="269308"/>
            <a:ext cx="10515600" cy="907571"/>
          </a:xfrm>
        </p:spPr>
        <p:txBody>
          <a:bodyPr>
            <a:normAutofit/>
          </a:bodyPr>
          <a:lstStyle/>
          <a:p>
            <a:pPr algn="ctr"/>
            <a:r>
              <a:rPr lang="en-GB" sz="3400" b="1" dirty="0" smtClean="0"/>
              <a:t>During ITT - Improving image analysis</a:t>
            </a:r>
            <a:r>
              <a:rPr lang="en-GB" sz="3200" b="1" dirty="0" smtClean="0">
                <a:latin typeface="+mn-lt"/>
              </a:rPr>
              <a:t>	</a:t>
            </a:r>
            <a:endParaRPr lang="en-GB" sz="32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2063" y="5144905"/>
            <a:ext cx="10938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 smtClean="0"/>
              <a:t>Left</a:t>
            </a:r>
            <a:r>
              <a:rPr lang="en-GB" sz="2000" dirty="0" smtClean="0"/>
              <a:t>. Segmented image.                          </a:t>
            </a:r>
            <a:r>
              <a:rPr lang="en-GB" sz="2000" i="1" dirty="0" smtClean="0"/>
              <a:t>Middle</a:t>
            </a:r>
            <a:r>
              <a:rPr lang="en-GB" sz="2000" dirty="0" smtClean="0"/>
              <a:t>. Ice contours.                             </a:t>
            </a:r>
            <a:r>
              <a:rPr lang="en-GB" sz="2000" i="1" dirty="0" smtClean="0"/>
              <a:t>Right</a:t>
            </a:r>
            <a:r>
              <a:rPr lang="en-GB" sz="2000" dirty="0" smtClean="0"/>
              <a:t>. Air bubbles contours</a:t>
            </a:r>
            <a:endParaRPr lang="en-GB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59306" y="1376009"/>
            <a:ext cx="11641542" cy="3753135"/>
            <a:chOff x="259306" y="1376009"/>
            <a:chExt cx="11641542" cy="37531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8" t="10617" r="18868" b="9603"/>
            <a:stretch/>
          </p:blipFill>
          <p:spPr>
            <a:xfrm flipV="1">
              <a:off x="4244453" y="1376009"/>
              <a:ext cx="3714183" cy="374190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63" t="11431" r="19245" b="9583"/>
            <a:stretch/>
          </p:blipFill>
          <p:spPr>
            <a:xfrm flipV="1">
              <a:off x="8147713" y="1376009"/>
              <a:ext cx="3753135" cy="37531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306" y="1392695"/>
              <a:ext cx="3725215" cy="3725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154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536</TotalTime>
  <Words>473</Words>
  <Application>Microsoft Office PowerPoint</Application>
  <PresentationFormat>Widescreen</PresentationFormat>
  <Paragraphs>82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Microstructural ice-cream melting/freezing processes</vt:lpstr>
      <vt:lpstr>Mathematical Challenge: Model-informed data analysis</vt:lpstr>
      <vt:lpstr>Large Amount of Data</vt:lpstr>
      <vt:lpstr>PowerPoint Presentation</vt:lpstr>
      <vt:lpstr>Temperature cycles during transportation/storage of ice cream changes the ice crystals geometry</vt:lpstr>
      <vt:lpstr>Segmentation + classification problem    (Ice, Air, Matrix).</vt:lpstr>
      <vt:lpstr>PowerPoint Presentation</vt:lpstr>
      <vt:lpstr>During ITT - Improving image analysis </vt:lpstr>
      <vt:lpstr>During ITT - Improving image analysis </vt:lpstr>
      <vt:lpstr>Sphericity</vt:lpstr>
      <vt:lpstr>PowerPoint Presentation</vt:lpstr>
      <vt:lpstr>PowerPoint Presentation</vt:lpstr>
      <vt:lpstr>Particle tracking – checking sphericity</vt:lpstr>
      <vt:lpstr>Particle tracking – checking sphericity</vt:lpstr>
      <vt:lpstr>Normalised standard deviation of curvature</vt:lpstr>
      <vt:lpstr>Summary</vt:lpstr>
      <vt:lpstr>Thank you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Models for ice cream</dc:title>
  <dc:creator>SAMBa-Admin</dc:creator>
  <cp:lastModifiedBy>Josh Shelton</cp:lastModifiedBy>
  <cp:revision>53</cp:revision>
  <dcterms:created xsi:type="dcterms:W3CDTF">2019-01-30T00:43:13Z</dcterms:created>
  <dcterms:modified xsi:type="dcterms:W3CDTF">2019-02-01T10:43:33Z</dcterms:modified>
</cp:coreProperties>
</file>