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06" r:id="rId3"/>
    <p:sldId id="308" r:id="rId4"/>
    <p:sldId id="319" r:id="rId5"/>
    <p:sldId id="320" r:id="rId6"/>
    <p:sldId id="321" r:id="rId7"/>
    <p:sldId id="313" r:id="rId8"/>
    <p:sldId id="322" r:id="rId9"/>
    <p:sldId id="314" r:id="rId10"/>
    <p:sldId id="316" r:id="rId11"/>
    <p:sldId id="311" r:id="rId12"/>
    <p:sldId id="317" r:id="rId13"/>
    <p:sldId id="312" r:id="rId14"/>
    <p:sldId id="318" r:id="rId1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>
          <p15:clr>
            <a:srgbClr val="A4A3A4"/>
          </p15:clr>
        </p15:guide>
        <p15:guide id="2" pos="55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E2C"/>
    <a:srgbClr val="990099"/>
    <a:srgbClr val="595959"/>
    <a:srgbClr val="660033"/>
    <a:srgbClr val="45535F"/>
    <a:srgbClr val="993366"/>
    <a:srgbClr val="BBBE9E"/>
    <a:srgbClr val="E8E8E8"/>
    <a:srgbClr val="E5EBF2"/>
    <a:srgbClr val="2F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57" autoAdjust="0"/>
  </p:normalViewPr>
  <p:slideViewPr>
    <p:cSldViewPr>
      <p:cViewPr varScale="1">
        <p:scale>
          <a:sx n="49" d="100"/>
          <a:sy n="49" d="100"/>
        </p:scale>
        <p:origin x="42" y="1008"/>
      </p:cViewPr>
      <p:guideLst>
        <p:guide orient="horz" pos="192"/>
        <p:guide pos="552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3426FE7-7049-4BB8-B830-A669643A17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051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48" charset="0"/>
        <a:ea typeface="MS PGothic" pitchFamily="34" charset="-128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48" charset="0"/>
        <a:ea typeface="Geneva" pitchFamily="1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48" charset="0"/>
        <a:ea typeface="Geneva" pitchFamily="1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48" charset="0"/>
        <a:ea typeface="Geneva" pitchFamily="1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48" charset="0"/>
        <a:ea typeface="Geneva" pitchFamily="1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007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Use R-P equation to describe the growth and break-up of microbubbles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Population balance to model bubble size distribution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Main resistance to mass transfer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921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Use R-P equation to describe the growth and break-up of microbubbles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Population balance to model bubble size distribution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Main resistance to mass transfer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50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37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 smtClean="0"/>
              <a:t>Production rates dues to and death rate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21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21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630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63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63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91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91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Use R-P equation to describe the growth and break-up of microbubbles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Population balance to model bubble size distribution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smtClean="0">
                <a:solidFill>
                  <a:srgbClr val="660033"/>
                </a:solidFill>
                <a:latin typeface="Arial Narrow" panose="020B0606020202030204" pitchFamily="34" charset="0"/>
              </a:rPr>
              <a:t>Main resistance to mass transfer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9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Use R-P equation to describe the growth and break-up of microbubbles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Population balance to model bubble size distribution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 b="1" smtClean="0">
                <a:solidFill>
                  <a:srgbClr val="660033"/>
                </a:solidFill>
                <a:latin typeface="Arial Narrow" panose="020B0606020202030204" pitchFamily="34" charset="0"/>
              </a:rPr>
              <a:t>Main resistance to mass transfer</a:t>
            </a: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FE7-7049-4BB8-B830-A669643A17D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62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0E7BF-CAAB-46EE-8E32-E80CE91957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4BCF1-F543-4C6E-B4F2-E416E99815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ED13E-628C-4876-BD13-B3826F6559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A6049-46D5-4942-9E8B-29A0EFE57C2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6FA55-5A6C-4A80-809A-428A5CA879B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1AB23-E735-4E1A-A6F6-EB010B35D3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100DF-51CD-4D50-80E1-6E4C8587E9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8F853-8AAB-45A4-8A24-B3A88D863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7D6A2-DDBF-4CE5-9F52-967BA896DA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5C26D-9765-4DD4-B7D4-3DFB69BD28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CC062-5042-41CA-89EC-6E670F3188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CFB70A-D2E6-45D2-947F-D45897D8142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MS PGothic" pitchFamily="34" charset="-128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MS PGothic" pitchFamily="34" charset="-128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MS PGothic" pitchFamily="34" charset="-128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MS PGothic" pitchFamily="34" charset="-128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Genev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Genev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Genev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48" charset="0"/>
          <a:ea typeface="Genev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grd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58775"/>
            <a:ext cx="64817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8" descr="Logo redrawn 43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6388" y="347663"/>
            <a:ext cx="18097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9"/>
          <p:cNvSpPr>
            <a:spLocks noChangeArrowheads="1"/>
          </p:cNvSpPr>
          <p:nvPr userDrawn="1"/>
        </p:nvSpPr>
        <p:spPr bwMode="auto">
          <a:xfrm>
            <a:off x="358775" y="1258888"/>
            <a:ext cx="77724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/>
            <a:r>
              <a:rPr lang="en-US" altLang="en-US" sz="440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en-US" sz="4400">
                <a:solidFill>
                  <a:srgbClr val="000000"/>
                </a:solidFill>
                <a:latin typeface="Arial" charset="0"/>
              </a:rPr>
            </a:br>
            <a:endParaRPr lang="en-US" altLang="en-US" sz="4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7" name="Rectangle 10"/>
          <p:cNvSpPr>
            <a:spLocks noChangeArrowheads="1"/>
          </p:cNvSpPr>
          <p:nvPr userDrawn="1"/>
        </p:nvSpPr>
        <p:spPr bwMode="auto">
          <a:xfrm>
            <a:off x="8640763" y="0"/>
            <a:ext cx="503237" cy="6858000"/>
          </a:xfrm>
          <a:prstGeom prst="rect">
            <a:avLst/>
          </a:prstGeom>
          <a:solidFill>
            <a:srgbClr val="45535F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Text Box 11"/>
          <p:cNvSpPr txBox="1">
            <a:spLocks noChangeArrowheads="1"/>
          </p:cNvSpPr>
          <p:nvPr userDrawn="1"/>
        </p:nvSpPr>
        <p:spPr bwMode="auto">
          <a:xfrm>
            <a:off x="358775" y="557213"/>
            <a:ext cx="5181600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717" y="105720"/>
            <a:ext cx="612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SAMBA ITT6</a:t>
            </a:r>
            <a:endParaRPr lang="en-GB" sz="3000" b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928130"/>
            <a:ext cx="8722519" cy="340630"/>
            <a:chOff x="-5569574" y="1214899"/>
            <a:chExt cx="12661854" cy="340630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354693" y="1214899"/>
              <a:ext cx="6737585" cy="455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-5569574" y="1550086"/>
              <a:ext cx="12661854" cy="54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270176" y="1226921"/>
              <a:ext cx="68082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500" dirty="0" smtClean="0"/>
                <a:t>Monday, 5 June, 2017</a:t>
              </a:r>
              <a:endParaRPr lang="en-GB" sz="15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6966" y="548680"/>
            <a:ext cx="397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John Chew &amp; Jannis Wenk  </a:t>
            </a:r>
          </a:p>
          <a:p>
            <a:r>
              <a:rPr lang="en-GB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Department of Chemical Engineering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57501" y="1369968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Growth and Break-up of Microbubbles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1</a:t>
            </a:fld>
            <a:endParaRPr lang="en-US" altLang="en-US" sz="12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16967" r="57623" b="22666"/>
          <a:stretch/>
        </p:blipFill>
        <p:spPr>
          <a:xfrm>
            <a:off x="5219422" y="39427"/>
            <a:ext cx="1552947" cy="7737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4314" t="36943" r="53400" b="22508"/>
          <a:stretch/>
        </p:blipFill>
        <p:spPr>
          <a:xfrm>
            <a:off x="6824074" y="154794"/>
            <a:ext cx="1916527" cy="5743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7544" y="2100076"/>
            <a:ext cx="4336102" cy="4641292"/>
            <a:chOff x="267544" y="2100076"/>
            <a:chExt cx="4336102" cy="4641292"/>
          </a:xfrm>
        </p:grpSpPr>
        <p:grpSp>
          <p:nvGrpSpPr>
            <p:cNvPr id="39" name="Group 38"/>
            <p:cNvGrpSpPr/>
            <p:nvPr/>
          </p:nvGrpSpPr>
          <p:grpSpPr>
            <a:xfrm>
              <a:off x="267544" y="2100076"/>
              <a:ext cx="4336102" cy="4641292"/>
              <a:chOff x="251520" y="4206572"/>
              <a:chExt cx="4032448" cy="4641292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251520" y="4206572"/>
                <a:ext cx="4032448" cy="46412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48" charset="0"/>
                  <a:ea typeface="Geneva" pitchFamily="1" charset="-128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95536" y="4271290"/>
                <a:ext cx="3636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660033"/>
                    </a:solidFill>
                    <a:latin typeface="Arial Narrow" panose="020B0606020202030204" pitchFamily="34" charset="0"/>
                  </a:rPr>
                  <a:t>Gas-Liquid</a:t>
                </a:r>
                <a:endParaRPr lang="en-GB" sz="2000" b="1" dirty="0">
                  <a:solidFill>
                    <a:srgbClr val="660033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>
                <a:off x="467544" y="4671400"/>
                <a:ext cx="356439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467544" y="4311360"/>
                <a:ext cx="356439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028" name="Picture 4" descr="Image result for ice-cream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2" b="25392"/>
            <a:stretch/>
          </p:blipFill>
          <p:spPr bwMode="auto">
            <a:xfrm>
              <a:off x="2342414" y="4006209"/>
              <a:ext cx="1932003" cy="107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dishwash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414" y="2660348"/>
              <a:ext cx="1936213" cy="1285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05" y="5182480"/>
              <a:ext cx="3894430" cy="1525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glass of wate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0" r="7444"/>
            <a:stretch/>
          </p:blipFill>
          <p:spPr bwMode="auto">
            <a:xfrm>
              <a:off x="394555" y="2660348"/>
              <a:ext cx="1899409" cy="242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4656023" y="2100076"/>
            <a:ext cx="4336102" cy="4641292"/>
            <a:chOff x="4656023" y="2100076"/>
            <a:chExt cx="4336102" cy="4641292"/>
          </a:xfrm>
        </p:grpSpPr>
        <p:grpSp>
          <p:nvGrpSpPr>
            <p:cNvPr id="30" name="Group 29"/>
            <p:cNvGrpSpPr/>
            <p:nvPr/>
          </p:nvGrpSpPr>
          <p:grpSpPr>
            <a:xfrm>
              <a:off x="4656023" y="2100076"/>
              <a:ext cx="4336102" cy="4641292"/>
              <a:chOff x="251520" y="1844824"/>
              <a:chExt cx="4032448" cy="4641292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251520" y="1844824"/>
                <a:ext cx="4032448" cy="46412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pitchFamily="48" charset="0"/>
                  <a:ea typeface="Geneva" pitchFamily="1" charset="-128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5537" y="1909542"/>
                <a:ext cx="36364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660033"/>
                    </a:solidFill>
                    <a:latin typeface="Arial Narrow" panose="020B0606020202030204" pitchFamily="34" charset="0"/>
                  </a:rPr>
                  <a:t>Size of Bubbles</a:t>
                </a:r>
                <a:endParaRPr lang="en-GB" sz="2000" b="1" dirty="0">
                  <a:solidFill>
                    <a:srgbClr val="660033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>
                <a:off x="467544" y="2309652"/>
                <a:ext cx="356439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467544" y="1949612"/>
                <a:ext cx="356439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9"/>
            <a:stretch/>
          </p:blipFill>
          <p:spPr>
            <a:xfrm>
              <a:off x="5219422" y="2694212"/>
              <a:ext cx="3366627" cy="2206599"/>
            </a:xfrm>
            <a:prstGeom prst="rect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6654" t="32245" r="56010" b="12157"/>
          <a:stretch/>
        </p:blipFill>
        <p:spPr>
          <a:xfrm>
            <a:off x="5066159" y="4968719"/>
            <a:ext cx="3687223" cy="17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267544" y="908719"/>
            <a:ext cx="8706494" cy="5671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Computational Modelling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10</a:t>
            </a:fld>
            <a:endParaRPr lang="en-US" alt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595244" cy="47936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804248" y="1268760"/>
            <a:ext cx="0" cy="518457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394555" y="1484784"/>
            <a:ext cx="4524964" cy="4793658"/>
            <a:chOff x="394555" y="1484784"/>
            <a:chExt cx="4524964" cy="47936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94555" y="1484784"/>
              <a:ext cx="4524964" cy="47936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411292" y="1556792"/>
              <a:ext cx="4508227" cy="4582220"/>
              <a:chOff x="1013637" y="927017"/>
              <a:chExt cx="5493489" cy="558365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013637" y="927017"/>
                <a:ext cx="5493489" cy="5583653"/>
                <a:chOff x="-49619" y="1013637"/>
                <a:chExt cx="6046383" cy="6145620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" t="8579" r="52979" b="1808"/>
                <a:stretch/>
              </p:blipFill>
              <p:spPr>
                <a:xfrm>
                  <a:off x="-49619" y="1013637"/>
                  <a:ext cx="3848986" cy="614562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06" t="9225" r="54076" b="2799"/>
                <a:stretch/>
              </p:blipFill>
              <p:spPr>
                <a:xfrm>
                  <a:off x="3756837" y="1064613"/>
                  <a:ext cx="2239927" cy="6033330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475561" y="1229188"/>
                <a:ext cx="1693723" cy="1237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Constant 5 </a:t>
                </a:r>
                <a:r>
                  <a:rPr lang="en-GB" sz="2000" dirty="0" smtClean="0">
                    <a:solidFill>
                      <a:schemeClr val="bg1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diameter</a:t>
                </a:r>
                <a:endPara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01569" y="1229188"/>
                <a:ext cx="1897963" cy="1237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MUSIG</a:t>
                </a:r>
              </a:p>
              <a:p>
                <a:pPr algn="ctr"/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 groups</a:t>
                </a:r>
              </a:p>
              <a:p>
                <a:pPr algn="ctr"/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1-100 </a:t>
                </a:r>
                <a:r>
                  <a:rPr lang="en-GB" sz="2000" dirty="0" smtClean="0">
                    <a:solidFill>
                      <a:schemeClr val="bg1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m</a:t>
                </a:r>
                <a:r>
                  <a:rPr lang="en-GB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3067200" y="4176000"/>
              <a:ext cx="61200" cy="1803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780800" y="4176000"/>
              <a:ext cx="61200" cy="1803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9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Computational vs. Experimental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11</a:t>
            </a:fld>
            <a:endParaRPr lang="en-US" altLang="en-US" sz="1200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267544" y="908719"/>
            <a:ext cx="8706494" cy="5671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6363" y="3632647"/>
            <a:ext cx="8606937" cy="2892697"/>
            <a:chOff x="466363" y="3356992"/>
            <a:chExt cx="8606937" cy="2892697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466363" y="3356992"/>
              <a:ext cx="8206101" cy="2892697"/>
              <a:chOff x="492643" y="2706861"/>
              <a:chExt cx="10861157" cy="382861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88" r="12618" b="13798"/>
              <a:stretch/>
            </p:blipFill>
            <p:spPr>
              <a:xfrm>
                <a:off x="492643" y="2706861"/>
                <a:ext cx="5893980" cy="382861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86" t="19017" r="11512" b="14007"/>
              <a:stretch/>
            </p:blipFill>
            <p:spPr>
              <a:xfrm>
                <a:off x="6554971" y="2752460"/>
                <a:ext cx="4798829" cy="3783020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2136188" y="3709991"/>
              <a:ext cx="18979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Buoyant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67269" y="3789040"/>
              <a:ext cx="2571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chemeClr val="bg1"/>
                  </a:solidFill>
                </a:rPr>
                <a:t>Non-buoyant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5576" y="5413532"/>
              <a:ext cx="1897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Inlet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04516" y="5413532"/>
              <a:ext cx="1897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Inlet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6315" y="5413532"/>
              <a:ext cx="1897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Outlet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75337" y="5413532"/>
              <a:ext cx="1897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Outlet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213222" y="933579"/>
            <a:ext cx="2951043" cy="2601433"/>
            <a:chOff x="5835635" y="1150155"/>
            <a:chExt cx="3359889" cy="281577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8" r="25119"/>
            <a:stretch/>
          </p:blipFill>
          <p:spPr>
            <a:xfrm>
              <a:off x="5835635" y="1150155"/>
              <a:ext cx="3359889" cy="281577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77187" y="1806045"/>
              <a:ext cx="2276784" cy="76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Experimental</a:t>
              </a:r>
            </a:p>
            <a:p>
              <a:pPr algn="ctr"/>
              <a:r>
                <a:rPr lang="en-GB" sz="2000" b="1" dirty="0" smtClean="0">
                  <a:solidFill>
                    <a:schemeClr val="bg1"/>
                  </a:solidFill>
                </a:rPr>
                <a:t>MBs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2338"/>
          <a:stretch/>
        </p:blipFill>
        <p:spPr>
          <a:xfrm>
            <a:off x="1389574" y="927711"/>
            <a:ext cx="2924412" cy="260730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89574" y="285117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Experimental rig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Limitations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12</a:t>
            </a:fld>
            <a:endParaRPr lang="en-US" altLang="en-US" sz="1200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267544" y="908719"/>
            <a:ext cx="8706494" cy="5671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555" y="973438"/>
            <a:ext cx="856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Key Questions to Answer</a:t>
            </a:r>
            <a:endParaRPr lang="en-GB" sz="2000" b="1" dirty="0">
              <a:solidFill>
                <a:srgbClr val="660033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11292" y="983884"/>
            <a:ext cx="8435556" cy="19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417630" y="1371617"/>
            <a:ext cx="8435556" cy="19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4582256" y="1754927"/>
            <a:ext cx="39487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Inaccuracy of drag model – affects the rise velocity and bubble coalescence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660033"/>
                </a:solidFill>
                <a:latin typeface="Arial Narrow" panose="020B0606020202030204" pitchFamily="34" charset="0"/>
              </a:rPr>
              <a:t>Buoyancy effect is less significant for MBs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972917" y="1467523"/>
            <a:ext cx="3196627" cy="3386443"/>
            <a:chOff x="394555" y="1484784"/>
            <a:chExt cx="4524964" cy="4793658"/>
          </a:xfrm>
        </p:grpSpPr>
        <p:sp>
          <p:nvSpPr>
            <p:cNvPr id="27" name="Rectangle 26"/>
            <p:cNvSpPr/>
            <p:nvPr/>
          </p:nvSpPr>
          <p:spPr bwMode="auto">
            <a:xfrm>
              <a:off x="394555" y="1484784"/>
              <a:ext cx="4524964" cy="47936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11293" y="1556792"/>
              <a:ext cx="4508226" cy="4582220"/>
              <a:chOff x="-49619" y="1013637"/>
              <a:chExt cx="6046383" cy="614562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" t="8579" r="52979" b="1808"/>
              <a:stretch/>
            </p:blipFill>
            <p:spPr>
              <a:xfrm>
                <a:off x="-49619" y="1013637"/>
                <a:ext cx="3848986" cy="614562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6" t="9225" r="54076" b="2799"/>
              <a:stretch/>
            </p:blipFill>
            <p:spPr>
              <a:xfrm>
                <a:off x="3756837" y="1064613"/>
                <a:ext cx="2239927" cy="6033330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 bwMode="auto">
            <a:xfrm>
              <a:off x="3067200" y="4176000"/>
              <a:ext cx="61200" cy="1803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780800" y="4176000"/>
              <a:ext cx="61200" cy="1803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70923" y="4901171"/>
            <a:ext cx="4532323" cy="1597669"/>
            <a:chOff x="492643" y="2706861"/>
            <a:chExt cx="10861157" cy="382861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88" r="12618" b="13798"/>
            <a:stretch/>
          </p:blipFill>
          <p:spPr>
            <a:xfrm>
              <a:off x="492643" y="2706861"/>
              <a:ext cx="5893980" cy="382861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6" t="19017" r="11512" b="14007"/>
            <a:stretch/>
          </p:blipFill>
          <p:spPr>
            <a:xfrm>
              <a:off x="6554971" y="2752460"/>
              <a:ext cx="4798829" cy="378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3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Population Balance Method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13</a:t>
            </a:fld>
            <a:endParaRPr lang="en-US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 bwMode="auto">
              <a:xfrm>
                <a:off x="267544" y="908719"/>
                <a:ext cx="8706494" cy="567104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b="1" dirty="0" smtClean="0">
                    <a:ea typeface="Geneva" pitchFamily="1" charset="-128"/>
                  </a:rPr>
                  <a:t>Mass conservation: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fPr>
                        <m:num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d>
                            <m:d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+</m:t>
                      </m:r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=</m:t>
                      </m:r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𝟎</m:t>
                      </m:r>
                    </m:oMath>
                  </m:oMathPara>
                </a14:m>
                <a:endParaRPr lang="en-GB" sz="1700" b="1" dirty="0" smtClean="0">
                  <a:solidFill>
                    <a:srgbClr val="0070C0"/>
                  </a:solidFill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000" b="1" dirty="0" smtClean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b="1" dirty="0" smtClean="0">
                    <a:ea typeface="Geneva" pitchFamily="1" charset="-128"/>
                  </a:rPr>
                  <a:t>Momentum conservation: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fPr>
                        <m:num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d>
                            <m:d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+</m:t>
                      </m:r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=</m:t>
                      </m:r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−</m:t>
                      </m:r>
                      <m:sSub>
                        <m:sSub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𝒊</m:t>
                          </m:r>
                        </m:sub>
                      </m:sSub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𝛁</m:t>
                              </m:r>
                              <m:sSub>
                                <m:sSubPr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𝒊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GB" sz="17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7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Geneva" pitchFamily="1" charset="-128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GB" sz="17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eneva" pitchFamily="1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sz="1700" b="1" i="1">
                                                  <a:solidFill>
                                                    <a:srgbClr val="0070C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eneva" pitchFamily="1" charset="-128"/>
                                                </a:rPr>
                                                <m:t>𝒖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GB" sz="17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Geneva" pitchFamily="1" charset="-128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𝑻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+</m:t>
                      </m:r>
                      <m:sSub>
                        <m:sSub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𝒍𝒈</m:t>
                          </m:r>
                        </m:sub>
                      </m:sSub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+</m:t>
                      </m:r>
                      <m:sSub>
                        <m:sSub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𝒊</m:t>
                          </m:r>
                        </m:sub>
                      </m:sSub>
                      <m:sSub>
                        <m:sSub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𝒊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accPr>
                        <m:e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𝒈</m:t>
                          </m:r>
                        </m:e>
                      </m:acc>
                    </m:oMath>
                  </m:oMathPara>
                </a14:m>
                <a:endParaRPr lang="en-GB" sz="1700" b="1" dirty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000" b="1" dirty="0" smtClean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b="1" dirty="0" smtClean="0">
                    <a:ea typeface="Geneva" pitchFamily="1" charset="-128"/>
                  </a:rPr>
                  <a:t>Multiple discrete bubble size groups: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fPr>
                        <m:num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+</m:t>
                      </m:r>
                      <m:r>
                        <a:rPr lang="en-GB" sz="17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=</m:t>
                      </m:r>
                      <m:sSub>
                        <m:sSubPr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sz="17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sz="17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700" b="1" dirty="0" smtClean="0">
                  <a:ea typeface="Geneva" pitchFamily="1" charset="-128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sz="17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Geneva" pitchFamily="1" charset="-128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en-GB" sz="17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Geneva" pitchFamily="1" charset="-128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GB" sz="17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𝒊</m:t>
                          </m:r>
                        </m:sub>
                      </m:sSub>
                      <m:r>
                        <a:rPr lang="en-GB" sz="17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Geneva" pitchFamily="1" charset="-128"/>
                        </a:rPr>
                        <m:t>=</m:t>
                      </m:r>
                      <m:d>
                        <m:dPr>
                          <m:ctrlP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𝑪</m:t>
                              </m:r>
                            </m:sub>
                          </m:sSub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𝑩</m:t>
                              </m:r>
                            </m:sub>
                          </m:sSub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𝑪</m:t>
                              </m:r>
                            </m:sub>
                          </m:sSub>
                          <m:r>
                            <a:rPr lang="en-GB" sz="17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Geneva" pitchFamily="1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7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</m:ctrlPr>
                            </m:sSubPr>
                            <m:e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GB" sz="17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Geneva" pitchFamily="1" charset="-128"/>
                                </a:rPr>
                                <m:t>𝑩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700" b="1" dirty="0" smtClean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000" b="1" dirty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b="1" dirty="0" smtClean="0">
                    <a:ea typeface="Geneva" pitchFamily="1" charset="-128"/>
                  </a:rPr>
                  <a:t>Break-up rate: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𝑷</m:t>
                        </m:r>
                      </m:e>
                      <m:sub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𝑩</m:t>
                        </m:r>
                      </m:sub>
                    </m:sSub>
                    <m:r>
                      <a:rPr lang="en-GB" sz="17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Geneva" pitchFamily="1" charset="-128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𝒋</m:t>
                        </m:r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+</m:t>
                        </m:r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sub>
                      <m:sup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𝑵</m:t>
                        </m:r>
                      </m:sup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GB" sz="1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GB" sz="1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:</m:t>
                            </m:r>
                            <m:sSub>
                              <m:sSubPr>
                                <m:ctrlP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𝒗</m:t>
                            </m:r>
                          </m:e>
                          <m:sub>
                            <m:r>
                              <a:rPr lang="en-GB" sz="1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𝒋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1700" b="1" dirty="0" smtClean="0">
                    <a:ea typeface="Geneva" pitchFamily="1" charset="-128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𝑫</m:t>
                        </m:r>
                      </m:e>
                      <m:sub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𝑩</m:t>
                        </m:r>
                      </m:sub>
                    </m:sSub>
                    <m:r>
                      <a:rPr lang="en-GB" sz="17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Geneva" pitchFamily="1" charset="-128"/>
                      </a:rPr>
                      <m:t>=</m:t>
                    </m:r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sz="1700" b="1" dirty="0" smtClean="0">
                    <a:ea typeface="Geneva" pitchFamily="1" charset="-128"/>
                  </a:rPr>
                  <a:t> </a:t>
                </a:r>
                <a:r>
                  <a:rPr lang="en-GB" sz="1700" b="1" dirty="0" smtClean="0">
                    <a:latin typeface="Arial" panose="020B0604020202020204" pitchFamily="34" charset="0"/>
                    <a:ea typeface="Geneva" pitchFamily="1" charset="-128"/>
                    <a:cs typeface="Arial" panose="020B0604020202020204" pitchFamily="34" charset="0"/>
                  </a:rPr>
                  <a:t>with</a:t>
                </a:r>
                <a:r>
                  <a:rPr lang="en-GB" sz="1700" b="1" dirty="0" smtClean="0">
                    <a:ea typeface="Geneva" pitchFamily="1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𝑫</m:t>
                        </m:r>
                      </m:e>
                      <m:sub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𝑩</m:t>
                        </m:r>
                      </m:sub>
                    </m:sSub>
                    <m:r>
                      <a:rPr lang="en-GB" sz="17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Geneva" pitchFamily="1" charset="-128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𝒌</m:t>
                        </m:r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=</m:t>
                        </m:r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sub>
                      <m:sup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𝑵</m:t>
                        </m:r>
                      </m:sup>
                      <m:e>
                        <m:sSub>
                          <m:sSubPr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𝒊</m:t>
                            </m:r>
                            <m:r>
                              <a:rPr lang="en-GB" sz="1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𝒌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GB" sz="1700" b="1" dirty="0" smtClean="0">
                    <a:ea typeface="Geneva" pitchFamily="1" charset="-128"/>
                  </a:rPr>
                  <a:t>	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GB" sz="1000" b="1" dirty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000" b="1" dirty="0" smtClean="0">
                    <a:ea typeface="Geneva" pitchFamily="1" charset="-128"/>
                  </a:rPr>
                  <a:t>Coalescence rate</a:t>
                </a:r>
                <a:r>
                  <a:rPr lang="en-GB" sz="2000" dirty="0" smtClean="0">
                    <a:ea typeface="Geneva" pitchFamily="1" charset="-128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𝑷</m:t>
                        </m:r>
                      </m:e>
                      <m:sub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𝑪</m:t>
                        </m:r>
                      </m:sub>
                    </m:sSub>
                    <m:r>
                      <a:rPr lang="en-GB" sz="17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Geneva" pitchFamily="1" charset="-128"/>
                      </a:rPr>
                      <m:t>=</m:t>
                    </m:r>
                    <m:f>
                      <m:fPr>
                        <m:ctrlP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fPr>
                      <m:num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num>
                      <m:den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𝟐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𝒌</m:t>
                        </m:r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=</m:t>
                        </m:r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sub>
                      <m:sup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sz="1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𝒍</m:t>
                            </m:r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=</m:t>
                            </m:r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𝟏</m:t>
                            </m:r>
                          </m:sub>
                          <m:sup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𝜼</m:t>
                                </m:r>
                              </m:e>
                              <m:sub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𝒋𝒌𝒊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</m:e>
                              <m:sub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</m:ctrlPr>
                              </m:sSubPr>
                              <m:e>
                                <m:r>
                                  <a:rPr lang="en-GB" sz="17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GB" sz="1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Geneva" pitchFamily="1" charset="-128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GB" sz="1700" dirty="0" smtClean="0">
                    <a:ea typeface="Geneva" pitchFamily="1" charset="-128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sSubPr>
                      <m:e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𝑫</m:t>
                        </m:r>
                      </m:e>
                      <m:sub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𝑪</m:t>
                        </m:r>
                      </m:sub>
                    </m:sSub>
                    <m:r>
                      <a:rPr lang="en-GB" sz="17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Geneva" pitchFamily="1" charset="-128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</m:ctrlPr>
                      </m:naryPr>
                      <m:sub>
                        <m:r>
                          <a:rPr lang="en-GB" sz="1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𝒋</m:t>
                        </m:r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=</m:t>
                        </m:r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𝟏</m:t>
                        </m:r>
                      </m:sub>
                      <m:sup>
                        <m:r>
                          <a:rPr lang="en-GB" sz="17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Geneva" pitchFamily="1" charset="-128"/>
                          </a:rPr>
                          <m:t>𝑵</m:t>
                        </m:r>
                      </m:sup>
                      <m:e>
                        <m:sSub>
                          <m:sSubPr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𝝌</m:t>
                            </m:r>
                          </m:e>
                          <m:sub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𝒊𝒋</m:t>
                            </m:r>
                          </m:sub>
                        </m:sSub>
                        <m:sSub>
                          <m:sSubPr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𝒏</m:t>
                            </m:r>
                          </m:e>
                          <m:sub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</m:ctrlPr>
                          </m:sSubPr>
                          <m:e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𝒏</m:t>
                            </m:r>
                          </m:e>
                          <m:sub>
                            <m:r>
                              <a:rPr lang="en-GB" sz="1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Geneva" pitchFamily="1" charset="-128"/>
                              </a:rPr>
                              <m:t>𝒋</m:t>
                            </m:r>
                          </m:sub>
                        </m:sSub>
                      </m:e>
                    </m:nary>
                  </m:oMath>
                </a14:m>
                <a:endParaRPr lang="en-GB" sz="1700" dirty="0" smtClean="0"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Geneva" pitchFamily="1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Geneva" pitchFamily="1" charset="-128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544" y="908719"/>
                <a:ext cx="8706494" cy="5671047"/>
              </a:xfrm>
              <a:prstGeom prst="rect">
                <a:avLst/>
              </a:prstGeom>
              <a:blipFill rotWithShape="0">
                <a:blip r:embed="rId3"/>
                <a:stretch>
                  <a:fillRect l="-770" t="-430" b="-408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961080" y="6552986"/>
            <a:ext cx="401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Garcia-Ochoa et al. (2009) </a:t>
            </a:r>
            <a:r>
              <a:rPr lang="en-GB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Ocean Engineering</a:t>
            </a:r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pp. 863–872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Applications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2</a:t>
            </a:fld>
            <a:endParaRPr lang="en-US" altLang="en-US" sz="12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276231" y="893824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ea typeface="Geneva" pitchFamily="1" charset="-128"/>
              </a:rPr>
              <a:t>Modern wastewater treatment plant of a medium sized city (Example </a:t>
            </a:r>
            <a:r>
              <a:rPr lang="en-GB" dirty="0" err="1" smtClean="0">
                <a:ea typeface="Geneva" pitchFamily="1" charset="-128"/>
              </a:rPr>
              <a:t>Bensheim</a:t>
            </a:r>
            <a:r>
              <a:rPr lang="en-GB" dirty="0">
                <a:ea typeface="Geneva" pitchFamily="1" charset="-128"/>
              </a:rPr>
              <a:t> </a:t>
            </a:r>
            <a:r>
              <a:rPr lang="en-GB" dirty="0" smtClean="0">
                <a:ea typeface="Geneva" pitchFamily="1" charset="-128"/>
              </a:rPr>
              <a:t>/ Germany population 100.000)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5856" y="335699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Jannis to modify this slide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Ä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8" y="2143550"/>
            <a:ext cx="8396049" cy="40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Cost breakdown for wastewater treatment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3</a:t>
            </a:fld>
            <a:endParaRPr lang="en-US" altLang="en-US" sz="12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276231" y="893824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61" y="1030099"/>
            <a:ext cx="6778617" cy="483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0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Why aeration is needed for wastewater treatment?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4</a:t>
            </a:fld>
            <a:endParaRPr lang="en-US" altLang="en-US" sz="12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388357" y="815666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pic>
        <p:nvPicPr>
          <p:cNvPr id="4098" name="Picture 2" descr="Bildergebnis für activated sludge pro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5368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36806" r="29038" b="54340"/>
          <a:stretch/>
        </p:blipFill>
        <p:spPr bwMode="auto">
          <a:xfrm>
            <a:off x="535618" y="3882731"/>
            <a:ext cx="6667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50339" r="60088" b="44279"/>
          <a:stretch/>
        </p:blipFill>
        <p:spPr bwMode="auto">
          <a:xfrm>
            <a:off x="539552" y="4819862"/>
            <a:ext cx="262756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6771" y="908720"/>
            <a:ext cx="5684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Wastewater contains carbohydrates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lignin, fats,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soaps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synthetic detergents, proteins and their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decomposition products.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4396" y="2195049"/>
            <a:ext cx="549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activated sludge process and other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 processes beneficial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microorganisms degrade this organic matter.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529620"/>
            <a:ext cx="628890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Stoichiometric equations for oxygen demand of wastewater 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32950" r="47794" b="13914"/>
          <a:stretch/>
        </p:blipFill>
        <p:spPr bwMode="auto">
          <a:xfrm>
            <a:off x="6588224" y="4638060"/>
            <a:ext cx="2160240" cy="15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5739" y="2909868"/>
            <a:ext cx="235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Wastewater aeration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7679" y="621294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Activated sludge microbial community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739" y="5577800"/>
            <a:ext cx="4884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‘Natural’ aeration is not efficient enough. 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Traditional aeration equipment and fine bubble behaviour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5</a:t>
            </a:fld>
            <a:endParaRPr lang="en-US" altLang="en-US" sz="12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388357" y="815666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pic>
        <p:nvPicPr>
          <p:cNvPr id="5124" name="Picture 4" descr="Bildergebnis für aeration equip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6" y="1196752"/>
            <a:ext cx="3740929" cy="36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b="9375"/>
          <a:stretch>
            <a:fillRect/>
          </a:stretch>
        </p:blipFill>
        <p:spPr bwMode="auto">
          <a:xfrm>
            <a:off x="4622690" y="1196752"/>
            <a:ext cx="420742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8312852" cy="248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410696" y="3933056"/>
            <a:ext cx="8697808" cy="1492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15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76231" y="893824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Transport Mechanisms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6733" t="19100" r="55115" b="12231"/>
          <a:stretch/>
        </p:blipFill>
        <p:spPr>
          <a:xfrm>
            <a:off x="360209" y="980728"/>
            <a:ext cx="4316003" cy="3289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421" t="14715" r="54705" b="10424"/>
          <a:stretch/>
        </p:blipFill>
        <p:spPr>
          <a:xfrm>
            <a:off x="4638914" y="2924944"/>
            <a:ext cx="4277792" cy="35902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1080" y="6552986"/>
            <a:ext cx="401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Garcia-Ochoa et al. (2010) </a:t>
            </a:r>
            <a:r>
              <a:rPr lang="en-GB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Biochemical </a:t>
            </a:r>
            <a:r>
              <a:rPr lang="en-GB" sz="800" i="1" dirty="0">
                <a:latin typeface="Arial" panose="020B0604020202020204" pitchFamily="34" charset="0"/>
                <a:cs typeface="Arial" panose="020B0604020202020204" pitchFamily="34" charset="0"/>
              </a:rPr>
              <a:t>Engineering Journal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pp. 289–307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76231" y="893824"/>
            <a:ext cx="8697808" cy="58475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scale bubbles will significantly improve the mass transfer of oxygen from gas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 liquid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technology can be retrofitted to existing wastewater treatment plants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potential energy savings from using small scale bubbles in large scale waste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water treatment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is significant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Smoother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process control can be achieved due to improved mixing conditions</a:t>
            </a:r>
            <a:endParaRPr kumimoji="0" lang="en-GB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Geneva" pitchFamily="1" charset="-128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Hypothesis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15378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794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Microbubble Generation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8</a:t>
            </a:fld>
            <a:endParaRPr lang="en-US" altLang="en-US" sz="1200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267544" y="908719"/>
            <a:ext cx="8706494" cy="5671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9" y="1075284"/>
            <a:ext cx="4411483" cy="27857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595244" cy="4793658"/>
          </a:xfrm>
          <a:prstGeom prst="rect">
            <a:avLst/>
          </a:prstGeom>
        </p:spPr>
      </p:pic>
      <p:pic>
        <p:nvPicPr>
          <p:cNvPr id="1028" name="Picture 4" descr="Image result for nikuni p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1" y="3983243"/>
            <a:ext cx="4401683" cy="239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57501" y="116632"/>
            <a:ext cx="8716538" cy="669892"/>
            <a:chOff x="251520" y="1844823"/>
            <a:chExt cx="4032448" cy="732687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51520" y="1844823"/>
              <a:ext cx="4032448" cy="7326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48" charset="0"/>
                <a:ea typeface="Geneva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9035" y="1938008"/>
              <a:ext cx="3918349" cy="504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MB Particle Size Distribution</a:t>
              </a:r>
              <a:endParaRPr lang="en-GB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22667" y="2431672"/>
              <a:ext cx="390246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314924" y="1967895"/>
              <a:ext cx="3902460" cy="21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39000" y="6579767"/>
            <a:ext cx="1905000" cy="263225"/>
          </a:xfrm>
        </p:spPr>
        <p:txBody>
          <a:bodyPr/>
          <a:lstStyle/>
          <a:p>
            <a:fld id="{0A6A6049-46D5-4942-9E8B-29A0EFE57C25}" type="slidenum">
              <a:rPr lang="en-US" altLang="en-US" sz="1200" smtClean="0"/>
              <a:pPr/>
              <a:t>9</a:t>
            </a:fld>
            <a:endParaRPr lang="en-US" altLang="en-US" sz="1200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267544" y="908719"/>
            <a:ext cx="8706494" cy="5671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48" charset="0"/>
              <a:ea typeface="Geneva" pitchFamily="1" charset="-128"/>
            </a:endParaRPr>
          </a:p>
        </p:txBody>
      </p:sp>
      <p:pic>
        <p:nvPicPr>
          <p:cNvPr id="2050" name="Picture 2" descr="Image result for nikuni pump size distribu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30060" r="7886" b="1"/>
          <a:stretch/>
        </p:blipFill>
        <p:spPr bwMode="auto">
          <a:xfrm>
            <a:off x="379547" y="1017546"/>
            <a:ext cx="5230980" cy="25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41" t="18580" r="56724" b="16099"/>
          <a:stretch/>
        </p:blipFill>
        <p:spPr>
          <a:xfrm>
            <a:off x="3613958" y="3556110"/>
            <a:ext cx="5216154" cy="293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"/>
      </a:majorFont>
      <a:minorFont>
        <a:latin typeface="Lucida Grande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48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48" charset="0"/>
            <a:ea typeface="Geneva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6249</TotalTime>
  <Words>377</Words>
  <Application>Microsoft Office PowerPoint</Application>
  <PresentationFormat>On-screen Show (4:3)</PresentationFormat>
  <Paragraphs>104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MS PGothic</vt:lpstr>
      <vt:lpstr>Arial</vt:lpstr>
      <vt:lpstr>Arial Narrow</vt:lpstr>
      <vt:lpstr>Cambria Math</vt:lpstr>
      <vt:lpstr>Geneva</vt:lpstr>
      <vt:lpstr>Lucida Grande</vt:lpstr>
      <vt:lpstr>Symbol</vt:lpstr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 Retter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Phil Retter</dc:creator>
  <cp:lastModifiedBy>Nadeen Khaleel</cp:lastModifiedBy>
  <cp:revision>544</cp:revision>
  <dcterms:created xsi:type="dcterms:W3CDTF">2010-02-04T09:00:38Z</dcterms:created>
  <dcterms:modified xsi:type="dcterms:W3CDTF">2017-06-05T13:21:02Z</dcterms:modified>
</cp:coreProperties>
</file>