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76" r:id="rId3"/>
    <p:sldId id="258" r:id="rId4"/>
    <p:sldId id="261" r:id="rId5"/>
    <p:sldId id="259" r:id="rId6"/>
    <p:sldId id="260" r:id="rId7"/>
    <p:sldId id="275" r:id="rId8"/>
    <p:sldId id="262" r:id="rId9"/>
    <p:sldId id="263" r:id="rId10"/>
    <p:sldId id="264" r:id="rId11"/>
    <p:sldId id="267" r:id="rId12"/>
    <p:sldId id="265" r:id="rId13"/>
    <p:sldId id="266" r:id="rId14"/>
    <p:sldId id="268" r:id="rId15"/>
    <p:sldId id="269" r:id="rId16"/>
    <p:sldId id="270" r:id="rId17"/>
    <p:sldId id="271" r:id="rId18"/>
    <p:sldId id="272" r:id="rId19"/>
    <p:sldId id="278" r:id="rId20"/>
    <p:sldId id="27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bie Peck" initials="RP" lastIdx="1" clrIdx="0">
    <p:extLst>
      <p:ext uri="{19B8F6BF-5375-455C-9EA6-DF929625EA0E}">
        <p15:presenceInfo xmlns:p15="http://schemas.microsoft.com/office/powerpoint/2012/main" userId="Robbie Pec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1-25T16:51:25.598" idx="1">
    <p:pos x="-7" y="4"/>
    <p:text/>
    <p:extLst mod="1">
      <p:ext uri="{C676402C-5697-4E1C-873F-D02D1690AC5C}">
        <p15:threadingInfo xmlns:p15="http://schemas.microsoft.com/office/powerpoint/2012/main" timeZoneBias="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0C0A-5464-4FE4-84EB-FF9C94016DF4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6404-AD6E-4860-8E75-697CA40B95DA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20007" y="1526145"/>
            <a:ext cx="8379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/>
              <a:t>A </a:t>
            </a:r>
            <a:r>
              <a:rPr lang="en-GB" sz="3600" dirty="0"/>
              <a:t>Quick Intro to Clinical Trials and Pharmaceutical Statistics Workshop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90696" y="3067841"/>
            <a:ext cx="2338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Robbie Peck</a:t>
            </a:r>
            <a:br>
              <a:rPr lang="en-GB" dirty="0"/>
            </a:br>
            <a:r>
              <a:rPr lang="en-GB" i="1" dirty="0"/>
              <a:t>University of </a:t>
            </a:r>
            <a:r>
              <a:rPr lang="en-GB" i="1" dirty="0">
                <a:solidFill>
                  <a:srgbClr val="0000FF"/>
                </a:solidFill>
              </a:rPr>
              <a:t>Bath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0955" y="4055539"/>
            <a:ext cx="2258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SLS</a:t>
            </a:r>
          </a:p>
          <a:p>
            <a:pPr algn="ctr"/>
            <a:r>
              <a:rPr lang="en-GB" i="1" strike="sngStrike" dirty="0"/>
              <a:t>16</a:t>
            </a:r>
            <a:r>
              <a:rPr lang="en-GB" i="1" strike="sngStrike" baseline="30000" dirty="0"/>
              <a:t>th</a:t>
            </a:r>
            <a:r>
              <a:rPr lang="en-GB" i="1" strike="sngStrike" dirty="0"/>
              <a:t> Feb 2016</a:t>
            </a:r>
            <a:br>
              <a:rPr lang="en-GB" i="1" dirty="0"/>
            </a:br>
            <a:r>
              <a:rPr lang="en-GB" i="1" dirty="0"/>
              <a:t>10</a:t>
            </a:r>
            <a:r>
              <a:rPr lang="en-GB" i="1" baseline="30000" dirty="0"/>
              <a:t>th</a:t>
            </a:r>
            <a:r>
              <a:rPr lang="en-GB" i="1" dirty="0"/>
              <a:t> Nov 2016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3764" y="5727357"/>
            <a:ext cx="2258079" cy="62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09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1.6 endpoints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31135" y="2638044"/>
                <a:ext cx="8205333" cy="4105656"/>
              </a:xfrm>
            </p:spPr>
            <p:txBody>
              <a:bodyPr>
                <a:normAutofit/>
              </a:bodyPr>
              <a:lstStyle/>
              <a:p>
                <a:r>
                  <a:rPr lang="en-GB" i="1" dirty="0">
                    <a:solidFill>
                      <a:srgbClr val="FF0000"/>
                    </a:solidFill>
                  </a:rPr>
                  <a:t>Endpoints</a:t>
                </a:r>
                <a:br>
                  <a:rPr lang="en-GB" dirty="0">
                    <a:solidFill>
                      <a:srgbClr val="FF0000"/>
                    </a:solidFill>
                  </a:rPr>
                </a:br>
                <a:r>
                  <a:rPr lang="en-GB" dirty="0">
                    <a:solidFill>
                      <a:srgbClr val="FF0000"/>
                    </a:solidFill>
                  </a:rPr>
                  <a:t>“Quantitative measurements required for the analysis”</a:t>
                </a:r>
                <a:br>
                  <a:rPr lang="en-GB" dirty="0"/>
                </a:br>
                <a:r>
                  <a:rPr lang="en-GB" dirty="0"/>
                  <a:t>Hard/Soft and Continuous/Discrete/Categorical</a:t>
                </a:r>
              </a:p>
              <a:p>
                <a:endParaRPr lang="en-GB" dirty="0"/>
              </a:p>
              <a:p>
                <a:r>
                  <a:rPr lang="en-GB" dirty="0"/>
                  <a:t>In the real world, the exact protocol is not followed by all patients.</a:t>
                </a:r>
                <a:br>
                  <a:rPr lang="en-GB" dirty="0"/>
                </a:br>
                <a:r>
                  <a:rPr lang="en-GB" i="1" dirty="0"/>
                  <a:t>Drop out, switching treatments, missing follow up visits </a:t>
                </a:r>
                <a:r>
                  <a:rPr lang="en-GB" i="1" dirty="0" err="1"/>
                  <a:t>etc</a:t>
                </a:r>
                <a:endParaRPr lang="en-GB" i="1" dirty="0"/>
              </a:p>
              <a:p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    …so we have a choice of analysis set:</a:t>
                </a:r>
              </a:p>
              <a:p>
                <a:pPr marL="342900" indent="-342900">
                  <a:buAutoNum type="arabicPeriod"/>
                </a:pPr>
                <a:r>
                  <a:rPr lang="en-GB" b="1" dirty="0"/>
                  <a:t>Intension-to-treat:</a:t>
                </a:r>
                <a:r>
                  <a:rPr lang="en-GB" dirty="0"/>
                  <a:t>  Analyse as randomised (effectiveness, more conservative)</a:t>
                </a:r>
              </a:p>
              <a:p>
                <a:pPr marL="342900" indent="-342900">
                  <a:buAutoNum type="arabicPeriod"/>
                </a:pPr>
                <a:r>
                  <a:rPr lang="en-GB" b="1" dirty="0"/>
                  <a:t>Per Protocol</a:t>
                </a:r>
                <a:r>
                  <a:rPr lang="en-GB" dirty="0"/>
                  <a:t>:  Analyse based upon adherence to protocol only (efficacy)</a:t>
                </a:r>
              </a:p>
              <a:p>
                <a:pPr marL="0" indent="0">
                  <a:buNone/>
                </a:pPr>
                <a:r>
                  <a:rPr lang="en-GB" dirty="0"/>
                  <a:t>Non ignorable dropout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dirty="0"/>
                  <a:t> generally use ITT</a:t>
                </a:r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31135" y="2638044"/>
                <a:ext cx="8205333" cy="4105656"/>
              </a:xfrm>
              <a:blipFill>
                <a:blip r:embed="rId2"/>
                <a:stretch>
                  <a:fillRect l="-594" t="-8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181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492369"/>
            <a:ext cx="7729728" cy="166104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B0F0"/>
                </a:solidFill>
              </a:rPr>
              <a:t>Section 1 exercise</a:t>
            </a:r>
            <a:r>
              <a:rPr lang="en-GB" dirty="0"/>
              <a:t>: Read the abstract of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“</a:t>
            </a:r>
            <a:r>
              <a:rPr lang="en-GB" i="1" dirty="0">
                <a:solidFill>
                  <a:schemeClr val="bg1">
                    <a:lumMod val="75000"/>
                  </a:schemeClr>
                </a:solidFill>
              </a:rPr>
              <a:t>Rifaximin Therapy for Patients with Irritable Bowel Syndrome without Constipation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286000"/>
            <a:ext cx="8961472" cy="4466492"/>
          </a:xfrm>
        </p:spPr>
        <p:txBody>
          <a:bodyPr>
            <a:normAutofit/>
          </a:bodyPr>
          <a:lstStyle/>
          <a:p>
            <a:pPr marL="342900" indent="-342900">
              <a:buAutoNum type="arabicParenR"/>
            </a:pPr>
            <a:r>
              <a:rPr lang="en-GB" dirty="0"/>
              <a:t>What </a:t>
            </a:r>
            <a:r>
              <a:rPr lang="en-GB" b="1" dirty="0"/>
              <a:t>treatment</a:t>
            </a:r>
            <a:r>
              <a:rPr lang="en-GB" dirty="0"/>
              <a:t> is being tested? What is the </a:t>
            </a:r>
            <a:r>
              <a:rPr lang="en-GB" b="1" dirty="0"/>
              <a:t>condition </a:t>
            </a:r>
            <a:r>
              <a:rPr lang="en-GB" dirty="0"/>
              <a:t>the treatment aims to treat?</a:t>
            </a:r>
          </a:p>
          <a:p>
            <a:pPr marL="342900" indent="-342900">
              <a:buAutoNum type="arabicParenR"/>
            </a:pPr>
            <a:r>
              <a:rPr lang="en-GB" dirty="0"/>
              <a:t>What are the </a:t>
            </a:r>
            <a:r>
              <a:rPr lang="en-GB" b="1" dirty="0"/>
              <a:t>endpoints</a:t>
            </a:r>
            <a:r>
              <a:rPr lang="en-GB" dirty="0"/>
              <a:t> of the clinical trial?</a:t>
            </a:r>
          </a:p>
          <a:p>
            <a:pPr marL="342900" indent="-342900">
              <a:buAutoNum type="arabicParenR"/>
            </a:pPr>
            <a:r>
              <a:rPr lang="en-GB" dirty="0"/>
              <a:t>What </a:t>
            </a:r>
            <a:r>
              <a:rPr lang="en-GB" b="1" dirty="0"/>
              <a:t>stage</a:t>
            </a:r>
            <a:r>
              <a:rPr lang="en-GB" dirty="0"/>
              <a:t> clinical trial is this (I-IV)?</a:t>
            </a:r>
          </a:p>
          <a:p>
            <a:pPr marL="342900" indent="-342900">
              <a:buAutoNum type="arabicParenR"/>
            </a:pPr>
            <a:r>
              <a:rPr lang="en-GB" dirty="0"/>
              <a:t>Does the trial have a </a:t>
            </a:r>
            <a:r>
              <a:rPr lang="en-GB" b="1" dirty="0"/>
              <a:t>control group</a:t>
            </a:r>
            <a:r>
              <a:rPr lang="en-GB" dirty="0"/>
              <a:t>?</a:t>
            </a:r>
          </a:p>
          <a:p>
            <a:pPr marL="342900" indent="-342900">
              <a:buAutoNum type="arabicParenR"/>
            </a:pPr>
            <a:r>
              <a:rPr lang="en-GB" dirty="0"/>
              <a:t>Were the subjects </a:t>
            </a:r>
            <a:r>
              <a:rPr lang="en-GB" b="1" dirty="0"/>
              <a:t>randomised</a:t>
            </a:r>
            <a:r>
              <a:rPr lang="en-GB" dirty="0"/>
              <a:t> into control and treatment groups? Can you think of a way they may have done this?</a:t>
            </a:r>
          </a:p>
          <a:p>
            <a:pPr marL="342900" indent="-342900">
              <a:buAutoNum type="arabicParenR"/>
            </a:pPr>
            <a:r>
              <a:rPr lang="en-GB" dirty="0"/>
              <a:t>Is treatment </a:t>
            </a:r>
            <a:r>
              <a:rPr lang="en-GB" b="1" dirty="0"/>
              <a:t>blinding</a:t>
            </a:r>
            <a:r>
              <a:rPr lang="en-GB" dirty="0"/>
              <a:t> used?</a:t>
            </a:r>
          </a:p>
          <a:p>
            <a:pPr marL="342900" indent="-342900">
              <a:buFont typeface="Arial" panose="020B0604020202020204" pitchFamily="34" charset="0"/>
              <a:buAutoNum type="arabicParenR"/>
            </a:pPr>
            <a:r>
              <a:rPr lang="en-GB" dirty="0"/>
              <a:t>It turns out the analysis uses </a:t>
            </a:r>
            <a:r>
              <a:rPr lang="en-GB" b="1" dirty="0"/>
              <a:t>intension-to-treat</a:t>
            </a:r>
            <a:r>
              <a:rPr lang="en-GB" dirty="0"/>
              <a:t> rather than </a:t>
            </a:r>
            <a:r>
              <a:rPr lang="en-GB" b="1" dirty="0"/>
              <a:t>per-protocol</a:t>
            </a:r>
            <a:r>
              <a:rPr lang="en-GB" dirty="0"/>
              <a:t>.  Why do you think this is?</a:t>
            </a:r>
          </a:p>
          <a:p>
            <a:pPr marL="342900" indent="-342900">
              <a:buFont typeface="Arial" panose="020B0604020202020204" pitchFamily="34" charset="0"/>
              <a:buAutoNum type="arabicParenR"/>
            </a:pPr>
            <a:r>
              <a:rPr lang="en-GB" dirty="0"/>
              <a:t>Given the results, would you recommend this drug gets a license to go to market?</a:t>
            </a:r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20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Statistical analysis of A </a:t>
            </a:r>
            <a:r>
              <a:rPr lang="en-GB" dirty="0" err="1"/>
              <a:t>rct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5" y="2638044"/>
            <a:ext cx="8088521" cy="2830939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To analyse the data (responses) collected in a clinical trial, one must consider: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The endpoint type, and a measure of the difference between the endpoint responses (e.g. a </a:t>
            </a:r>
            <a:r>
              <a:rPr lang="en-GB" b="1" dirty="0"/>
              <a:t>test statistic</a:t>
            </a:r>
            <a:r>
              <a:rPr lang="en-GB" dirty="0"/>
              <a:t>).</a:t>
            </a:r>
          </a:p>
          <a:p>
            <a:r>
              <a:rPr lang="en-GB" b="1" dirty="0"/>
              <a:t>Distributional assumptions </a:t>
            </a:r>
            <a:r>
              <a:rPr lang="en-GB" dirty="0"/>
              <a:t>of the endpoints.</a:t>
            </a:r>
          </a:p>
          <a:p>
            <a:r>
              <a:rPr lang="en-GB" dirty="0"/>
              <a:t>The analysis set (Intension to treat/Per protocol)</a:t>
            </a:r>
          </a:p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231134" y="5395438"/>
                <a:ext cx="792611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dirty="0"/>
                  <a:t>Define a </a:t>
                </a:r>
                <a:r>
                  <a:rPr lang="en-GB" b="1" dirty="0">
                    <a:solidFill>
                      <a:srgbClr val="FF0000"/>
                    </a:solidFill>
                  </a:rPr>
                  <a:t>clinically relevant difference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</m:e>
                      <m:sup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br>
                  <a:rPr lang="en-GB" dirty="0"/>
                </a:br>
                <a:r>
                  <a:rPr lang="en-GB" i="1" dirty="0"/>
                  <a:t>“Smallest change in a treatment outcome that the physician would identify as important”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134" y="5395438"/>
                <a:ext cx="7926119" cy="646331"/>
              </a:xfrm>
              <a:prstGeom prst="rect">
                <a:avLst/>
              </a:prstGeom>
              <a:blipFill>
                <a:blip r:embed="rId2"/>
                <a:stretch>
                  <a:fillRect l="-615" t="-471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177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2.1 Analysis of continuous RCT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83771" y="2307771"/>
                <a:ext cx="11242766" cy="4550229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≔</m:t>
                    </m:r>
                  </m:oMath>
                </a14:m>
                <a:r>
                  <a:rPr lang="en-GB" dirty="0"/>
                  <a:t>True mean of endpoints for treatment group. Similiarly for the control group,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b="0" dirty="0"/>
                  <a:t>.</a:t>
                </a:r>
              </a:p>
              <a:p>
                <a:r>
                  <a:rPr lang="en-GB" dirty="0"/>
                  <a:t>True difference between the means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.</a:t>
                </a:r>
              </a:p>
              <a:p>
                <a:r>
                  <a:rPr lang="en-GB" dirty="0"/>
                  <a:t>In the trial, we observe endpoint responses for subjects in the treatment group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GB" dirty="0"/>
                  <a:t> and control group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GB" dirty="0"/>
                  <a:t>.</a:t>
                </a:r>
              </a:p>
              <a:p>
                <a:r>
                  <a:rPr lang="en-GB" dirty="0"/>
                  <a:t>Hypothesis: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 : 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≤0</m:t>
                    </m:r>
                  </m:oMath>
                </a14:m>
                <a:r>
                  <a:rPr lang="en-GB" dirty="0"/>
                  <a:t> 			(</a:t>
                </a:r>
                <a:r>
                  <a:rPr lang="en-GB" i="1" dirty="0"/>
                  <a:t>treatment no better than placebo)</a:t>
                </a:r>
                <a:endParaRPr lang="en-GB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: 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GB" dirty="0"/>
                  <a:t>			(</a:t>
                </a:r>
                <a:r>
                  <a:rPr lang="en-GB" i="1" dirty="0"/>
                  <a:t>treatment has positive efficacy</a:t>
                </a:r>
                <a:r>
                  <a:rPr lang="en-GB" dirty="0"/>
                  <a:t>)</a:t>
                </a:r>
              </a:p>
              <a:p>
                <a:r>
                  <a:rPr lang="en-GB" dirty="0"/>
                  <a:t>Given data, the MLE of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dirty="0"/>
                  <a:t> is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acc>
                    <m:r>
                      <a:rPr lang="en-GB" b="0" i="1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acc>
                  </m:oMath>
                </a14:m>
                <a:r>
                  <a:rPr lang="en-GB" dirty="0"/>
                  <a:t>.  A test statistic </a:t>
                </a:r>
                <a:r>
                  <a:rPr lang="en-GB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such as</a:t>
                </a:r>
                <a:r>
                  <a:rPr lang="en-GB" i="1" dirty="0"/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num>
                      <m:den>
                        <m:rad>
                          <m:radPr>
                            <m:degHide m:val="on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𝑉𝑎𝑟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acc>
                              </m:e>
                            </m:d>
                          </m:e>
                        </m:rad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can be calculated.</a:t>
                </a:r>
              </a:p>
              <a:p>
                <a:r>
                  <a:rPr lang="en-GB" dirty="0"/>
                  <a:t>Under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,   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~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b>
                    </m:sSub>
                  </m:oMath>
                </a14:m>
                <a:r>
                  <a:rPr lang="en-GB" dirty="0"/>
                  <a:t>.</a:t>
                </a:r>
              </a:p>
              <a:p>
                <a:r>
                  <a:rPr lang="en-GB" i="1" dirty="0">
                    <a:solidFill>
                      <a:srgbClr val="FF0000"/>
                    </a:solidFill>
                  </a:rPr>
                  <a:t>Main idea of hypothesis testing: </a:t>
                </a:r>
                <a:r>
                  <a:rPr lang="en-GB" i="1" dirty="0">
                    <a:solidFill>
                      <a:srgbClr val="FFC000"/>
                    </a:solidFill>
                  </a:rPr>
                  <a:t> </a:t>
                </a:r>
                <a:br>
                  <a:rPr lang="en-GB" i="1" dirty="0">
                    <a:solidFill>
                      <a:srgbClr val="FFC000"/>
                    </a:solidFill>
                  </a:rPr>
                </a:br>
                <a:r>
                  <a:rPr lang="en-GB" dirty="0"/>
                  <a:t>given an observed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value which is unlikely to come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−2</m:t>
                        </m:r>
                      </m:sub>
                    </m:sSub>
                  </m:oMath>
                </a14:m>
                <a:r>
                  <a:rPr lang="en-GB" dirty="0"/>
                  <a:t>, one </a:t>
                </a:r>
                <a:r>
                  <a:rPr lang="en-GB" i="1" dirty="0"/>
                  <a:t>rejects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  <a:r>
                  <a:rPr lang="en-GB" i="1" dirty="0"/>
                  <a:t>in favour of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GB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3771" y="2307771"/>
                <a:ext cx="11242766" cy="4550229"/>
              </a:xfrm>
              <a:blipFill>
                <a:blip r:embed="rId2"/>
                <a:stretch>
                  <a:fillRect l="-380" t="-8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272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2.2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31136" y="2638044"/>
                <a:ext cx="7729728" cy="3833094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Dr Nick has come up with a new drug reckons it could be used to increase a concentration of a particular substance in the blood.</a:t>
                </a:r>
              </a:p>
              <a:p>
                <a:endParaRPr lang="en-GB" dirty="0"/>
              </a:p>
              <a:p>
                <a:r>
                  <a:rPr lang="en-GB" dirty="0"/>
                  <a:t>He does a RCT and observes measurements:</a:t>
                </a:r>
                <a:br>
                  <a:rPr lang="en-GB" dirty="0"/>
                </a:br>
                <a:r>
                  <a:rPr lang="en-GB" dirty="0"/>
                  <a:t>  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≔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0.3, 0.7, 0.9, 0.3, 1.2, 0.7, −0.1, 0.8</m:t>
                        </m:r>
                      </m:e>
                    </m:d>
                  </m:oMath>
                </a14:m>
                <a:br>
                  <a:rPr lang="en-GB" dirty="0"/>
                </a:br>
                <a:r>
                  <a:rPr lang="en-GB" dirty="0"/>
                  <a:t>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GB" dirty="0"/>
                  <a:t> :=  {0.2, -0.5, 0.1, -0.3, 0.2, 0.1, -0.4, -0.2}</a:t>
                </a:r>
              </a:p>
              <a:p>
                <a:r>
                  <a:rPr lang="en-GB" dirty="0"/>
                  <a:t>Dr Nick calculates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𝑆𝐸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</m:d>
                      </m:den>
                    </m:f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3.97</m:t>
                    </m:r>
                  </m:oMath>
                </a14:m>
                <a:r>
                  <a:rPr lang="en-GB" dirty="0"/>
                  <a:t>.</a:t>
                </a:r>
                <a:br>
                  <a:rPr lang="en-GB" dirty="0"/>
                </a:br>
                <a:r>
                  <a:rPr lang="en-GB" dirty="0"/>
                  <a:t>p value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ℙ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GB" b="0" i="0" smtClean="0">
                                <a:latin typeface="Cambria Math" panose="02040503050406030204" pitchFamily="18" charset="0"/>
                              </a:rPr>
                              <m:t>14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3.97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=0.0007&lt;0.05</m:t>
                    </m:r>
                  </m:oMath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So Dr Nick </a:t>
                </a:r>
                <a:r>
                  <a:rPr lang="en-GB" i="1" dirty="0"/>
                  <a:t>rejects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  <a:r>
                  <a:rPr lang="en-GB" i="1" dirty="0"/>
                  <a:t>in favour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at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 5% </m:t>
                    </m:r>
                  </m:oMath>
                </a14:m>
                <a:r>
                  <a:rPr lang="en-GB" dirty="0"/>
                  <a:t>significance level.</a:t>
                </a:r>
                <a:endParaRPr lang="en-GB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31136" y="2638044"/>
                <a:ext cx="7729728" cy="3833094"/>
              </a:xfrm>
              <a:blipFill>
                <a:blip r:embed="rId2"/>
                <a:stretch>
                  <a:fillRect l="-473" t="-9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1583" y="3712024"/>
            <a:ext cx="2804748" cy="18184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2" name="Picture 4" descr="https://i.ytimg.com/i/1HDSoNKwWIAaX-XTqsA7tw/mq1.jpg?v=a715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855" y="2638044"/>
            <a:ext cx="799281" cy="7992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28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2.3 Analysis of other structures of trials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638044"/>
            <a:ext cx="8557026" cy="387705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This method of hypothesis testing applies for different types of trial, and different distributional assumptions about the endpoints.</a:t>
            </a:r>
          </a:p>
          <a:p>
            <a:pPr marL="0" indent="0">
              <a:buNone/>
            </a:pPr>
            <a:r>
              <a:rPr lang="en-GB" i="1" dirty="0"/>
              <a:t>E.g.</a:t>
            </a:r>
          </a:p>
          <a:p>
            <a:pPr>
              <a:buFontTx/>
              <a:buChar char="-"/>
            </a:pPr>
            <a:r>
              <a:rPr lang="en-GB" b="1" dirty="0"/>
              <a:t>Success/Failure responses: </a:t>
            </a:r>
            <a:r>
              <a:rPr lang="en-GB" dirty="0"/>
              <a:t>the </a:t>
            </a:r>
            <a:r>
              <a:rPr lang="en-GB" i="1" dirty="0"/>
              <a:t>proportion</a:t>
            </a:r>
            <a:r>
              <a:rPr lang="en-GB" dirty="0"/>
              <a:t> </a:t>
            </a:r>
            <a:r>
              <a:rPr lang="en-GB" i="1" dirty="0"/>
              <a:t>of</a:t>
            </a:r>
            <a:r>
              <a:rPr lang="en-GB" dirty="0"/>
              <a:t> </a:t>
            </a:r>
            <a:r>
              <a:rPr lang="en-GB" i="1" dirty="0"/>
              <a:t>successes</a:t>
            </a:r>
            <a:r>
              <a:rPr lang="en-GB" dirty="0"/>
              <a:t> is considered instead of the mean response.</a:t>
            </a:r>
          </a:p>
          <a:p>
            <a:pPr>
              <a:buFontTx/>
              <a:buChar char="-"/>
            </a:pPr>
            <a:r>
              <a:rPr lang="en-GB" b="1" dirty="0"/>
              <a:t>Survival Response Trials:</a:t>
            </a:r>
            <a:r>
              <a:rPr lang="en-GB" dirty="0"/>
              <a:t> Measure the time until an event.</a:t>
            </a:r>
            <a:endParaRPr lang="en-GB" b="1" dirty="0"/>
          </a:p>
          <a:p>
            <a:pPr>
              <a:buFontTx/>
              <a:buChar char="-"/>
            </a:pPr>
            <a:r>
              <a:rPr lang="en-GB" b="1" dirty="0"/>
              <a:t>Cross-over trials- </a:t>
            </a:r>
            <a:r>
              <a:rPr lang="en-GB" i="1" dirty="0"/>
              <a:t>half</a:t>
            </a:r>
            <a:r>
              <a:rPr lang="en-GB" dirty="0"/>
              <a:t> the subjects take the </a:t>
            </a:r>
            <a:r>
              <a:rPr lang="en-GB" i="1" dirty="0"/>
              <a:t>placebo</a:t>
            </a:r>
            <a:r>
              <a:rPr lang="en-GB" dirty="0"/>
              <a:t> and </a:t>
            </a:r>
            <a:r>
              <a:rPr lang="en-GB" i="1" dirty="0"/>
              <a:t>half</a:t>
            </a:r>
            <a:r>
              <a:rPr lang="en-GB" dirty="0"/>
              <a:t> the </a:t>
            </a:r>
            <a:r>
              <a:rPr lang="en-GB" i="1" dirty="0"/>
              <a:t>treatment</a:t>
            </a:r>
            <a:r>
              <a:rPr lang="en-GB" dirty="0"/>
              <a:t>, then they </a:t>
            </a:r>
            <a:r>
              <a:rPr lang="en-GB" i="1" dirty="0"/>
              <a:t>swap over</a:t>
            </a:r>
            <a:r>
              <a:rPr lang="en-GB" dirty="0"/>
              <a:t> (though subjects are blinded to the medication they are taking).</a:t>
            </a:r>
          </a:p>
          <a:p>
            <a:pPr>
              <a:buFontTx/>
              <a:buChar char="-"/>
            </a:pPr>
            <a:r>
              <a:rPr lang="en-GB" b="1" dirty="0"/>
              <a:t>Paired Design- </a:t>
            </a:r>
            <a:r>
              <a:rPr lang="en-GB" dirty="0"/>
              <a:t>e.g. use one eye as control and one as treatment</a:t>
            </a:r>
          </a:p>
          <a:p>
            <a:pPr>
              <a:buFontTx/>
              <a:buChar char="-"/>
            </a:pPr>
            <a:r>
              <a:rPr lang="en-GB" b="1" dirty="0"/>
              <a:t>Equivalence trials- </a:t>
            </a:r>
            <a:r>
              <a:rPr lang="en-GB" dirty="0"/>
              <a:t>aim to show 2 treatments are </a:t>
            </a:r>
            <a:r>
              <a:rPr lang="en-GB" i="1" dirty="0"/>
              <a:t>equivalent</a:t>
            </a:r>
            <a:r>
              <a:rPr lang="en-GB" dirty="0"/>
              <a:t>.</a:t>
            </a:r>
          </a:p>
          <a:p>
            <a:pPr>
              <a:buFontTx/>
              <a:buChar char="-"/>
            </a:pPr>
            <a:r>
              <a:rPr lang="en-GB" b="1" dirty="0"/>
              <a:t>Non-inferiority</a:t>
            </a:r>
            <a:r>
              <a:rPr lang="en-GB" dirty="0"/>
              <a:t>- aim to show a treatment is </a:t>
            </a:r>
            <a:r>
              <a:rPr lang="en-GB" i="1" dirty="0"/>
              <a:t>not inferior </a:t>
            </a:r>
            <a:r>
              <a:rPr lang="en-GB" dirty="0"/>
              <a:t>(as opposed to superior).</a:t>
            </a:r>
          </a:p>
        </p:txBody>
      </p:sp>
    </p:spTree>
    <p:extLst>
      <p:ext uri="{BB962C8B-B14F-4D97-AF65-F5344CB8AC3E}">
        <p14:creationId xmlns:p14="http://schemas.microsoft.com/office/powerpoint/2010/main" val="321291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2.4 </a:t>
            </a:r>
            <a:r>
              <a:rPr lang="en-GB" dirty="0" err="1"/>
              <a:t>SIZe</a:t>
            </a:r>
            <a:r>
              <a:rPr lang="en-GB" dirty="0"/>
              <a:t> and power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31135" y="2638044"/>
                <a:ext cx="8475942" cy="3867259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Properties of frequentist statistical tests:</a:t>
                </a:r>
              </a:p>
              <a:p>
                <a:r>
                  <a:rPr lang="en-GB" dirty="0"/>
                  <a:t>Type I error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≔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ℙ</m:t>
                    </m:r>
                    <m:d>
                      <m:dPr>
                        <m:endChr m:val="|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reject</m:t>
                        </m:r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true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 )</m:t>
                    </m:r>
                  </m:oMath>
                </a14:m>
                <a:r>
                  <a:rPr lang="en-GB" dirty="0"/>
                  <a:t>			</a:t>
                </a:r>
                <a:r>
                  <a:rPr lang="en-GB" i="1" dirty="0"/>
                  <a:t>e.g. 0.025</a:t>
                </a:r>
              </a:p>
              <a:p>
                <a:r>
                  <a:rPr lang="en-GB" dirty="0"/>
                  <a:t>Power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ℙ</m:t>
                    </m:r>
                    <m:d>
                      <m:dPr>
                        <m:endChr m:val="|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reject</m:t>
                        </m:r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true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difference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is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=∆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GB" dirty="0"/>
                  <a:t> 	</a:t>
                </a:r>
                <a:r>
                  <a:rPr lang="en-GB" i="1" dirty="0"/>
                  <a:t>e.g. 0.8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r>
                  <a:rPr lang="en-GB" u="sng" dirty="0"/>
                  <a:t>Type I error 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dirty="0"/>
                  <a:t> determines the critical value for the test.</a:t>
                </a:r>
              </a:p>
              <a:p>
                <a:r>
                  <a:rPr lang="en-GB" u="sng" dirty="0"/>
                  <a:t>Power</a:t>
                </a:r>
                <a:r>
                  <a:rPr lang="en-GB" dirty="0"/>
                  <a:t> depends upon the </a:t>
                </a:r>
                <a:r>
                  <a:rPr lang="en-GB" b="1" dirty="0"/>
                  <a:t>Type I error</a:t>
                </a:r>
                <a:r>
                  <a:rPr lang="en-GB" dirty="0"/>
                  <a:t>, the </a:t>
                </a:r>
                <a:r>
                  <a:rPr lang="en-GB" b="1" dirty="0"/>
                  <a:t>variability of responses</a:t>
                </a:r>
                <a:r>
                  <a:rPr lang="en-GB" dirty="0"/>
                  <a:t>, the </a:t>
                </a:r>
                <a:r>
                  <a:rPr lang="en-GB" b="1" dirty="0"/>
                  <a:t>sample size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, and the </a:t>
                </a:r>
                <a:r>
                  <a:rPr lang="en-GB" b="1" dirty="0"/>
                  <a:t>clinically relevant difference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∆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31135" y="2638044"/>
                <a:ext cx="8475942" cy="3867259"/>
              </a:xfrm>
              <a:blipFill>
                <a:blip r:embed="rId2"/>
                <a:stretch>
                  <a:fillRect l="-432" t="-9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44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2.5 Sample size calculations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31136" y="2250831"/>
                <a:ext cx="7729728" cy="4220307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So </a:t>
                </a:r>
                <a:r>
                  <a:rPr lang="en-GB" b="1" dirty="0"/>
                  <a:t>fix everything </a:t>
                </a:r>
                <a:r>
                  <a:rPr lang="en-GB" dirty="0"/>
                  <a:t>apart from the sample size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GB" dirty="0"/>
                  <a:t>Then work out what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needs to be to be consistent.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i="1" dirty="0"/>
                  <a:t>Example: One sample Z test</a:t>
                </a:r>
              </a:p>
              <a:p>
                <a:r>
                  <a:rPr lang="en-GB" dirty="0"/>
                  <a:t>The observations follow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~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𝑖𝑖𝑑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, 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for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∈{1,…,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GB" dirty="0"/>
              </a:p>
              <a:p>
                <a:r>
                  <a:rPr lang="en-GB" dirty="0"/>
                  <a:t>Hypothesis: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GB" b="0" dirty="0"/>
              </a:p>
              <a:p>
                <a:r>
                  <a:rPr lang="en-GB" dirty="0"/>
                  <a:t>Test statistic: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≔ 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ad>
                          <m:radPr>
                            <m:degHide m:val="on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</m:oMath>
                </a14:m>
                <a:endParaRPr lang="en-GB" dirty="0"/>
              </a:p>
              <a:p>
                <a:r>
                  <a:rPr lang="en-GB" dirty="0"/>
                  <a:t>Type I error: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GB" dirty="0"/>
              </a:p>
              <a:p>
                <a:r>
                  <a:rPr lang="en-GB" dirty="0"/>
                  <a:t>Power: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GB" dirty="0"/>
                  <a:t> at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31136" y="2250831"/>
                <a:ext cx="7729728" cy="4220307"/>
              </a:xfrm>
              <a:blipFill>
                <a:blip r:embed="rId2"/>
                <a:stretch>
                  <a:fillRect l="-631" t="-722" r="-8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710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2.5 Sample size calculations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066191" y="2250830"/>
                <a:ext cx="9706709" cy="4607169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T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ype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error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is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dirty="0"/>
                  <a:t>: </a:t>
                </a:r>
                <a:br>
                  <a:rPr lang="en-GB" dirty="0"/>
                </a:br>
                <a:r>
                  <a:rPr lang="en-GB" sz="1100" dirty="0">
                    <a:solidFill>
                      <a:schemeClr val="bg1">
                        <a:lumMod val="85000"/>
                      </a:schemeClr>
                    </a:solidFill>
                  </a:rPr>
                  <a:t>.</a:t>
                </a:r>
                <a:br>
                  <a:rPr lang="en-GB" dirty="0"/>
                </a:br>
                <a:r>
                  <a:rPr lang="en-GB" dirty="0"/>
                  <a:t>   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ℙ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reject</m:t>
                    </m:r>
                    <m:r>
                      <a:rPr lang="en-GB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 dirty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dirty="0">
                            <a:latin typeface="Cambria Math" panose="02040503050406030204" pitchFamily="18" charset="0"/>
                          </a:rPr>
                          <m:t>true</m:t>
                        </m:r>
                      </m:e>
                    </m:d>
                  </m:oMath>
                </a14:m>
                <a:r>
                  <a:rPr lang="en-GB" dirty="0"/>
                  <a:t>				</a:t>
                </a:r>
                <a:r>
                  <a:rPr lang="en-GB" i="1" dirty="0">
                    <a:solidFill>
                      <a:schemeClr val="bg1">
                        <a:lumMod val="50000"/>
                      </a:schemeClr>
                    </a:solidFill>
                  </a:rPr>
                  <a:t>definition of  Type I error</a:t>
                </a:r>
                <a:br>
                  <a:rPr lang="en-GB" dirty="0">
                    <a:solidFill>
                      <a:schemeClr val="bg1">
                        <a:lumMod val="50000"/>
                      </a:schemeClr>
                    </a:solidFill>
                  </a:rPr>
                </a:br>
                <a:r>
                  <a:rPr lang="en-GB" sz="1000" dirty="0">
                    <a:solidFill>
                      <a:schemeClr val="bg1">
                        <a:lumMod val="85000"/>
                      </a:schemeClr>
                    </a:solidFill>
                  </a:rPr>
                  <a:t>.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	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ℙ</m:t>
                    </m:r>
                    <m:d>
                      <m:dPr>
                        <m:endChr m:val="|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&gt;</m:t>
                        </m:r>
                        <m: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true)				</a:t>
                </a:r>
                <a:r>
                  <a:rPr lang="en-GB" i="1" dirty="0">
                    <a:solidFill>
                      <a:srgbClr val="00B050"/>
                    </a:solidFill>
                  </a:rPr>
                  <a:t>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⇔</m:t>
                    </m:r>
                    <m:r>
                      <a:rPr lang="en-GB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GB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GB" dirty="0">
                    <a:solidFill>
                      <a:srgbClr val="00B050"/>
                    </a:solidFill>
                  </a:rPr>
                  <a:t> critical value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GB" dirty="0"/>
              </a:p>
              <a:p>
                <a:r>
                  <a:rPr lang="en-GB" dirty="0"/>
                  <a:t>Under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we have that</a:t>
                </a:r>
                <a14:m>
                  <m:oMath xmlns:m="http://schemas.openxmlformats.org/officeDocument/2006/math">
                    <m:r>
                      <a:rPr lang="en-GB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~ 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GB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         =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1−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br>
                  <a:rPr lang="en-GB" dirty="0">
                    <a:solidFill>
                      <a:schemeClr val="bg1">
                        <a:lumMod val="75000"/>
                      </a:schemeClr>
                    </a:solidFill>
                  </a:rPr>
                </a:b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                 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chemeClr val="bg1">
                        <a:lumMod val="75000"/>
                      </a:schemeClr>
                    </a:solidFill>
                  </a:rPr>
                  <a:t> 				</a:t>
                </a:r>
                <a:r>
                  <a:rPr lang="en-GB" i="1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r>
                  <a:rPr lang="en-GB" dirty="0">
                    <a:solidFill>
                      <a:schemeClr val="tx1"/>
                    </a:solidFill>
                  </a:rPr>
                  <a:t>Rearrange for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br>
                  <a:rPr lang="en-GB" b="0" dirty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endParaRPr lang="en-GB" i="1" dirty="0">
                  <a:solidFill>
                    <a:schemeClr val="tx1"/>
                  </a:solidFill>
                </a:endParaRPr>
              </a:p>
              <a:p>
                <a:r>
                  <a:rPr lang="en-GB" i="1" dirty="0">
                    <a:solidFill>
                      <a:schemeClr val="tx1"/>
                    </a:solidFill>
                  </a:rPr>
                  <a:t>i.e. critical value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GB" i="1" dirty="0">
                    <a:solidFill>
                      <a:schemeClr val="tx1"/>
                    </a:solidFill>
                  </a:rPr>
                  <a:t> directly determined by the Type I error.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66191" y="2250830"/>
                <a:ext cx="9706709" cy="4607169"/>
              </a:xfrm>
              <a:blipFill>
                <a:blip r:embed="rId2"/>
                <a:stretch>
                  <a:fillRect l="-440" t="-6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753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2.5 Sample size calculations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066190" y="2250830"/>
                <a:ext cx="10125809" cy="4607169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We want a test of power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GB" dirty="0"/>
                  <a:t>: </a:t>
                </a:r>
                <a:br>
                  <a:rPr lang="en-GB" dirty="0"/>
                </a:br>
                <a:r>
                  <a:rPr lang="en-GB" sz="1100" dirty="0">
                    <a:solidFill>
                      <a:schemeClr val="bg1">
                        <a:lumMod val="85000"/>
                      </a:schemeClr>
                    </a:solidFill>
                  </a:rPr>
                  <a:t>.</a:t>
                </a:r>
                <a:br>
                  <a:rPr lang="en-GB" dirty="0"/>
                </a:br>
                <a:r>
                  <a:rPr lang="en-GB" dirty="0"/>
                  <a:t>   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ℙ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reject</m:t>
                    </m:r>
                    <m:r>
                      <a:rPr lang="en-GB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 dirty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true</m:t>
                        </m:r>
                        <m:r>
                          <a:rPr lang="en-GB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difference</m:t>
                        </m:r>
                        <m:r>
                          <a:rPr lang="en-GB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is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 ∆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dirty="0"/>
                  <a:t>				</a:t>
                </a:r>
                <a:r>
                  <a:rPr lang="en-GB" i="1" dirty="0">
                    <a:solidFill>
                      <a:schemeClr val="bg1">
                        <a:lumMod val="50000"/>
                      </a:schemeClr>
                    </a:solidFill>
                  </a:rPr>
                  <a:t>definition of power</a:t>
                </a:r>
                <a:br>
                  <a:rPr lang="en-GB" dirty="0">
                    <a:solidFill>
                      <a:schemeClr val="bg1">
                        <a:lumMod val="50000"/>
                      </a:schemeClr>
                    </a:solidFill>
                  </a:rPr>
                </a:br>
                <a:r>
                  <a:rPr lang="en-GB" sz="1000" dirty="0">
                    <a:solidFill>
                      <a:schemeClr val="bg1">
                        <a:lumMod val="85000"/>
                      </a:schemeClr>
                    </a:solidFill>
                  </a:rPr>
                  <a:t>.	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</a:rPr>
                      <m:t>                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	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ℙ</m:t>
                    </m:r>
                    <m:d>
                      <m:dPr>
                        <m:endChr m:val="|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&gt;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p>
                            <m:r>
                              <a:rPr lang="en-GB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d>
                          <m:dPr>
                            <m:ctrlPr>
                              <a:rPr lang="en-GB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GB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true</m:t>
                    </m:r>
                    <m:r>
                      <a:rPr lang="en-GB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difference</m:t>
                    </m:r>
                    <m:r>
                      <a:rPr lang="en-GB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is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 ∆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)			</a:t>
                </a:r>
                <a:r>
                  <a:rPr lang="en-GB" i="1" dirty="0">
                    <a:solidFill>
                      <a:srgbClr val="00B050"/>
                    </a:solidFill>
                  </a:rPr>
                  <a:t>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⇔</m:t>
                    </m:r>
                    <m:r>
                      <a:rPr lang="en-GB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GB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GB" dirty="0">
                    <a:solidFill>
                      <a:srgbClr val="00B050"/>
                    </a:solidFill>
                  </a:rPr>
                  <a:t> critical value</a:t>
                </a:r>
                <a:endParaRPr lang="en-GB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		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                   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ℙ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∆</m:t>
                            </m:r>
                          </m:e>
                          <m:sup>
                            <m:r>
                              <a:rPr lang="en-GB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num>
                      <m:den>
                        <m:r>
                          <a:rPr lang="en-GB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GB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ad>
                          <m:radPr>
                            <m:degHide m:val="on"/>
                            <m:ctrlPr>
                              <a:rPr lang="en-GB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</m:oMath>
                </a14:m>
                <a:r>
                  <a:rPr lang="en-GB" dirty="0"/>
                  <a:t> &gt;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(1−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)−</m:t>
                    </m:r>
                    <m:f>
                      <m:fPr>
                        <m:ctrlPr>
                          <a:rPr lang="en-GB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∆</m:t>
                            </m:r>
                          </m:e>
                          <m:sup>
                            <m:r>
                              <a:rPr lang="en-GB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num>
                      <m:den>
                        <m:r>
                          <a:rPr lang="en-GB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GB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ad>
                          <m:radPr>
                            <m:degHide m:val="on"/>
                            <m:ctrlPr>
                              <a:rPr lang="en-GB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| 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true</m:t>
                    </m:r>
                    <m:r>
                      <a:rPr lang="en-GB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difference</m:t>
                    </m:r>
                    <m:r>
                      <a:rPr lang="en-GB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is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 ∆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	</a:t>
                </a:r>
                <a:r>
                  <a:rPr lang="en-GB" i="1" dirty="0">
                    <a:solidFill>
                      <a:schemeClr val="bg1">
                        <a:lumMod val="50000"/>
                      </a:schemeClr>
                    </a:solidFill>
                  </a:rPr>
                  <a:t>add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∆</m:t>
                            </m:r>
                          </m:e>
                          <m:sup>
                            <m:r>
                              <a:rPr lang="en-GB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num>
                      <m:den>
                        <m:r>
                          <a:rPr lang="en-GB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GB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ad>
                          <m:radPr>
                            <m:degHide m:val="on"/>
                            <m:ctrlPr>
                              <a:rPr lang="en-GB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</m:oMath>
                </a14:m>
                <a:r>
                  <a:rPr lang="en-GB" i="1" dirty="0">
                    <a:solidFill>
                      <a:schemeClr val="bg1">
                        <a:lumMod val="50000"/>
                      </a:schemeClr>
                    </a:solidFill>
                  </a:rPr>
                  <a:t> to both sides</a:t>
                </a:r>
                <a:endParaRPr lang="en-GB" dirty="0"/>
              </a:p>
              <a:p>
                <a:r>
                  <a:rPr lang="en-GB" dirty="0"/>
                  <a:t>Given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true</m:t>
                    </m:r>
                    <m:r>
                      <a:rPr lang="en-GB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difference</m:t>
                    </m:r>
                    <m:r>
                      <a:rPr lang="en-GB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is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 ∆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, we have that</a:t>
                </a:r>
                <a14:m>
                  <m:oMath xmlns:m="http://schemas.openxmlformats.org/officeDocument/2006/math">
                    <m:r>
                      <a:rPr lang="en-GB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∆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/</m:t>
                        </m:r>
                        <m:rad>
                          <m:radPr>
                            <m:degHide m:val="on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~ 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(0,1)</m:t>
                    </m:r>
                  </m:oMath>
                </a14:m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               =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1−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∆</m:t>
                                </m:r>
                              </m:e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num>
                          <m:den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ad>
                              <m:radPr>
                                <m:degHide m:val="on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den>
                        </m:f>
                      </m:e>
                    </m:d>
                  </m:oMath>
                </a14:m>
                <a:r>
                  <a:rPr lang="en-GB" dirty="0">
                    <a:solidFill>
                      <a:schemeClr val="bg1">
                        <a:lumMod val="75000"/>
                      </a:schemeClr>
                    </a:solidFill>
                  </a:rPr>
                  <a:t>.</a:t>
                </a:r>
                <a:br>
                  <a:rPr lang="en-GB" dirty="0">
                    <a:solidFill>
                      <a:schemeClr val="bg1">
                        <a:lumMod val="75000"/>
                      </a:schemeClr>
                    </a:solidFill>
                  </a:rPr>
                </a:b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                 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∆</m:t>
                                </m:r>
                              </m:e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num>
                          <m:den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ad>
                              <m:radPr>
                                <m:degHide m:val="on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den>
                        </m:f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solidFill>
                      <a:schemeClr val="bg1">
                        <a:lumMod val="75000"/>
                      </a:schemeClr>
                    </a:solidFill>
                  </a:rPr>
                  <a:t> 				</a:t>
                </a:r>
                <a:r>
                  <a:rPr lang="en-GB" i="1" dirty="0">
                    <a:solidFill>
                      <a:schemeClr val="bg1">
                        <a:lumMod val="50000"/>
                      </a:schemeClr>
                    </a:solidFill>
                  </a:rPr>
                  <a:t> 	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GB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𝛷</m:t>
                    </m:r>
                    <m:d>
                      <m:dPr>
                        <m:ctrlPr>
                          <a:rPr lang="en-GB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≡</m:t>
                    </m:r>
                    <m:r>
                      <a:rPr lang="en-GB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𝛷</m:t>
                    </m:r>
                    <m:d>
                      <m:dPr>
                        <m:ctrlPr>
                          <a:rPr lang="en-GB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br>
                  <a:rPr lang="en-GB" i="1" dirty="0">
                    <a:solidFill>
                      <a:schemeClr val="bg1">
                        <a:lumMod val="75000"/>
                      </a:schemeClr>
                    </a:solidFill>
                  </a:rPr>
                </a:br>
                <a:endParaRPr lang="en-GB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r>
                  <a:rPr lang="en-GB" dirty="0">
                    <a:solidFill>
                      <a:schemeClr val="tx1"/>
                    </a:solidFill>
                  </a:rPr>
                  <a:t>Rearrange for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br>
                  <a:rPr lang="en-GB" b="0" dirty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Φ</m:t>
                                    </m:r>
                                  </m:e>
                                  <m:sup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d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Φ</m:t>
                                    </m:r>
                                  </m:e>
                                  <m:sup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∆</m:t>
                                </m:r>
                              </m:e>
                              <m:sup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  <m:sup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r>
                  <a:rPr lang="en-GB" i="1" dirty="0">
                    <a:solidFill>
                      <a:schemeClr val="tx1"/>
                    </a:solidFill>
                  </a:rPr>
                  <a:t>i.e. sample size depends upon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1−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∆</m:t>
                            </m:r>
                          </m:e>
                          <m:sup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  <m:sup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endParaRPr lang="en-GB" i="1" dirty="0">
                  <a:solidFill>
                    <a:schemeClr val="tx1"/>
                  </a:solidFill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66190" y="2250830"/>
                <a:ext cx="10125809" cy="4607169"/>
              </a:xfrm>
              <a:blipFill>
                <a:blip r:embed="rId2"/>
                <a:stretch>
                  <a:fillRect l="-301" t="-926" r="-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329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accine Clinical Trials 101- How do we develop and test new vaccines-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59" y="0"/>
            <a:ext cx="12036462" cy="6770077"/>
          </a:xfrm>
        </p:spPr>
      </p:pic>
    </p:spTree>
    <p:extLst>
      <p:ext uri="{BB962C8B-B14F-4D97-AF65-F5344CB8AC3E}">
        <p14:creationId xmlns:p14="http://schemas.microsoft.com/office/powerpoint/2010/main" val="356622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Section 2 exercise</a:t>
            </a:r>
            <a:r>
              <a:rPr lang="en-GB" dirty="0"/>
              <a:t>: 2 sample z test Sample size calculation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31135" y="2479431"/>
                <a:ext cx="8820042" cy="4000500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We randomise 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patients into control and treatment groups of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each.</a:t>
                </a:r>
              </a:p>
              <a:p>
                <a:r>
                  <a:rPr lang="en-GB" dirty="0"/>
                  <a:t>The endpoints are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GB" b="0" i="1" smtClean="0">
                        <a:latin typeface="Cambria Math" panose="02040503050406030204" pitchFamily="18" charset="0"/>
                      </a:rPr>
                      <m:t>~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15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and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GB" i="1">
                        <a:latin typeface="Cambria Math" panose="02040503050406030204" pitchFamily="18" charset="0"/>
                      </a:rPr>
                      <m:t>~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15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dirty="0"/>
                  <a:t> from control and treatment groups respectively. </a:t>
                </a:r>
                <a:br>
                  <a:rPr lang="en-GB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≤0</m:t>
                    </m:r>
                  </m:oMath>
                </a14:m>
                <a:r>
                  <a:rPr lang="en-GB" dirty="0"/>
                  <a:t>   vs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GB" dirty="0"/>
                  <a:t>   	with clinically relevant difference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 ∆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GB" dirty="0"/>
                  <a:t>.</a:t>
                </a:r>
              </a:p>
              <a:p>
                <a:r>
                  <a:rPr lang="en-GB" dirty="0"/>
                  <a:t>Test Statistic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num>
                      <m:den>
                        <m:rad>
                          <m:radPr>
                            <m:degHide m:val="on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𝑉𝑎𝑟</m:t>
                            </m:r>
                            <m:d>
                              <m:d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acc>
                              </m:e>
                            </m:d>
                          </m:e>
                        </m:rad>
                      </m:den>
                    </m:f>
                  </m:oMath>
                </a14:m>
                <a:endParaRPr lang="en-GB" b="0" dirty="0"/>
              </a:p>
              <a:p>
                <a:endParaRPr lang="en-GB" b="0" dirty="0"/>
              </a:p>
              <a:p>
                <a:r>
                  <a:rPr lang="en-GB" b="1" dirty="0"/>
                  <a:t>How many patients </a:t>
                </a:r>
                <a:r>
                  <a:rPr lang="en-GB" dirty="0"/>
                  <a:t>do we need for a test of a specified type I error and power?</a:t>
                </a:r>
                <a:endParaRPr lang="en-GB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31135" y="2479431"/>
                <a:ext cx="8820042" cy="4000500"/>
              </a:xfrm>
              <a:blipFill>
                <a:blip r:embed="rId2"/>
                <a:stretch>
                  <a:fillRect l="-415" t="-9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691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1.1 six 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287971"/>
          </a:xfrm>
        </p:spPr>
        <p:txBody>
          <a:bodyPr>
            <a:normAutofit lnSpcReduction="10000"/>
          </a:bodyPr>
          <a:lstStyle/>
          <a:p>
            <a:r>
              <a:rPr lang="en-GB" i="1" dirty="0"/>
              <a:t>Clinical Trial</a:t>
            </a:r>
            <a:br>
              <a:rPr lang="en-GB" dirty="0"/>
            </a:br>
            <a:r>
              <a:rPr lang="en-GB" dirty="0"/>
              <a:t>“A planned </a:t>
            </a:r>
            <a:r>
              <a:rPr lang="en-GB" b="1" dirty="0"/>
              <a:t>experiment</a:t>
            </a:r>
            <a:r>
              <a:rPr lang="en-GB" dirty="0"/>
              <a:t> on </a:t>
            </a:r>
            <a:r>
              <a:rPr lang="en-GB" b="1" dirty="0"/>
              <a:t>human beings </a:t>
            </a:r>
            <a:r>
              <a:rPr lang="en-GB" dirty="0"/>
              <a:t>designed to evaluate the effectiveness of one, or more, forms of </a:t>
            </a:r>
            <a:r>
              <a:rPr lang="en-GB" b="1" dirty="0"/>
              <a:t>treatment</a:t>
            </a:r>
            <a:r>
              <a:rPr lang="en-GB" dirty="0"/>
              <a:t>”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i="1" dirty="0"/>
              <a:t>Experiment (or assay)</a:t>
            </a:r>
            <a:br>
              <a:rPr lang="en-GB" i="1" dirty="0"/>
            </a:br>
            <a:r>
              <a:rPr lang="en-GB" dirty="0"/>
              <a:t>“A series of observations made under controlled conditions”</a:t>
            </a:r>
          </a:p>
          <a:p>
            <a:endParaRPr lang="en-GB" i="1" dirty="0"/>
          </a:p>
          <a:p>
            <a:r>
              <a:rPr lang="en-GB" i="1" dirty="0"/>
              <a:t>Treatment</a:t>
            </a:r>
            <a:br>
              <a:rPr lang="en-GB" i="1" dirty="0"/>
            </a:br>
            <a:r>
              <a:rPr lang="en-GB" dirty="0"/>
              <a:t>“A drug </a:t>
            </a:r>
            <a:r>
              <a:rPr lang="en-GB" b="1" dirty="0"/>
              <a:t>or</a:t>
            </a:r>
            <a:r>
              <a:rPr lang="en-GB" dirty="0"/>
              <a:t> other form of medical process (e.g. surgery, radiotherapy, diet, counselling)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58176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1.1 six 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287971"/>
          </a:xfrm>
        </p:spPr>
        <p:txBody>
          <a:bodyPr>
            <a:normAutofit/>
          </a:bodyPr>
          <a:lstStyle/>
          <a:p>
            <a:r>
              <a:rPr lang="en-GB" i="1" dirty="0"/>
              <a:t>Effect</a:t>
            </a:r>
            <a:br>
              <a:rPr lang="en-GB" i="1" dirty="0"/>
            </a:br>
            <a:r>
              <a:rPr lang="en-GB" i="1" dirty="0"/>
              <a:t>“</a:t>
            </a:r>
            <a:r>
              <a:rPr lang="en-GB" dirty="0"/>
              <a:t>Difference between what happened </a:t>
            </a:r>
            <a:r>
              <a:rPr lang="en-GB" b="1" dirty="0"/>
              <a:t>as a result of</a:t>
            </a:r>
            <a:r>
              <a:rPr lang="en-GB" dirty="0"/>
              <a:t> the treatment and what would have happened </a:t>
            </a:r>
            <a:r>
              <a:rPr lang="en-GB" b="1" dirty="0"/>
              <a:t>without </a:t>
            </a:r>
            <a:r>
              <a:rPr lang="en-GB" dirty="0"/>
              <a:t>the</a:t>
            </a:r>
            <a:r>
              <a:rPr lang="en-GB" b="1" dirty="0"/>
              <a:t> </a:t>
            </a:r>
            <a:r>
              <a:rPr lang="en-GB" dirty="0"/>
              <a:t>treatment”</a:t>
            </a:r>
          </a:p>
          <a:p>
            <a:pPr marL="0" indent="0">
              <a:buNone/>
            </a:pPr>
            <a:endParaRPr lang="en-GB" i="1" dirty="0"/>
          </a:p>
          <a:p>
            <a:r>
              <a:rPr lang="en-GB" i="1" dirty="0">
                <a:solidFill>
                  <a:srgbClr val="FF0000"/>
                </a:solidFill>
              </a:rPr>
              <a:t>Efficacy</a:t>
            </a:r>
            <a:br>
              <a:rPr lang="en-GB" i="1" dirty="0">
                <a:solidFill>
                  <a:srgbClr val="FF0000"/>
                </a:solidFill>
              </a:rPr>
            </a:br>
            <a:r>
              <a:rPr lang="en-GB" dirty="0">
                <a:solidFill>
                  <a:srgbClr val="FF0000"/>
                </a:solidFill>
              </a:rPr>
              <a:t>“</a:t>
            </a:r>
            <a:r>
              <a:rPr lang="en-GB" b="1" dirty="0">
                <a:solidFill>
                  <a:srgbClr val="FF0000"/>
                </a:solidFill>
              </a:rPr>
              <a:t>True biological effect </a:t>
            </a:r>
            <a:r>
              <a:rPr lang="en-GB" dirty="0">
                <a:solidFill>
                  <a:srgbClr val="FF0000"/>
                </a:solidFill>
              </a:rPr>
              <a:t>of a treatment”</a:t>
            </a:r>
          </a:p>
          <a:p>
            <a:endParaRPr lang="en-GB" i="1" dirty="0">
              <a:solidFill>
                <a:srgbClr val="FF0000"/>
              </a:solidFill>
            </a:endParaRPr>
          </a:p>
          <a:p>
            <a:r>
              <a:rPr lang="en-GB" i="1" dirty="0">
                <a:solidFill>
                  <a:srgbClr val="FF0000"/>
                </a:solidFill>
              </a:rPr>
              <a:t>Effectiveness</a:t>
            </a:r>
            <a:br>
              <a:rPr lang="en-GB" i="1" dirty="0">
                <a:solidFill>
                  <a:srgbClr val="FF0000"/>
                </a:solidFill>
              </a:rPr>
            </a:br>
            <a:r>
              <a:rPr lang="en-GB" dirty="0">
                <a:solidFill>
                  <a:srgbClr val="FF0000"/>
                </a:solidFill>
              </a:rPr>
              <a:t>“</a:t>
            </a:r>
            <a:r>
              <a:rPr lang="en-GB" b="1" dirty="0">
                <a:solidFill>
                  <a:srgbClr val="FF0000"/>
                </a:solidFill>
              </a:rPr>
              <a:t>Effect</a:t>
            </a:r>
            <a:r>
              <a:rPr lang="en-GB" dirty="0">
                <a:solidFill>
                  <a:srgbClr val="FF0000"/>
                </a:solidFill>
              </a:rPr>
              <a:t> of a treatment when </a:t>
            </a:r>
            <a:r>
              <a:rPr lang="en-GB" b="1" dirty="0">
                <a:solidFill>
                  <a:srgbClr val="FF0000"/>
                </a:solidFill>
              </a:rPr>
              <a:t>used in general practice</a:t>
            </a:r>
            <a:r>
              <a:rPr lang="en-GB" dirty="0">
                <a:solidFill>
                  <a:srgbClr val="FF0000"/>
                </a:solidFill>
              </a:rPr>
              <a:t>”</a:t>
            </a:r>
            <a:endParaRPr lang="en-GB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78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1.2 SOME objectives of a clinical trial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9108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Therapeutic: </a:t>
            </a:r>
            <a:br>
              <a:rPr lang="en-GB" dirty="0"/>
            </a:br>
            <a:r>
              <a:rPr lang="en-GB" dirty="0"/>
              <a:t>treatment is believed to </a:t>
            </a:r>
            <a:r>
              <a:rPr lang="en-GB" b="1" dirty="0"/>
              <a:t>benefit</a:t>
            </a:r>
            <a:r>
              <a:rPr lang="en-GB" dirty="0"/>
              <a:t> the subjects in some way.</a:t>
            </a:r>
            <a:br>
              <a:rPr lang="en-GB" dirty="0"/>
            </a:br>
            <a:r>
              <a:rPr lang="en-GB" i="1" dirty="0"/>
              <a:t>e.g. pain relief, prolong life</a:t>
            </a:r>
          </a:p>
          <a:p>
            <a:endParaRPr lang="en-GB" dirty="0"/>
          </a:p>
          <a:p>
            <a:r>
              <a:rPr lang="en-GB" dirty="0"/>
              <a:t>Prevention</a:t>
            </a:r>
            <a:br>
              <a:rPr lang="en-GB" dirty="0"/>
            </a:br>
            <a:r>
              <a:rPr lang="en-GB" dirty="0"/>
              <a:t>treatment is believed to help </a:t>
            </a:r>
            <a:r>
              <a:rPr lang="en-GB" b="1" dirty="0"/>
              <a:t>prevent a future illness</a:t>
            </a:r>
            <a:r>
              <a:rPr lang="en-GB" dirty="0"/>
              <a:t>.</a:t>
            </a:r>
            <a:br>
              <a:rPr lang="en-GB" dirty="0"/>
            </a:br>
            <a:r>
              <a:rPr lang="en-GB" i="1" dirty="0"/>
              <a:t>e.g. statins</a:t>
            </a:r>
          </a:p>
          <a:p>
            <a:endParaRPr lang="en-GB" dirty="0"/>
          </a:p>
          <a:p>
            <a:r>
              <a:rPr lang="en-GB" dirty="0"/>
              <a:t>Screening Trials</a:t>
            </a:r>
            <a:br>
              <a:rPr lang="en-GB" dirty="0"/>
            </a:br>
            <a:r>
              <a:rPr lang="en-GB" dirty="0"/>
              <a:t>treatment/procedure is believed to help </a:t>
            </a:r>
            <a:r>
              <a:rPr lang="en-GB" b="1" dirty="0"/>
              <a:t>diagnose an illness</a:t>
            </a:r>
            <a:r>
              <a:rPr lang="en-GB" dirty="0"/>
              <a:t>.</a:t>
            </a:r>
            <a:br>
              <a:rPr lang="en-GB" dirty="0"/>
            </a:br>
            <a:r>
              <a:rPr lang="en-GB" i="1" dirty="0"/>
              <a:t>e.g. cancer screening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59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1.3 </a:t>
            </a:r>
            <a:r>
              <a:rPr lang="en-GB" dirty="0" err="1"/>
              <a:t>PhaseS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-IV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418236"/>
            <a:ext cx="8306235" cy="42199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It can take a long time to develop a drug (6-15yrs). Phases I-IV are all in human only.</a:t>
            </a:r>
            <a:br>
              <a:rPr lang="en-GB" dirty="0"/>
            </a:br>
            <a:endParaRPr lang="en-GB" dirty="0"/>
          </a:p>
          <a:p>
            <a:r>
              <a:rPr lang="en-GB" dirty="0"/>
              <a:t>Phase I</a:t>
            </a:r>
            <a:br>
              <a:rPr lang="en-GB" dirty="0"/>
            </a:br>
            <a:r>
              <a:rPr lang="en-GB" i="1" dirty="0"/>
              <a:t>Small trials to investigate:</a:t>
            </a:r>
            <a:br>
              <a:rPr lang="en-GB" dirty="0"/>
            </a:br>
            <a:r>
              <a:rPr lang="en-GB" i="1" dirty="0"/>
              <a:t>Pharmacokinetics (effect the </a:t>
            </a:r>
            <a:r>
              <a:rPr lang="en-GB" b="1" i="1" dirty="0"/>
              <a:t>body</a:t>
            </a:r>
            <a:r>
              <a:rPr lang="en-GB" i="1" dirty="0"/>
              <a:t> has on the </a:t>
            </a:r>
            <a:r>
              <a:rPr lang="en-GB" b="1" i="1" dirty="0"/>
              <a:t>drug</a:t>
            </a:r>
            <a:r>
              <a:rPr lang="en-GB" i="1" dirty="0"/>
              <a:t>),</a:t>
            </a:r>
            <a:br>
              <a:rPr lang="en-GB" i="1" dirty="0"/>
            </a:br>
            <a:r>
              <a:rPr lang="en-GB" i="1" dirty="0"/>
              <a:t>Pharmacodynamics (effect the </a:t>
            </a:r>
            <a:r>
              <a:rPr lang="en-GB" b="1" i="1" dirty="0"/>
              <a:t>drug</a:t>
            </a:r>
            <a:r>
              <a:rPr lang="en-GB" i="1" dirty="0"/>
              <a:t> has on the </a:t>
            </a:r>
            <a:r>
              <a:rPr lang="en-GB" b="1" i="1" dirty="0"/>
              <a:t>body</a:t>
            </a:r>
            <a:r>
              <a:rPr lang="en-GB" i="1" dirty="0"/>
              <a:t>), and </a:t>
            </a:r>
            <a:r>
              <a:rPr lang="en-GB" b="1" i="1" dirty="0"/>
              <a:t>safety</a:t>
            </a:r>
            <a:r>
              <a:rPr lang="en-GB" i="1" dirty="0"/>
              <a:t>.</a:t>
            </a:r>
          </a:p>
          <a:p>
            <a:r>
              <a:rPr lang="en-GB" dirty="0">
                <a:solidFill>
                  <a:srgbClr val="FF0000"/>
                </a:solidFill>
              </a:rPr>
              <a:t>Phase II</a:t>
            </a:r>
            <a:br>
              <a:rPr lang="en-GB" dirty="0">
                <a:solidFill>
                  <a:srgbClr val="FF0000"/>
                </a:solidFill>
              </a:rPr>
            </a:br>
            <a:r>
              <a:rPr lang="en-GB" i="1" dirty="0">
                <a:solidFill>
                  <a:srgbClr val="FF0000"/>
                </a:solidFill>
              </a:rPr>
              <a:t>Small trials to find the optimal </a:t>
            </a:r>
            <a:r>
              <a:rPr lang="en-GB" b="1" i="1" dirty="0">
                <a:solidFill>
                  <a:srgbClr val="FF0000"/>
                </a:solidFill>
              </a:rPr>
              <a:t>dose</a:t>
            </a:r>
            <a:r>
              <a:rPr lang="en-GB" i="1" dirty="0">
                <a:solidFill>
                  <a:srgbClr val="FF0000"/>
                </a:solidFill>
              </a:rPr>
              <a:t>, early indications of </a:t>
            </a:r>
            <a:r>
              <a:rPr lang="en-GB" b="1" i="1" dirty="0">
                <a:solidFill>
                  <a:srgbClr val="FF0000"/>
                </a:solidFill>
              </a:rPr>
              <a:t>efficacy</a:t>
            </a:r>
            <a:r>
              <a:rPr lang="en-GB" i="1" dirty="0">
                <a:solidFill>
                  <a:srgbClr val="FF0000"/>
                </a:solidFill>
              </a:rPr>
              <a:t>, and </a:t>
            </a:r>
            <a:r>
              <a:rPr lang="en-GB" b="1" i="1" dirty="0">
                <a:solidFill>
                  <a:srgbClr val="FF0000"/>
                </a:solidFill>
              </a:rPr>
              <a:t>side effects.</a:t>
            </a:r>
          </a:p>
          <a:p>
            <a:r>
              <a:rPr lang="en-GB" dirty="0">
                <a:solidFill>
                  <a:srgbClr val="FF0000"/>
                </a:solidFill>
              </a:rPr>
              <a:t>Phase III</a:t>
            </a:r>
            <a:br>
              <a:rPr lang="en-GB" dirty="0">
                <a:solidFill>
                  <a:srgbClr val="FF0000"/>
                </a:solidFill>
              </a:rPr>
            </a:br>
            <a:r>
              <a:rPr lang="en-GB" i="1" dirty="0">
                <a:solidFill>
                  <a:srgbClr val="FF0000"/>
                </a:solidFill>
              </a:rPr>
              <a:t>Large Randomised Controlled Trial to evaluate </a:t>
            </a:r>
            <a:r>
              <a:rPr lang="en-GB" b="1" i="1" dirty="0">
                <a:solidFill>
                  <a:srgbClr val="FF0000"/>
                </a:solidFill>
              </a:rPr>
              <a:t>efficacy</a:t>
            </a:r>
            <a:r>
              <a:rPr lang="en-GB" i="1" dirty="0">
                <a:solidFill>
                  <a:srgbClr val="FF0000"/>
                </a:solidFill>
              </a:rPr>
              <a:t> of the drug.   ?LICENSE?</a:t>
            </a:r>
          </a:p>
          <a:p>
            <a:r>
              <a:rPr lang="en-GB" dirty="0"/>
              <a:t>Phase IV</a:t>
            </a:r>
            <a:br>
              <a:rPr lang="en-GB" dirty="0"/>
            </a:br>
            <a:r>
              <a:rPr lang="en-GB" i="1" dirty="0"/>
              <a:t>Post-marketing surveillance to evaluate </a:t>
            </a:r>
            <a:r>
              <a:rPr lang="en-GB" b="1" i="1" dirty="0"/>
              <a:t>effectiveness</a:t>
            </a:r>
            <a:r>
              <a:rPr lang="en-GB" i="1" dirty="0"/>
              <a:t> of the drug.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392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9615"/>
          <a:stretch/>
        </p:blipFill>
        <p:spPr>
          <a:xfrm>
            <a:off x="77960" y="61546"/>
            <a:ext cx="12037840" cy="6718918"/>
          </a:xfrm>
          <a:prstGeom prst="rect">
            <a:avLst/>
          </a:prstGeom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936028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1.4 REDUCING bias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347546"/>
            <a:ext cx="8389972" cy="4325815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Reliable inference relies on good design and trial conduct.</a:t>
            </a:r>
          </a:p>
          <a:p>
            <a:pPr marL="0" indent="0">
              <a:buNone/>
            </a:pPr>
            <a:endParaRPr lang="en-GB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GB" b="1" dirty="0">
                <a:solidFill>
                  <a:schemeClr val="tx2">
                    <a:lumMod val="50000"/>
                  </a:schemeClr>
                </a:solidFill>
              </a:rPr>
              <a:t>Control Group 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(who take a </a:t>
            </a:r>
            <a:r>
              <a:rPr lang="en-GB" b="1" dirty="0">
                <a:solidFill>
                  <a:schemeClr val="tx2">
                    <a:lumMod val="50000"/>
                  </a:schemeClr>
                </a:solidFill>
              </a:rPr>
              <a:t>placebo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) to compare treatment effect to.</a:t>
            </a:r>
            <a:br>
              <a:rPr lang="en-GB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GB" i="1" dirty="0">
                <a:solidFill>
                  <a:schemeClr val="tx2">
                    <a:lumMod val="50000"/>
                  </a:schemeClr>
                </a:solidFill>
              </a:rPr>
              <a:t>- Patient/Researchers expectations about effect might affect their judgement.</a:t>
            </a:r>
            <a:br>
              <a:rPr lang="en-GB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GB" i="1" dirty="0">
                <a:solidFill>
                  <a:schemeClr val="tx2">
                    <a:lumMod val="50000"/>
                  </a:schemeClr>
                </a:solidFill>
              </a:rPr>
              <a:t>- Conditions may depend upon time.</a:t>
            </a:r>
          </a:p>
          <a:p>
            <a:endParaRPr lang="en-GB" i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GB" b="1" dirty="0">
                <a:solidFill>
                  <a:schemeClr val="tx2">
                    <a:lumMod val="50000"/>
                  </a:schemeClr>
                </a:solidFill>
              </a:rPr>
              <a:t>Randomisation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 of patients to control and treatment groups.</a:t>
            </a:r>
            <a:br>
              <a:rPr lang="en-GB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GB" i="1" dirty="0">
                <a:solidFill>
                  <a:schemeClr val="tx2">
                    <a:lumMod val="50000"/>
                  </a:schemeClr>
                </a:solidFill>
              </a:rPr>
              <a:t>- Reduces selection bias.</a:t>
            </a:r>
            <a:br>
              <a:rPr lang="en-GB" dirty="0">
                <a:solidFill>
                  <a:schemeClr val="tx2">
                    <a:lumMod val="50000"/>
                  </a:schemeClr>
                </a:solidFill>
              </a:rPr>
            </a:br>
            <a:endParaRPr lang="en-GB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GB" b="1" dirty="0">
                <a:solidFill>
                  <a:schemeClr val="tx2">
                    <a:lumMod val="50000"/>
                  </a:schemeClr>
                </a:solidFill>
              </a:rPr>
              <a:t>Treatment Blinding</a:t>
            </a:r>
            <a:br>
              <a:rPr lang="en-GB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GB" b="1" dirty="0">
                <a:solidFill>
                  <a:schemeClr val="tx2">
                    <a:lumMod val="50000"/>
                  </a:schemeClr>
                </a:solidFill>
              </a:rPr>
              <a:t>double-blinding</a:t>
            </a:r>
            <a:r>
              <a:rPr lang="en-GB" i="1" dirty="0">
                <a:solidFill>
                  <a:schemeClr val="tx2">
                    <a:lumMod val="50000"/>
                  </a:schemeClr>
                </a:solidFill>
              </a:rPr>
              <a:t>: neither </a:t>
            </a:r>
            <a:r>
              <a:rPr lang="en-GB" b="1" i="1" dirty="0">
                <a:solidFill>
                  <a:schemeClr val="tx2">
                    <a:lumMod val="50000"/>
                  </a:schemeClr>
                </a:solidFill>
              </a:rPr>
              <a:t>patient</a:t>
            </a:r>
            <a:r>
              <a:rPr lang="en-GB" i="1" dirty="0">
                <a:solidFill>
                  <a:schemeClr val="tx2">
                    <a:lumMod val="50000"/>
                  </a:schemeClr>
                </a:solidFill>
              </a:rPr>
              <a:t> nor </a:t>
            </a:r>
            <a:r>
              <a:rPr lang="en-GB" b="1" i="1" dirty="0">
                <a:solidFill>
                  <a:schemeClr val="tx2">
                    <a:lumMod val="50000"/>
                  </a:schemeClr>
                </a:solidFill>
              </a:rPr>
              <a:t>physician</a:t>
            </a:r>
            <a:r>
              <a:rPr lang="en-GB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b="1" i="1" dirty="0">
                <a:solidFill>
                  <a:schemeClr val="tx2">
                    <a:lumMod val="50000"/>
                  </a:schemeClr>
                </a:solidFill>
              </a:rPr>
              <a:t>knows the treatment allocation</a:t>
            </a:r>
            <a:r>
              <a:rPr lang="en-GB" i="1" dirty="0">
                <a:solidFill>
                  <a:schemeClr val="tx2">
                    <a:lumMod val="50000"/>
                  </a:schemeClr>
                </a:solidFill>
              </a:rPr>
              <a:t>.</a:t>
            </a:r>
            <a:br>
              <a:rPr lang="en-GB" i="1" dirty="0">
                <a:solidFill>
                  <a:schemeClr val="tx2">
                    <a:lumMod val="50000"/>
                  </a:schemeClr>
                </a:solidFill>
              </a:rPr>
            </a:br>
            <a:endParaRPr lang="en-GB" i="1" dirty="0"/>
          </a:p>
          <a:p>
            <a:r>
              <a:rPr lang="en-GB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</a:t>
            </a:r>
            <a:r>
              <a:rPr lang="en-GB" dirty="0"/>
              <a:t> 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Standard: Randomised double-blind controlled trial (RCT)</a:t>
            </a:r>
          </a:p>
        </p:txBody>
      </p:sp>
    </p:spTree>
    <p:extLst>
      <p:ext uri="{BB962C8B-B14F-4D97-AF65-F5344CB8AC3E}">
        <p14:creationId xmlns:p14="http://schemas.microsoft.com/office/powerpoint/2010/main" val="125628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1.5 Randomised controlled trial (RCT)</a:t>
            </a:r>
          </a:p>
        </p:txBody>
      </p:sp>
      <p:sp>
        <p:nvSpPr>
          <p:cNvPr id="4" name="Rectangle 3"/>
          <p:cNvSpPr/>
          <p:nvPr/>
        </p:nvSpPr>
        <p:spPr>
          <a:xfrm>
            <a:off x="1178169" y="4062047"/>
            <a:ext cx="1389185" cy="69459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Eligible</a:t>
            </a:r>
          </a:p>
        </p:txBody>
      </p:sp>
      <p:sp>
        <p:nvSpPr>
          <p:cNvPr id="6" name="Rectangle 5"/>
          <p:cNvSpPr/>
          <p:nvPr/>
        </p:nvSpPr>
        <p:spPr>
          <a:xfrm>
            <a:off x="3956539" y="4062047"/>
            <a:ext cx="1389185" cy="6945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Informed Consent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5345724" y="5612424"/>
            <a:ext cx="1389185" cy="69459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Exclude</a:t>
            </a:r>
          </a:p>
        </p:txBody>
      </p:sp>
      <p:sp>
        <p:nvSpPr>
          <p:cNvPr id="8" name="Rectangle 7"/>
          <p:cNvSpPr/>
          <p:nvPr/>
        </p:nvSpPr>
        <p:spPr>
          <a:xfrm>
            <a:off x="6734909" y="3367455"/>
            <a:ext cx="1389185" cy="69459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Randomise</a:t>
            </a:r>
          </a:p>
        </p:txBody>
      </p:sp>
      <p:sp>
        <p:nvSpPr>
          <p:cNvPr id="9" name="Rectangle 8"/>
          <p:cNvSpPr/>
          <p:nvPr/>
        </p:nvSpPr>
        <p:spPr>
          <a:xfrm>
            <a:off x="8959363" y="2321961"/>
            <a:ext cx="1617783" cy="69459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Treatment Group (drug)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59363" y="4316291"/>
            <a:ext cx="1617783" cy="694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Control Group (placebo)</a:t>
            </a:r>
          </a:p>
        </p:txBody>
      </p:sp>
      <p:cxnSp>
        <p:nvCxnSpPr>
          <p:cNvPr id="15" name="Straight Arrow Connector 14"/>
          <p:cNvCxnSpPr>
            <a:stCxn id="4" idx="3"/>
            <a:endCxn id="6" idx="1"/>
          </p:cNvCxnSpPr>
          <p:nvPr/>
        </p:nvCxnSpPr>
        <p:spPr>
          <a:xfrm>
            <a:off x="2567354" y="4409343"/>
            <a:ext cx="138918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345723" y="4409343"/>
            <a:ext cx="750277" cy="12030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8" idx="1"/>
          </p:cNvCxnSpPr>
          <p:nvPr/>
        </p:nvCxnSpPr>
        <p:spPr>
          <a:xfrm flipV="1">
            <a:off x="5345724" y="3714751"/>
            <a:ext cx="1389185" cy="6945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8" idx="3"/>
            <a:endCxn id="9" idx="1"/>
          </p:cNvCxnSpPr>
          <p:nvPr/>
        </p:nvCxnSpPr>
        <p:spPr>
          <a:xfrm flipV="1">
            <a:off x="8124094" y="2669257"/>
            <a:ext cx="835269" cy="10454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0" idx="1"/>
          </p:cNvCxnSpPr>
          <p:nvPr/>
        </p:nvCxnSpPr>
        <p:spPr>
          <a:xfrm>
            <a:off x="8128492" y="3714751"/>
            <a:ext cx="830871" cy="9488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03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2409</TotalTime>
  <Words>731</Words>
  <Application>Microsoft Office PowerPoint</Application>
  <PresentationFormat>Widescreen</PresentationFormat>
  <Paragraphs>130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Cambria Math</vt:lpstr>
      <vt:lpstr>Gill Sans MT</vt:lpstr>
      <vt:lpstr>Parcel</vt:lpstr>
      <vt:lpstr>PowerPoint Presentation</vt:lpstr>
      <vt:lpstr>PowerPoint Presentation</vt:lpstr>
      <vt:lpstr>1.1 six Definitions</vt:lpstr>
      <vt:lpstr>1.1 six Definitions</vt:lpstr>
      <vt:lpstr>1.2 SOME objectives of a clinical trial</vt:lpstr>
      <vt:lpstr>1.3 PhaseS i-IV</vt:lpstr>
      <vt:lpstr>PowerPoint Presentation</vt:lpstr>
      <vt:lpstr>1.4 REDUCING bias</vt:lpstr>
      <vt:lpstr>1.5 Randomised controlled trial (RCT)</vt:lpstr>
      <vt:lpstr>1.6 endpoints</vt:lpstr>
      <vt:lpstr>Section 1 exercise: Read the abstract of “Rifaximin Therapy for Patients with Irritable Bowel Syndrome without Constipation”</vt:lpstr>
      <vt:lpstr>2. Statistical analysis of A rct</vt:lpstr>
      <vt:lpstr>2.1 Analysis of continuous RCT Data</vt:lpstr>
      <vt:lpstr>2.2 Example</vt:lpstr>
      <vt:lpstr>2.3 Analysis of other structures of trials</vt:lpstr>
      <vt:lpstr>2.4 SIZe and power</vt:lpstr>
      <vt:lpstr>2.5 Sample size calculations</vt:lpstr>
      <vt:lpstr>2.5 Sample size calculations</vt:lpstr>
      <vt:lpstr>2.5 Sample size calculations</vt:lpstr>
      <vt:lpstr>Section 2 exercise: 2 sample z test Sample size calculation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Clinical Trials</dc:title>
  <dc:creator>Robbie Peck</dc:creator>
  <cp:lastModifiedBy>Robbie Peck</cp:lastModifiedBy>
  <cp:revision>100</cp:revision>
  <dcterms:created xsi:type="dcterms:W3CDTF">2016-01-09T12:32:52Z</dcterms:created>
  <dcterms:modified xsi:type="dcterms:W3CDTF">2016-11-12T16:34:17Z</dcterms:modified>
</cp:coreProperties>
</file>