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Toxicity</a:t>
            </a:r>
            <a:br>
              <a:rPr lang="en-GB" dirty="0" smtClean="0"/>
            </a:br>
            <a:r>
              <a:rPr lang="en-GB" sz="2400" dirty="0" smtClean="0"/>
              <a:t>vs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CHEMICAL space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61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77" y="322303"/>
            <a:ext cx="10364451" cy="1442103"/>
          </a:xfrm>
        </p:spPr>
        <p:txBody>
          <a:bodyPr/>
          <a:lstStyle/>
          <a:p>
            <a:r>
              <a:rPr lang="en-GB" dirty="0" smtClean="0"/>
              <a:t>Can we predict toxicity </a:t>
            </a:r>
            <a:br>
              <a:rPr lang="en-GB" dirty="0" smtClean="0"/>
            </a:br>
            <a:r>
              <a:rPr lang="en-GB" dirty="0" smtClean="0"/>
              <a:t>of a chemical compound?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982" y="1777285"/>
            <a:ext cx="7470373" cy="47394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To predict toxicity of a compound </a:t>
            </a:r>
            <a:r>
              <a:rPr lang="en-GB" dirty="0" smtClean="0">
                <a:solidFill>
                  <a:srgbClr val="0070C0"/>
                </a:solidFill>
              </a:rPr>
              <a:t>a</a:t>
            </a:r>
            <a:r>
              <a:rPr lang="en-GB" dirty="0" smtClean="0"/>
              <a:t>, we assume there exists Another </a:t>
            </a:r>
            <a:r>
              <a:rPr lang="en-GB" dirty="0"/>
              <a:t>compound </a:t>
            </a:r>
            <a:r>
              <a:rPr lang="en-GB" dirty="0" smtClean="0">
                <a:solidFill>
                  <a:srgbClr val="0070C0"/>
                </a:solidFill>
              </a:rPr>
              <a:t>B </a:t>
            </a:r>
            <a:r>
              <a:rPr lang="en-GB" dirty="0" smtClean="0"/>
              <a:t>with</a:t>
            </a:r>
          </a:p>
          <a:p>
            <a:pPr lvl="2"/>
            <a:r>
              <a:rPr lang="en-GB" dirty="0" smtClean="0"/>
              <a:t>known toxicity</a:t>
            </a:r>
          </a:p>
          <a:p>
            <a:pPr lvl="2"/>
            <a:r>
              <a:rPr lang="en-GB" dirty="0" smtClean="0"/>
              <a:t>Similar properties with </a:t>
            </a:r>
            <a:r>
              <a:rPr lang="en-GB" dirty="0">
                <a:solidFill>
                  <a:srgbClr val="0070C0"/>
                </a:solidFill>
              </a:rPr>
              <a:t>A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smtClean="0"/>
              <a:t>Based on the similarity between </a:t>
            </a:r>
            <a:r>
              <a:rPr lang="en-GB" dirty="0" smtClean="0">
                <a:solidFill>
                  <a:schemeClr val="accent1"/>
                </a:solidFill>
              </a:rPr>
              <a:t>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1"/>
                </a:solidFill>
              </a:rPr>
              <a:t>b</a:t>
            </a:r>
            <a:r>
              <a:rPr lang="en-GB" dirty="0" smtClean="0"/>
              <a:t>, we expect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Toxicity of A = toxicity of b + small difference</a:t>
            </a:r>
          </a:p>
          <a:p>
            <a:pPr lvl="1"/>
            <a:r>
              <a:rPr lang="en-GB" dirty="0"/>
              <a:t>The result depends on the definition of </a:t>
            </a:r>
            <a:r>
              <a:rPr lang="en-GB" dirty="0">
                <a:solidFill>
                  <a:srgbClr val="FF0000"/>
                </a:solidFill>
              </a:rPr>
              <a:t>similarity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 smtClean="0">
              <a:solidFill>
                <a:srgbClr val="0070C0"/>
              </a:solidFill>
            </a:endParaRPr>
          </a:p>
          <a:p>
            <a:pPr lvl="2"/>
            <a:r>
              <a:rPr lang="en-GB" dirty="0" smtClean="0"/>
              <a:t>there </a:t>
            </a:r>
            <a:r>
              <a:rPr lang="en-GB" dirty="0"/>
              <a:t>are many </a:t>
            </a:r>
            <a:r>
              <a:rPr lang="en-GB" dirty="0" smtClean="0"/>
              <a:t>similarity coefficients </a:t>
            </a:r>
            <a:endParaRPr lang="en-GB" dirty="0"/>
          </a:p>
          <a:p>
            <a:pPr lvl="2"/>
            <a:r>
              <a:rPr lang="en-GB" dirty="0"/>
              <a:t>Structure-based </a:t>
            </a:r>
            <a:r>
              <a:rPr lang="en-GB" dirty="0" smtClean="0"/>
              <a:t>similarity </a:t>
            </a:r>
            <a:r>
              <a:rPr lang="en-GB" dirty="0"/>
              <a:t>searches (SAR, </a:t>
            </a:r>
            <a:r>
              <a:rPr lang="en-GB" dirty="0" err="1" smtClean="0"/>
              <a:t>QsAR</a:t>
            </a:r>
            <a:r>
              <a:rPr lang="en-GB" dirty="0" smtClean="0"/>
              <a:t>)  </a:t>
            </a:r>
          </a:p>
          <a:p>
            <a:pPr lvl="2"/>
            <a:r>
              <a:rPr lang="en-GB" dirty="0" smtClean="0"/>
              <a:t>usually tiny change of chemical is based on trivial assumptions</a:t>
            </a:r>
            <a:endParaRPr lang="en-GB" dirty="0"/>
          </a:p>
          <a:p>
            <a:pPr lvl="1"/>
            <a:r>
              <a:rPr lang="en-GB" dirty="0" smtClean="0"/>
              <a:t>In general, </a:t>
            </a:r>
            <a:r>
              <a:rPr lang="en-GB" dirty="0"/>
              <a:t>failed to give small </a:t>
            </a:r>
            <a:r>
              <a:rPr lang="en-GB" dirty="0" smtClean="0"/>
              <a:t>difference</a:t>
            </a:r>
            <a:endParaRPr lang="en-GB" dirty="0"/>
          </a:p>
          <a:p>
            <a:pPr lvl="2"/>
            <a:r>
              <a:rPr lang="en-GB" dirty="0" smtClean="0"/>
              <a:t>Regarded </a:t>
            </a:r>
            <a:r>
              <a:rPr lang="en-GB" dirty="0"/>
              <a:t>as a non-smooth trend </a:t>
            </a:r>
            <a:r>
              <a:rPr lang="en-GB" dirty="0" smtClean="0"/>
              <a:t>( for example in toxicity) </a:t>
            </a:r>
            <a:endParaRPr lang="en-GB" dirty="0"/>
          </a:p>
          <a:p>
            <a:pPr lvl="2"/>
            <a:r>
              <a:rPr lang="en-GB" dirty="0"/>
              <a:t>known as non-smooth chemical </a:t>
            </a:r>
            <a:r>
              <a:rPr lang="en-GB" dirty="0" smtClean="0"/>
              <a:t>space but no rule where to put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how do we know right position of the chemical in the space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 Mendeleev solved positioning of the chemical elements </a:t>
            </a:r>
            <a:endParaRPr lang="en-GB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lvl="1"/>
            <a:endParaRPr lang="en-GB" dirty="0" smtClean="0">
              <a:solidFill>
                <a:srgbClr val="0070C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7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 example to position chemicals: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How to position chemical?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78407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reymond</a:t>
            </a:r>
            <a:r>
              <a:rPr lang="en-GB" dirty="0" smtClean="0"/>
              <a:t> &amp; </a:t>
            </a:r>
            <a:r>
              <a:rPr lang="en-GB" dirty="0" err="1" smtClean="0"/>
              <a:t>awale</a:t>
            </a:r>
            <a:r>
              <a:rPr lang="en-GB" dirty="0" smtClean="0"/>
              <a:t> (2012) proposed 42-dimensional space to position all known and unknown small molecules (chemicals) </a:t>
            </a:r>
          </a:p>
          <a:p>
            <a:pPr lvl="1"/>
            <a:r>
              <a:rPr lang="en-GB" dirty="0" smtClean="0"/>
              <a:t>Every chemical is assigned with 42-integer valued molecular quantum numbers (MQN)</a:t>
            </a:r>
          </a:p>
          <a:p>
            <a:pPr lvl="1"/>
            <a:r>
              <a:rPr lang="en-GB" dirty="0" smtClean="0"/>
              <a:t>positioned in 42-dimensional grid on R42 (can assume it a bin in R42)</a:t>
            </a:r>
          </a:p>
          <a:p>
            <a:pPr lvl="1"/>
            <a:r>
              <a:rPr lang="en-GB" dirty="0" smtClean="0"/>
              <a:t>conducted principal component analysis (PCA)  </a:t>
            </a:r>
          </a:p>
          <a:p>
            <a:pPr lvl="2"/>
            <a:r>
              <a:rPr lang="en-GB" dirty="0" smtClean="0"/>
              <a:t>To extract most relevant dimensions (in the form of principal components, PC) </a:t>
            </a:r>
          </a:p>
          <a:p>
            <a:pPr lvl="2"/>
            <a:r>
              <a:rPr lang="en-GB" dirty="0" smtClean="0"/>
              <a:t>To Represent projections of the chemical space in a PC-plane, </a:t>
            </a:r>
          </a:p>
          <a:p>
            <a:pPr lvl="2"/>
            <a:r>
              <a:rPr lang="en-GB" dirty="0" smtClean="0"/>
              <a:t>For most databases, more than 70% of variance of MQN-space is covered by PC1, PC2 and PC3</a:t>
            </a:r>
          </a:p>
          <a:p>
            <a:pPr lvl="2"/>
            <a:r>
              <a:rPr lang="en-GB" dirty="0" smtClean="0"/>
              <a:t>MQN-Maps derived from projections in the PC-planes – an overview of their chemical space  </a:t>
            </a:r>
          </a:p>
          <a:p>
            <a:r>
              <a:rPr lang="en-GB" dirty="0" smtClean="0"/>
              <a:t> MQN-space was inline with already defined groups with a proper direction</a:t>
            </a:r>
          </a:p>
          <a:p>
            <a:r>
              <a:rPr lang="en-GB" dirty="0" smtClean="0"/>
              <a:t>Groups of related bioactive compounds often cluster together on MQN-maps </a:t>
            </a:r>
          </a:p>
          <a:p>
            <a:r>
              <a:rPr lang="en-GB" dirty="0" smtClean="0"/>
              <a:t>MQN-similarity does not select for substructure similarity -&gt; can reveal non-trivial relationship between actives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8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24457"/>
            <a:ext cx="10364432" cy="81161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does </a:t>
            </a:r>
            <a:r>
              <a:rPr lang="en-GB" dirty="0">
                <a:solidFill>
                  <a:srgbClr val="FF0000"/>
                </a:solidFill>
              </a:rPr>
              <a:t>position matter</a:t>
            </a:r>
            <a:r>
              <a:rPr lang="en-GB" dirty="0" smtClean="0">
                <a:solidFill>
                  <a:srgbClr val="FF0000"/>
                </a:solidFill>
              </a:rPr>
              <a:t>?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9397" y="6408298"/>
            <a:ext cx="10364452" cy="682472"/>
          </a:xfrm>
        </p:spPr>
        <p:txBody>
          <a:bodyPr/>
          <a:lstStyle/>
          <a:p>
            <a:r>
              <a:rPr lang="en-GB" dirty="0" smtClean="0"/>
              <a:t>A figure from Nguyen et al (2009)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850006" y="1306147"/>
            <a:ext cx="10003843" cy="5004501"/>
          </a:xfrm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184855"/>
            <a:ext cx="10819261" cy="52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68229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drawback of MQN-space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64406"/>
            <a:ext cx="10363826" cy="4881093"/>
          </a:xfrm>
        </p:spPr>
        <p:txBody>
          <a:bodyPr>
            <a:normAutofit/>
          </a:bodyPr>
          <a:lstStyle/>
          <a:p>
            <a:r>
              <a:rPr lang="en-GB" dirty="0" smtClean="0"/>
              <a:t>MQN-space (1billion COMPOUNDS): </a:t>
            </a:r>
            <a:r>
              <a:rPr lang="en-GB" dirty="0" smtClean="0">
                <a:solidFill>
                  <a:schemeClr val="accent1"/>
                </a:solidFill>
              </a:rPr>
              <a:t>known/synthesized, &lt;0.01%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          </a:t>
            </a:r>
            <a:r>
              <a:rPr lang="en-GB" dirty="0" smtClean="0">
                <a:solidFill>
                  <a:schemeClr val="accent3"/>
                </a:solidFill>
              </a:rPr>
              <a:t>unknown/generated, &gt;99.9%</a:t>
            </a:r>
            <a:r>
              <a:rPr lang="en-GB" dirty="0" smtClean="0"/>
              <a:t>                    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         </a:t>
            </a:r>
            <a:r>
              <a:rPr lang="en-GB" dirty="0" smtClean="0">
                <a:solidFill>
                  <a:schemeClr val="tx2"/>
                </a:solidFill>
              </a:rPr>
              <a:t>ZINC database (21M)          </a:t>
            </a:r>
            <a:r>
              <a:rPr lang="en-GB" dirty="0" smtClean="0">
                <a:solidFill>
                  <a:schemeClr val="accent3"/>
                </a:solidFill>
              </a:rPr>
              <a:t>GDB-11 database (26.4M) </a:t>
            </a:r>
          </a:p>
          <a:p>
            <a:pPr marL="0" indent="0">
              <a:buNone/>
            </a:pPr>
            <a:r>
              <a:rPr lang="en-GB" dirty="0" smtClean="0"/>
              <a:t>no</a:t>
            </a:r>
            <a:r>
              <a:rPr lang="en-GB" dirty="0"/>
              <a:t>. of compounds </a:t>
            </a:r>
            <a:r>
              <a:rPr lang="en-GB" dirty="0" smtClean="0"/>
              <a:t>                                                 8 </a:t>
            </a:r>
            <a:r>
              <a:rPr lang="en-GB" dirty="0"/>
              <a:t>436272 </a:t>
            </a:r>
            <a:r>
              <a:rPr lang="en-GB" dirty="0" smtClean="0"/>
              <a:t>         26434567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no. of MQN-bins </a:t>
            </a:r>
            <a:r>
              <a:rPr lang="en-GB" dirty="0" smtClean="0"/>
              <a:t>                                                      3 </a:t>
            </a:r>
            <a:r>
              <a:rPr lang="en-GB" dirty="0"/>
              <a:t>654836 </a:t>
            </a:r>
            <a:r>
              <a:rPr lang="en-GB" dirty="0" smtClean="0"/>
              <a:t>         2 </a:t>
            </a:r>
            <a:r>
              <a:rPr lang="en-GB" dirty="0"/>
              <a:t>859938</a:t>
            </a:r>
          </a:p>
          <a:p>
            <a:pPr marL="0" indent="0">
              <a:buNone/>
            </a:pPr>
            <a:r>
              <a:rPr lang="en-GB" dirty="0"/>
              <a:t>no. of single occupied MQN-bins </a:t>
            </a:r>
            <a:r>
              <a:rPr lang="en-GB" dirty="0" smtClean="0"/>
              <a:t>                          1 </a:t>
            </a:r>
            <a:r>
              <a:rPr lang="en-GB" dirty="0"/>
              <a:t>832566 </a:t>
            </a:r>
            <a:r>
              <a:rPr lang="en-GB" dirty="0" smtClean="0"/>
              <a:t>           660851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no. of compounds in most occupied MQN-bin </a:t>
            </a:r>
            <a:r>
              <a:rPr lang="en-GB" dirty="0" smtClean="0"/>
              <a:t>            300            1982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no. of shared MQN-bins 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13769          13769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no. of compounds in shared MQN-bins </a:t>
            </a:r>
            <a:r>
              <a:rPr lang="en-GB" dirty="0" smtClean="0">
                <a:solidFill>
                  <a:srgbClr val="FF0000"/>
                </a:solidFill>
              </a:rPr>
              <a:t>                     30779          254604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7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68229"/>
            <a:ext cx="10364451" cy="159617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need to improve MQN-space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64406"/>
            <a:ext cx="10363826" cy="4881093"/>
          </a:xfrm>
        </p:spPr>
        <p:txBody>
          <a:bodyPr>
            <a:normAutofit/>
          </a:bodyPr>
          <a:lstStyle/>
          <a:p>
            <a:r>
              <a:rPr lang="en-GB" dirty="0" smtClean="0"/>
              <a:t>Do compounds in shared MQN-bins have same or similar biological activity (for example toxicity)?                    </a:t>
            </a:r>
          </a:p>
          <a:p>
            <a:r>
              <a:rPr lang="en-GB" dirty="0" smtClean="0"/>
              <a:t>If yes, MQN-space perfectly works – but probably not (with 0.9999 probability)</a:t>
            </a:r>
          </a:p>
          <a:p>
            <a:r>
              <a:rPr lang="en-GB" dirty="0" smtClean="0"/>
              <a:t>If no, </a:t>
            </a:r>
          </a:p>
          <a:p>
            <a:pPr lvl="1"/>
            <a:r>
              <a:rPr lang="en-GB" dirty="0" smtClean="0"/>
              <a:t>need to distinguish between 2 compounds in a bin </a:t>
            </a:r>
          </a:p>
          <a:p>
            <a:pPr lvl="1"/>
            <a:r>
              <a:rPr lang="en-GB" dirty="0" smtClean="0"/>
              <a:t>Re-position them in the </a:t>
            </a:r>
            <a:r>
              <a:rPr lang="en-GB" dirty="0" err="1" smtClean="0"/>
              <a:t>mqn</a:t>
            </a:r>
            <a:r>
              <a:rPr lang="en-GB" dirty="0" smtClean="0"/>
              <a:t>-space without disturbing other chemical’s position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   </a:t>
            </a:r>
          </a:p>
          <a:p>
            <a:pPr marL="0" indent="0">
              <a:buNone/>
            </a:pPr>
            <a:r>
              <a:rPr lang="en-GB" dirty="0" smtClean="0"/>
              <a:t>			Using structural similarity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45154" y="5573331"/>
            <a:ext cx="1494260" cy="45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27889" y="4816699"/>
            <a:ext cx="156" cy="149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45464" y="5618407"/>
            <a:ext cx="10303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188178" y="4770980"/>
            <a:ext cx="7942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88179" y="6268147"/>
            <a:ext cx="13093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30403" y="5527612"/>
            <a:ext cx="10303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164568" y="5595869"/>
            <a:ext cx="10303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40767" y="5575906"/>
            <a:ext cx="53663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337996" y="5322966"/>
            <a:ext cx="20121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7966226" y="5718860"/>
            <a:ext cx="1622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19602" y="4946768"/>
            <a:ext cx="25758" cy="149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959749" y="5638688"/>
            <a:ext cx="45719" cy="15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719602" y="5628068"/>
            <a:ext cx="45719" cy="146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731876" y="6224687"/>
            <a:ext cx="45719" cy="15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8709016" y="4947064"/>
            <a:ext cx="45719" cy="15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9562363" y="5627745"/>
            <a:ext cx="45719" cy="15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075302" y="5650158"/>
            <a:ext cx="45719" cy="157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9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40525"/>
          </a:xfrm>
        </p:spPr>
        <p:txBody>
          <a:bodyPr>
            <a:normAutofit/>
          </a:bodyPr>
          <a:lstStyle/>
          <a:p>
            <a:r>
              <a:rPr lang="en-GB" dirty="0" smtClean="0"/>
              <a:t>Each compound in a bin in </a:t>
            </a:r>
            <a:r>
              <a:rPr lang="en-GB" dirty="0" err="1" smtClean="0"/>
              <a:t>mqn</a:t>
            </a:r>
            <a:r>
              <a:rPr lang="en-GB" dirty="0" smtClean="0"/>
              <a:t>-space has 42 neighbours</a:t>
            </a:r>
          </a:p>
          <a:p>
            <a:r>
              <a:rPr lang="en-GB" dirty="0" smtClean="0"/>
              <a:t>For simplicity, suppose we have 2 compounds in a particular bin</a:t>
            </a:r>
          </a:p>
          <a:p>
            <a:pPr lvl="1"/>
            <a:r>
              <a:rPr lang="en-GB" dirty="0" smtClean="0"/>
              <a:t>We know 1 compound will definitely stay at grid but the other (X) must shift </a:t>
            </a:r>
          </a:p>
          <a:p>
            <a:pPr lvl="1"/>
            <a:r>
              <a:rPr lang="en-GB" dirty="0" smtClean="0"/>
              <a:t>we know all its 42 neighbours will definitely stay at their grid</a:t>
            </a:r>
          </a:p>
          <a:p>
            <a:r>
              <a:rPr lang="en-GB" dirty="0" smtClean="0"/>
              <a:t>we will compute structure-based distance (SD) of X from all 42 neighbours </a:t>
            </a:r>
          </a:p>
          <a:p>
            <a:pPr lvl="1"/>
            <a:r>
              <a:rPr lang="en-GB" dirty="0" smtClean="0"/>
              <a:t>For example, using </a:t>
            </a:r>
            <a:r>
              <a:rPr lang="en-GB" dirty="0" err="1" smtClean="0"/>
              <a:t>soergel</a:t>
            </a:r>
            <a:r>
              <a:rPr lang="en-GB" dirty="0" smtClean="0"/>
              <a:t> distance based on 2d structural similarity (0&lt;SD&lt;1)</a:t>
            </a:r>
          </a:p>
          <a:p>
            <a:pPr lvl="1"/>
            <a:r>
              <a:rPr lang="en-GB" dirty="0" smtClean="0"/>
              <a:t>Choose minimum SD direction, and shift X into this direction with the shift length SD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054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Further directions:</a:t>
            </a:r>
          </a:p>
          <a:p>
            <a:pPr lvl="1"/>
            <a:r>
              <a:rPr lang="en-GB" dirty="0" smtClean="0"/>
              <a:t>Defining fixed points</a:t>
            </a:r>
          </a:p>
          <a:p>
            <a:pPr lvl="1"/>
            <a:r>
              <a:rPr lang="en-GB" dirty="0" smtClean="0"/>
              <a:t>Checking consistencies with existing mathematical spaces (e.g. </a:t>
            </a:r>
            <a:r>
              <a:rPr lang="en-GB" smtClean="0"/>
              <a:t>R42)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4832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965</TotalTime>
  <Words>488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Toxicity vs CHEMICAL space</vt:lpstr>
      <vt:lpstr>Can we predict toxicity  of a chemical compound?</vt:lpstr>
      <vt:lpstr>An example to position chemicals:  How to position chemical? </vt:lpstr>
      <vt:lpstr>does position matter? </vt:lpstr>
      <vt:lpstr>A drawback of MQN-space </vt:lpstr>
      <vt:lpstr>A need to improve MQN-space </vt:lpstr>
      <vt:lpstr>OUR PROPOSAL</vt:lpstr>
      <vt:lpstr>Thank you!</vt:lpstr>
    </vt:vector>
  </TitlesOfParts>
  <Company>University of Bath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compound  vs  toxicity</dc:title>
  <dc:creator>ts849</dc:creator>
  <cp:lastModifiedBy>ts849</cp:lastModifiedBy>
  <cp:revision>26</cp:revision>
  <dcterms:created xsi:type="dcterms:W3CDTF">2017-02-02T19:00:52Z</dcterms:created>
  <dcterms:modified xsi:type="dcterms:W3CDTF">2017-02-03T11:06:50Z</dcterms:modified>
</cp:coreProperties>
</file>