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4" r:id="rId2"/>
    <p:sldId id="265" r:id="rId3"/>
    <p:sldId id="263" r:id="rId4"/>
    <p:sldId id="266" r:id="rId5"/>
    <p:sldId id="267" r:id="rId6"/>
    <p:sldId id="296" r:id="rId7"/>
    <p:sldId id="294" r:id="rId8"/>
    <p:sldId id="269" r:id="rId9"/>
    <p:sldId id="270" r:id="rId10"/>
    <p:sldId id="314" r:id="rId11"/>
    <p:sldId id="315" r:id="rId12"/>
    <p:sldId id="319" r:id="rId13"/>
    <p:sldId id="316" r:id="rId14"/>
    <p:sldId id="317" r:id="rId15"/>
    <p:sldId id="318" r:id="rId16"/>
    <p:sldId id="297" r:id="rId17"/>
    <p:sldId id="295" r:id="rId18"/>
    <p:sldId id="275" r:id="rId19"/>
    <p:sldId id="278" r:id="rId20"/>
    <p:sldId id="279" r:id="rId21"/>
    <p:sldId id="280" r:id="rId22"/>
    <p:sldId id="257" r:id="rId23"/>
    <p:sldId id="320" r:id="rId24"/>
    <p:sldId id="276" r:id="rId25"/>
    <p:sldId id="277" r:id="rId26"/>
    <p:sldId id="322" r:id="rId27"/>
    <p:sldId id="321" r:id="rId28"/>
  </p:sldIdLst>
  <p:sldSz cx="9144000" cy="6858000" type="screen4x3"/>
  <p:notesSz cx="6858000" cy="9777413"/>
  <p:custDataLst>
    <p:tags r:id="rId31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5FB"/>
    <a:srgbClr val="B760F9"/>
    <a:srgbClr val="00B7A5"/>
    <a:srgbClr val="F76681"/>
    <a:srgbClr val="D49FFF"/>
    <a:srgbClr val="A2C1FE"/>
    <a:srgbClr val="8CF4EA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60"/>
  </p:normalViewPr>
  <p:slideViewPr>
    <p:cSldViewPr>
      <p:cViewPr>
        <p:scale>
          <a:sx n="110" d="100"/>
          <a:sy n="110" d="100"/>
        </p:scale>
        <p:origin x="-1698" y="-114"/>
      </p:cViewPr>
      <p:guideLst>
        <p:guide orient="horz" pos="3954"/>
        <p:guide orient="horz" pos="330"/>
        <p:guide orient="horz" pos="1182"/>
        <p:guide orient="horz" pos="1098"/>
        <p:guide orient="horz" pos="4110"/>
        <p:guide pos="255"/>
        <p:guide pos="5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346"/>
    </p:cViewPr>
  </p:sorterViewPr>
  <p:notesViewPr>
    <p:cSldViewPr>
      <p:cViewPr varScale="1">
        <p:scale>
          <a:sx n="74" d="100"/>
          <a:sy n="74" d="100"/>
        </p:scale>
        <p:origin x="-2154" y="-114"/>
      </p:cViewPr>
      <p:guideLst>
        <p:guide orient="horz" pos="30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8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850900"/>
            <a:ext cx="4575175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1850"/>
            <a:ext cx="5029200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8707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59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31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303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088" y="9286728"/>
            <a:ext cx="2972472" cy="489233"/>
          </a:xfrm>
          <a:prstGeom prst="rect">
            <a:avLst/>
          </a:prstGeom>
          <a:noFill/>
        </p:spPr>
        <p:txBody>
          <a:bodyPr lIns="83338" tIns="41669" rIns="83338" bIns="41669"/>
          <a:lstStyle/>
          <a:p>
            <a:fld id="{0E78A471-D789-41F3-8A64-F8CE717DD838}" type="slidenum">
              <a:rPr lang="en-GB"/>
              <a:t>6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42950"/>
            <a:ext cx="4884737" cy="36655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644090"/>
            <a:ext cx="5486976" cy="4400198"/>
          </a:xfrm>
          <a:noFill/>
          <a:ln/>
        </p:spPr>
        <p:txBody>
          <a:bodyPr tIns="9646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659762" algn="l"/>
                <a:tab pos="1319525" algn="l"/>
                <a:tab pos="1979287" algn="l"/>
                <a:tab pos="2639050" algn="l"/>
                <a:tab pos="3298812" algn="l"/>
                <a:tab pos="3958575" algn="l"/>
                <a:tab pos="4618337" algn="l"/>
                <a:tab pos="5278100" algn="l"/>
              </a:tabLst>
            </a:pPr>
            <a:r>
              <a:rPr/>
              <a:t>A schematic for the adaptive enrichment stratified design.</a:t>
            </a:r>
          </a:p>
          <a:p>
            <a:endParaRPr/>
          </a:p>
          <a:p>
            <a:r>
              <a:rPr lang="en-GB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088" y="9286728"/>
            <a:ext cx="2972472" cy="489233"/>
          </a:xfrm>
          <a:prstGeom prst="rect">
            <a:avLst/>
          </a:prstGeom>
          <a:noFill/>
        </p:spPr>
        <p:txBody>
          <a:bodyPr lIns="83338" tIns="41669" rIns="83338" bIns="41669"/>
          <a:lstStyle/>
          <a:p>
            <a:fld id="{0E78A471-D789-41F3-8A64-F8CE717DD838}" type="slidenum">
              <a:rPr lang="en-GB"/>
              <a:t>7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42950"/>
            <a:ext cx="4884737" cy="36655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644090"/>
            <a:ext cx="5486976" cy="4400198"/>
          </a:xfrm>
          <a:noFill/>
          <a:ln/>
        </p:spPr>
        <p:txBody>
          <a:bodyPr tIns="9646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659762" algn="l"/>
                <a:tab pos="1319525" algn="l"/>
                <a:tab pos="1979287" algn="l"/>
                <a:tab pos="2639050" algn="l"/>
                <a:tab pos="3298812" algn="l"/>
                <a:tab pos="3958575" algn="l"/>
                <a:tab pos="4618337" algn="l"/>
                <a:tab pos="5278100" algn="l"/>
              </a:tabLst>
            </a:pPr>
            <a:r>
              <a:rPr/>
              <a:t>Flow chart of the adaptive seamless design.</a:t>
            </a:r>
          </a:p>
          <a:p>
            <a:endParaRPr/>
          </a:p>
          <a:p>
            <a:r>
              <a:rPr lang="en-GB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397120" y="514350"/>
            <a:ext cx="8354157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</p:grpSp>
      <p:sp>
        <p:nvSpPr>
          <p:cNvPr id="94242" name="shpTitleLine"/>
          <p:cNvSpPr>
            <a:spLocks noChangeShapeType="1"/>
          </p:cNvSpPr>
          <p:nvPr/>
        </p:nvSpPr>
        <p:spPr bwMode="auto">
          <a:xfrm>
            <a:off x="0" y="1738313"/>
            <a:ext cx="81607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94230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383931" y="2601913"/>
            <a:ext cx="8376138" cy="10080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r-CH" noProof="0" smtClean="0"/>
              <a:t>Click to edit Master title style</a:t>
            </a:r>
          </a:p>
        </p:txBody>
      </p:sp>
      <p:sp>
        <p:nvSpPr>
          <p:cNvPr id="94231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398585" y="3644901"/>
            <a:ext cx="8361485" cy="576263"/>
          </a:xfrm>
        </p:spPr>
        <p:txBody>
          <a:bodyPr/>
          <a:lstStyle>
            <a:lvl1pPr marL="0" indent="0">
              <a:buFontTx/>
              <a:buNone/>
              <a:defRPr sz="3300" b="1" i="1">
                <a:latin typeface="Minion" pitchFamily="2" charset="0"/>
              </a:defRPr>
            </a:lvl1pPr>
          </a:lstStyle>
          <a:p>
            <a:pPr lvl="0"/>
            <a:r>
              <a:rPr lang="fr-CH" noProof="0" smtClean="0"/>
              <a:t>Click to edit Master subtitle style</a:t>
            </a:r>
          </a:p>
        </p:txBody>
      </p:sp>
      <p:sp>
        <p:nvSpPr>
          <p:cNvPr id="94263" name="shpLogoBackground"/>
          <p:cNvSpPr>
            <a:spLocks noChangeArrowheads="1"/>
          </p:cNvSpPr>
          <p:nvPr userDrawn="1"/>
        </p:nvSpPr>
        <p:spPr bwMode="white">
          <a:xfrm>
            <a:off x="7702550" y="115888"/>
            <a:ext cx="1062403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/>
          </a:p>
        </p:txBody>
      </p:sp>
      <p:pic>
        <p:nvPicPr>
          <p:cNvPr id="4" name="shpLogoPicDark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19720" y="180340"/>
            <a:ext cx="979170" cy="65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5F00-55C7-4159-96ED-33FC18106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639" y="452439"/>
            <a:ext cx="2089638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328" y="452439"/>
            <a:ext cx="6132634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7A04-B349-4C41-9EBD-AC2BB7218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9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9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2AB4-61FB-4062-9E20-33DD6EC64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49DD-8E2B-4957-9020-F806BA43D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120" y="1806575"/>
            <a:ext cx="4106008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804" y="1806575"/>
            <a:ext cx="4107473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5B92-9666-4195-B6E1-FD81DD2D8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FE86-6BD3-48ED-9042-E3EF8447C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165CB-D5E5-4F49-B52C-2E6BB58C0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0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FCCA-F568-422D-8A8C-1E4095886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87CC-8431-4B91-BABD-191FD7EEA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8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69C4-9F4A-4EC7-99BF-B1E5BD2F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3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120" y="6323014"/>
            <a:ext cx="835415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/>
            </a:lvl1pPr>
          </a:lstStyle>
          <a:p>
            <a:endParaRPr lang="en-US" dirty="0"/>
          </a:p>
        </p:txBody>
      </p:sp>
      <p:sp>
        <p:nvSpPr>
          <p:cNvPr id="40961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7120" y="6323014"/>
            <a:ext cx="8354157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/>
            </a:lvl1pPr>
          </a:lstStyle>
          <a:p>
            <a:fld id="{0FBB20A0-29A2-4F03-9BB9-2B9F07088D5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35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388328" y="452439"/>
            <a:ext cx="736600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38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7120" y="1806575"/>
            <a:ext cx="835415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41000" name="shpGridNormal" hidden="1"/>
          <p:cNvGrpSpPr>
            <a:grpSpLocks/>
          </p:cNvGrpSpPr>
          <p:nvPr userDrawn="1"/>
        </p:nvGrpSpPr>
        <p:grpSpPr bwMode="auto">
          <a:xfrm>
            <a:off x="397120" y="514350"/>
            <a:ext cx="8354157" cy="6005513"/>
            <a:chOff x="271" y="324"/>
            <a:chExt cx="5701" cy="3783"/>
          </a:xfrm>
        </p:grpSpPr>
        <p:sp>
          <p:nvSpPr>
            <p:cNvPr id="40993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4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8" name="shpGridFooter" hidden="1"/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4" name="shpLogoBackground"/>
          <p:cNvSpPr>
            <a:spLocks noChangeArrowheads="1"/>
          </p:cNvSpPr>
          <p:nvPr userDrawn="1"/>
        </p:nvSpPr>
        <p:spPr bwMode="white">
          <a:xfrm>
            <a:off x="7702550" y="115888"/>
            <a:ext cx="1062404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dirty="0"/>
          </a:p>
        </p:txBody>
      </p:sp>
      <p:pic>
        <p:nvPicPr>
          <p:cNvPr id="4" name="shpLogoPicDark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919720" y="180340"/>
            <a:ext cx="979170" cy="655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7338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pst.v10.6/issueto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onlinelibrary.wiley.com/doi/10.1002/pst.532/full#pst532-fig-00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nlinelibrary.wiley.com/doi/10.1002/pst.1742/full#pst1742-fig-0001" TargetMode="External"/><Relationship Id="rId5" Type="http://schemas.openxmlformats.org/officeDocument/2006/relationships/hyperlink" Target="http://onlinelibrary.wiley.com/doi/10.1002/pst.v15.4/issuetoc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onlinelibrary.wiley.com/doi/10.1002/pst.472/full#fig1" TargetMode="External"/><Relationship Id="rId5" Type="http://schemas.openxmlformats.org/officeDocument/2006/relationships/hyperlink" Target="http://onlinelibrary.wiley.com/doi/10.1002/pst.v10.4/issuetoc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0" name="shpTitleSlide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1982" y="66725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" name="Rectangle 25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383931" y="2132856"/>
            <a:ext cx="79009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en-US" dirty="0" smtClean="0"/>
              <a:t>Biomarkers &amp; </a:t>
            </a:r>
            <a:r>
              <a:rPr lang="en-US" dirty="0" err="1"/>
              <a:t>P</a:t>
            </a:r>
            <a:r>
              <a:rPr lang="en-US" dirty="0" err="1" smtClean="0"/>
              <a:t>ersonalised</a:t>
            </a:r>
            <a:r>
              <a:rPr lang="en-US" dirty="0" smtClean="0"/>
              <a:t> Healthcare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Rectangle 26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98584" y="2996952"/>
            <a:ext cx="8493895" cy="167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75000"/>
              </a:spcBef>
              <a:spcAft>
                <a:spcPct val="0"/>
              </a:spcAft>
              <a:buSzPct val="100000"/>
              <a:buFontTx/>
              <a:buNone/>
              <a:defRPr sz="3300" b="1" i="1">
                <a:solidFill>
                  <a:schemeClr val="tx1"/>
                </a:solidFill>
                <a:latin typeface="Minion" pitchFamily="2" charset="0"/>
                <a:ea typeface="+mn-ea"/>
                <a:cs typeface="+mn-cs"/>
              </a:defRPr>
            </a:lvl1pPr>
            <a:lvl2pPr marL="763588" indent="-287338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41425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19263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955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527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099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671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2431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</a:pPr>
            <a:r>
              <a:rPr lang="en-US" dirty="0" smtClean="0"/>
              <a:t>Chris </a:t>
            </a:r>
            <a:r>
              <a:rPr lang="en-US" dirty="0" err="1" smtClean="0"/>
              <a:t>Harbron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sz="2400" dirty="0" smtClean="0"/>
              <a:t>Roche Biostatistics: Methods Collaborations &amp; Outreach (MCO)</a:t>
            </a:r>
            <a:br>
              <a:rPr lang="en-US" sz="2400" dirty="0" smtClean="0"/>
            </a:b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ITT5 : 30th January </a:t>
            </a:r>
            <a:r>
              <a:rPr lang="en-US" sz="2800" dirty="0" smtClean="0"/>
              <a:t>– 3rd </a:t>
            </a:r>
            <a:r>
              <a:rPr lang="en-US" sz="2800" dirty="0" smtClean="0"/>
              <a:t>February 2017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5" y="4654459"/>
            <a:ext cx="9161925" cy="22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183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28" y="452439"/>
            <a:ext cx="8576160" cy="1309687"/>
          </a:xfrm>
        </p:spPr>
        <p:txBody>
          <a:bodyPr/>
          <a:lstStyle/>
          <a:p>
            <a:r>
              <a:rPr lang="en-GB" dirty="0"/>
              <a:t>Continuous </a:t>
            </a:r>
            <a:r>
              <a:rPr lang="en-GB" dirty="0" smtClean="0"/>
              <a:t>Biomarkers</a:t>
            </a:r>
            <a:br>
              <a:rPr lang="en-GB" dirty="0" smtClean="0"/>
            </a:br>
            <a:r>
              <a:rPr lang="en-GB" i="1" dirty="0" smtClean="0"/>
              <a:t>How To Define The Biomarker Positive Patients?</a:t>
            </a:r>
            <a:endParaRPr lang="en-GB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96752"/>
            <a:ext cx="8656637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5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Biomarkers</a:t>
            </a:r>
            <a:br>
              <a:rPr lang="en-GB" dirty="0" smtClean="0"/>
            </a:br>
            <a:r>
              <a:rPr lang="en-GB" i="1" dirty="0"/>
              <a:t>How To Define The Biomarker Positive Patients?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206202"/>
            <a:ext cx="8656637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7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Biomarkers</a:t>
            </a:r>
            <a:br>
              <a:rPr lang="en-GB" dirty="0" smtClean="0"/>
            </a:br>
            <a:r>
              <a:rPr lang="en-GB" i="1" dirty="0"/>
              <a:t>How To Define The Biomarker Positive Patients?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206202"/>
            <a:ext cx="8656637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971600" y="3807416"/>
            <a:ext cx="3744416" cy="0"/>
          </a:xfrm>
          <a:prstGeom prst="straightConnector1">
            <a:avLst/>
          </a:prstGeom>
          <a:noFill/>
          <a:ln w="28575" cap="flat" cmpd="sng" algn="ctr">
            <a:solidFill>
              <a:srgbClr val="3365FB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>
            <a:off x="4748014" y="3826755"/>
            <a:ext cx="0" cy="1872208"/>
          </a:xfrm>
          <a:prstGeom prst="straightConnector1">
            <a:avLst/>
          </a:prstGeom>
          <a:noFill/>
          <a:ln w="28575" cap="flat" cmpd="sng" algn="ctr">
            <a:solidFill>
              <a:srgbClr val="3365FB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0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</a:t>
            </a:r>
            <a:r>
              <a:rPr lang="en-GB" dirty="0" smtClean="0"/>
              <a:t>Biomarkers</a:t>
            </a:r>
            <a:br>
              <a:rPr lang="en-GB" dirty="0" smtClean="0"/>
            </a:br>
            <a:r>
              <a:rPr lang="en-GB" i="1" dirty="0"/>
              <a:t>How To Define The Biomarker Positive Patients?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196752"/>
            <a:ext cx="8656637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19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</a:t>
            </a:r>
            <a:r>
              <a:rPr lang="en-GB" dirty="0" smtClean="0"/>
              <a:t>Biomarkers</a:t>
            </a:r>
            <a:br>
              <a:rPr lang="en-GB" dirty="0" smtClean="0"/>
            </a:br>
            <a:r>
              <a:rPr lang="en-GB" i="1" dirty="0"/>
              <a:t>How To Define The Biomarker Positive Patients?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8" y="1196752"/>
            <a:ext cx="8656637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46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</a:t>
            </a:r>
            <a:r>
              <a:rPr lang="en-GB" dirty="0" smtClean="0"/>
              <a:t>Biomarkers</a:t>
            </a:r>
            <a:br>
              <a:rPr lang="en-GB" dirty="0" smtClean="0"/>
            </a:br>
            <a:r>
              <a:rPr lang="en-GB" i="1" dirty="0"/>
              <a:t>How To Define The Biomarker Positive Patients</a:t>
            </a:r>
            <a:r>
              <a:rPr lang="en-GB" i="1" dirty="0" smtClean="0"/>
              <a:t>?</a:t>
            </a:r>
            <a:br>
              <a:rPr lang="en-GB" i="1" dirty="0" smtClean="0"/>
            </a:br>
            <a:r>
              <a:rPr lang="en-GB" i="1" dirty="0" smtClean="0"/>
              <a:t>Small Sample Size -&gt; High Variability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0"/>
          <a:stretch/>
        </p:blipFill>
        <p:spPr bwMode="auto">
          <a:xfrm>
            <a:off x="242888" y="1781174"/>
            <a:ext cx="8656637" cy="480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264357" y="3571746"/>
            <a:ext cx="8496944" cy="1945486"/>
          </a:xfrm>
          <a:prstGeom prst="leftRightArrow">
            <a:avLst>
              <a:gd name="adj1" fmla="val 48259"/>
              <a:gd name="adj2" fmla="val 31287"/>
            </a:avLst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  <a:lin ang="0" scaled="0"/>
          </a:gra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Biomarkers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992" y="4077072"/>
            <a:ext cx="2995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Drug development wants a pre-specified biomarker as early as possible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" b="63570"/>
          <a:stretch/>
        </p:blipFill>
        <p:spPr bwMode="auto">
          <a:xfrm>
            <a:off x="0" y="980728"/>
            <a:ext cx="9025659" cy="123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6" b="29943"/>
          <a:stretch/>
        </p:blipFill>
        <p:spPr bwMode="auto">
          <a:xfrm>
            <a:off x="971600" y="2212834"/>
            <a:ext cx="6687341" cy="137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3399383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 smtClean="0"/>
              <a:t>Tension</a:t>
            </a:r>
            <a:endParaRPr lang="en-GB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4082824"/>
            <a:ext cx="2995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Specifying a </a:t>
            </a:r>
            <a:r>
              <a:rPr lang="en-GB" b="1" dirty="0" err="1" smtClean="0"/>
              <a:t>cutoff</a:t>
            </a:r>
            <a:r>
              <a:rPr lang="en-GB" b="1" dirty="0" smtClean="0"/>
              <a:t> on more data will be more accurate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686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Biomarker Adaptive Designs</a:t>
            </a:r>
            <a:endParaRPr lang="en-GB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41" y="971386"/>
            <a:ext cx="2808527" cy="280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" y="3861048"/>
            <a:ext cx="2889527" cy="28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84" y="3861048"/>
            <a:ext cx="3009892" cy="30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66" y="3861047"/>
            <a:ext cx="2970643" cy="296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7"/>
            <a:ext cx="2808312" cy="280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813" y="908720"/>
            <a:ext cx="3227828" cy="26468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An adaptive design for updating </a:t>
            </a:r>
            <a:r>
              <a:rPr lang="en-US" b="1" dirty="0" smtClean="0"/>
              <a:t>the threshold </a:t>
            </a:r>
            <a:r>
              <a:rPr lang="en-US" b="1" dirty="0"/>
              <a:t>value of a </a:t>
            </a:r>
            <a:r>
              <a:rPr lang="en-US" b="1" dirty="0" smtClean="0"/>
              <a:t>continuous </a:t>
            </a:r>
            <a:r>
              <a:rPr lang="en-GB" b="1" dirty="0" smtClean="0"/>
              <a:t>biomarker</a:t>
            </a:r>
          </a:p>
          <a:p>
            <a:r>
              <a:rPr lang="en-GB" sz="1600" dirty="0" smtClean="0"/>
              <a:t>Statistics in Medicine</a:t>
            </a:r>
            <a:endParaRPr lang="en-GB" sz="1600" dirty="0"/>
          </a:p>
          <a:p>
            <a:r>
              <a:rPr lang="en-GB" sz="1600" dirty="0"/>
              <a:t>Amy V. </a:t>
            </a:r>
            <a:r>
              <a:rPr lang="en-GB" sz="1600" dirty="0" smtClean="0"/>
              <a:t>Spencer</a:t>
            </a:r>
            <a:br>
              <a:rPr lang="en-GB" sz="1600" dirty="0" smtClean="0"/>
            </a:br>
            <a:r>
              <a:rPr lang="en-GB" sz="1600" dirty="0" smtClean="0"/>
              <a:t>Chris </a:t>
            </a:r>
            <a:r>
              <a:rPr lang="en-GB" sz="1600" dirty="0" err="1" smtClean="0"/>
              <a:t>Harbron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Adrian </a:t>
            </a:r>
            <a:r>
              <a:rPr lang="en-GB" sz="1600" dirty="0" err="1" smtClean="0"/>
              <a:t>Mander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US" sz="1600" dirty="0" smtClean="0"/>
              <a:t>James </a:t>
            </a:r>
            <a:r>
              <a:rPr lang="en-US" sz="1600" dirty="0" err="1" smtClean="0"/>
              <a:t>Wason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Ian Peers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233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Thresholds Within Confirmatory Trials Based Upon A Target Efficacy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20" y="1333276"/>
            <a:ext cx="8639376" cy="44719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dirty="0" smtClean="0"/>
              <a:t>Simultaneously use Phase 3 Data to both :</a:t>
            </a:r>
          </a:p>
          <a:p>
            <a:pPr>
              <a:spcBef>
                <a:spcPts val="0"/>
              </a:spcBef>
            </a:pPr>
            <a:r>
              <a:rPr lang="en-GB" sz="2400" b="1" dirty="0"/>
              <a:t>D</a:t>
            </a:r>
            <a:r>
              <a:rPr lang="en-GB" sz="2400" b="1" dirty="0" smtClean="0"/>
              <a:t>emonstrate efficacy within a patient population and </a:t>
            </a:r>
          </a:p>
          <a:p>
            <a:pPr>
              <a:spcBef>
                <a:spcPts val="0"/>
              </a:spcBef>
            </a:pPr>
            <a:r>
              <a:rPr lang="en-GB" sz="2400" b="1" dirty="0" smtClean="0"/>
              <a:t>Identify what that population is 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5" r="2513"/>
          <a:stretch/>
        </p:blipFill>
        <p:spPr bwMode="auto">
          <a:xfrm>
            <a:off x="254329" y="2492896"/>
            <a:ext cx="3889743" cy="22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611560" y="3401442"/>
            <a:ext cx="1800200" cy="0"/>
          </a:xfrm>
          <a:prstGeom prst="straightConnector1">
            <a:avLst/>
          </a:prstGeom>
          <a:noFill/>
          <a:ln w="28575" cap="flat" cmpd="sng" algn="ctr">
            <a:solidFill>
              <a:srgbClr val="3365FB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>
            <a:off x="2339752" y="3401442"/>
            <a:ext cx="0" cy="936104"/>
          </a:xfrm>
          <a:prstGeom prst="straightConnector1">
            <a:avLst/>
          </a:prstGeom>
          <a:noFill/>
          <a:ln w="28575" cap="flat" cmpd="sng" algn="ctr">
            <a:solidFill>
              <a:srgbClr val="3365FB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8786" y="4625577"/>
            <a:ext cx="417365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/>
              <a:t>Make the estimation of the cut-off with less variability from a larger sample size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4625578"/>
            <a:ext cx="438968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/>
              <a:t>Maintain rigour in confirmatory evidence that the agent is working by addressing multiplicity issues from looking at multiple populations </a:t>
            </a:r>
            <a:endParaRPr lang="en-GB" b="1" dirty="0"/>
          </a:p>
        </p:txBody>
      </p:sp>
      <p:pic>
        <p:nvPicPr>
          <p:cNvPr id="6146" name="Picture 2" descr="https://openclipart.org/image/2400px/svg_to_png/174804/Five-dice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37346"/>
            <a:ext cx="397637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4330" y="6344452"/>
            <a:ext cx="416811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en-GB" b="1" dirty="0" smtClean="0"/>
              <a:t>Model with Spines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6344452"/>
            <a:ext cx="438968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en-GB" b="1" dirty="0" smtClean="0"/>
              <a:t>Permutation Testing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42145" y="5877272"/>
            <a:ext cx="332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+mn-lt"/>
              </a:rPr>
              <a:t>Idea : Combination of </a:t>
            </a:r>
          </a:p>
        </p:txBody>
      </p:sp>
    </p:spTree>
    <p:extLst>
      <p:ext uri="{BB962C8B-B14F-4D97-AF65-F5344CB8AC3E}">
        <p14:creationId xmlns:p14="http://schemas.microsoft.com/office/powerpoint/2010/main" val="5979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Spline Modelling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468939"/>
              </p:ext>
            </p:extLst>
          </p:nvPr>
        </p:nvGraphicFramePr>
        <p:xfrm>
          <a:off x="2987824" y="756996"/>
          <a:ext cx="3960440" cy="73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3" imgW="2527200" imgH="469800" progId="Equation.3">
                  <p:embed/>
                </p:oleObj>
              </mc:Choice>
              <mc:Fallback>
                <p:oleObj name="Equation" r:id="rId3" imgW="25272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824" y="756996"/>
                        <a:ext cx="3960440" cy="736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6" r="6507" b="3770"/>
          <a:stretch/>
        </p:blipFill>
        <p:spPr bwMode="auto">
          <a:xfrm>
            <a:off x="467544" y="1484784"/>
            <a:ext cx="7200800" cy="528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1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Biomarker?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1141" y="1700808"/>
            <a:ext cx="7992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 </a:t>
            </a:r>
            <a:r>
              <a:rPr lang="en-US" sz="2000" b="1" dirty="0"/>
              <a:t>characteristic that is objectively measured and evaluated as an indicator of normal biological processes, pathogenic processes, or pharmacologic responses to a therapeutic intervention</a:t>
            </a:r>
            <a:r>
              <a:rPr lang="en-US" sz="2000" b="1" dirty="0" smtClean="0"/>
              <a:t>. </a:t>
            </a:r>
            <a:br>
              <a:rPr lang="en-US" sz="2000" b="1" dirty="0" smtClean="0"/>
            </a:br>
            <a:r>
              <a:rPr lang="en-US" dirty="0" smtClean="0"/>
              <a:t>the</a:t>
            </a:r>
            <a:r>
              <a:rPr lang="en-US" dirty="0"/>
              <a:t> National Institutes of Health Biomarkers Definitions Working </a:t>
            </a:r>
            <a:r>
              <a:rPr lang="en-US" dirty="0" smtClean="0"/>
              <a:t>Group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84" y="3580874"/>
            <a:ext cx="3338736" cy="159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9" b="25666"/>
          <a:stretch/>
        </p:blipFill>
        <p:spPr bwMode="auto">
          <a:xfrm>
            <a:off x="380149" y="3359463"/>
            <a:ext cx="4104456" cy="18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544522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Bio-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40505" y="5445224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-Marker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794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Permutation Testing</a:t>
            </a:r>
            <a:endParaRPr lang="en-GB" dirty="0"/>
          </a:p>
        </p:txBody>
      </p:sp>
      <p:sp>
        <p:nvSpPr>
          <p:cNvPr id="4" name="Diamond 3"/>
          <p:cNvSpPr/>
          <p:nvPr/>
        </p:nvSpPr>
        <p:spPr>
          <a:xfrm>
            <a:off x="2999685" y="692696"/>
            <a:ext cx="3062891" cy="1368152"/>
          </a:xfrm>
          <a:prstGeom prst="diamon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Test In</a:t>
            </a:r>
            <a:b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</a:br>
            <a:r>
              <a:rPr kumimoji="0" lang="en-GB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Allcomers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 Population</a:t>
            </a:r>
            <a:b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</a:br>
            <a:r>
              <a:rPr kumimoji="0" lang="el-GR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α</a:t>
            </a:r>
            <a:r>
              <a:rPr lang="en-GB" b="1" baseline="0" dirty="0" smtClean="0">
                <a:solidFill>
                  <a:schemeClr val="bg1"/>
                </a:solidFill>
                <a:latin typeface="Imago" pitchFamily="2" charset="0"/>
              </a:rPr>
              <a:t>&lt;0.04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ago" pitchFamily="2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5292080" y="3068960"/>
            <a:ext cx="3062891" cy="1656184"/>
          </a:xfrm>
          <a:prstGeom prst="diamon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Any Suggestion Of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 A Detrimental </a:t>
            </a:r>
            <a:r>
              <a:rPr kumimoji="0" lang="en-GB" sz="18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SubGroup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?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ago" pitchFamily="2" charset="0"/>
            </a:endParaRPr>
          </a:p>
        </p:txBody>
      </p:sp>
      <p:cxnSp>
        <p:nvCxnSpPr>
          <p:cNvPr id="8" name="Straight Arrow Connector 7"/>
          <p:cNvCxnSpPr>
            <a:stCxn id="4" idx="3"/>
            <a:endCxn id="6" idx="0"/>
          </p:cNvCxnSpPr>
          <p:nvPr/>
        </p:nvCxnSpPr>
        <p:spPr bwMode="auto">
          <a:xfrm>
            <a:off x="6062576" y="1376772"/>
            <a:ext cx="760950" cy="16921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68928" y="1772816"/>
            <a:ext cx="1428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p&lt;0.04</a:t>
            </a:r>
            <a:br>
              <a:rPr lang="en-GB" dirty="0" smtClean="0"/>
            </a:br>
            <a:r>
              <a:rPr lang="en-GB" dirty="0" smtClean="0"/>
              <a:t>equivalently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HR&lt;target</a:t>
            </a:r>
            <a:r>
              <a:rPr lang="en-GB" b="1" baseline="30000" dirty="0">
                <a:solidFill>
                  <a:schemeClr val="bg1"/>
                </a:solidFill>
              </a:rPr>
              <a:t> </a:t>
            </a:r>
            <a:r>
              <a:rPr lang="en-GB" b="1" baseline="30000" dirty="0"/>
              <a:t>+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7452320" y="5517232"/>
            <a:ext cx="1512168" cy="5760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ago" pitchFamily="2" charset="0"/>
              </a:rPr>
              <a:t>All-Comers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88024" y="5506061"/>
            <a:ext cx="1512168" cy="5760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ago" pitchFamily="2" charset="0"/>
              </a:rPr>
              <a:t>Think</a:t>
            </a:r>
          </a:p>
        </p:txBody>
      </p:sp>
      <p:cxnSp>
        <p:nvCxnSpPr>
          <p:cNvPr id="18" name="Straight Arrow Connector 17"/>
          <p:cNvCxnSpPr>
            <a:stCxn id="6" idx="3"/>
            <a:endCxn id="15" idx="0"/>
          </p:cNvCxnSpPr>
          <p:nvPr/>
        </p:nvCxnSpPr>
        <p:spPr bwMode="auto">
          <a:xfrm flipH="1">
            <a:off x="8208404" y="3897052"/>
            <a:ext cx="146567" cy="162018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1"/>
            <a:endCxn id="16" idx="0"/>
          </p:cNvCxnSpPr>
          <p:nvPr/>
        </p:nvCxnSpPr>
        <p:spPr bwMode="auto">
          <a:xfrm>
            <a:off x="5292080" y="3897052"/>
            <a:ext cx="252028" cy="160900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6" idx="2"/>
          </p:cNvCxnSpPr>
          <p:nvPr/>
        </p:nvCxnSpPr>
        <p:spPr bwMode="auto">
          <a:xfrm>
            <a:off x="2140455" y="3015987"/>
            <a:ext cx="414164" cy="56887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amond 28"/>
          <p:cNvSpPr/>
          <p:nvPr/>
        </p:nvSpPr>
        <p:spPr>
          <a:xfrm>
            <a:off x="1023173" y="3593492"/>
            <a:ext cx="3062891" cy="1656184"/>
          </a:xfrm>
          <a:prstGeom prst="diamon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Permutation</a:t>
            </a: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 Test*</a:t>
            </a:r>
            <a:b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</a:br>
            <a:r>
              <a:rPr kumimoji="0" lang="en-GB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p&lt;0.01?</a:t>
            </a: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mago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15816" y="5489045"/>
            <a:ext cx="1512168" cy="5760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ago" pitchFamily="2" charset="0"/>
              </a:rPr>
              <a:t>Sub-Population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68246" y="5489045"/>
            <a:ext cx="1512168" cy="57606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ago" pitchFamily="2" charset="0"/>
              </a:rPr>
              <a:t>STOP</a:t>
            </a:r>
          </a:p>
        </p:txBody>
      </p:sp>
      <p:cxnSp>
        <p:nvCxnSpPr>
          <p:cNvPr id="35" name="Straight Arrow Connector 34"/>
          <p:cNvCxnSpPr>
            <a:stCxn id="29" idx="3"/>
            <a:endCxn id="32" idx="0"/>
          </p:cNvCxnSpPr>
          <p:nvPr/>
        </p:nvCxnSpPr>
        <p:spPr bwMode="auto">
          <a:xfrm flipH="1">
            <a:off x="3671900" y="4421584"/>
            <a:ext cx="414164" cy="106746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1"/>
            <a:endCxn id="33" idx="0"/>
          </p:cNvCxnSpPr>
          <p:nvPr/>
        </p:nvCxnSpPr>
        <p:spPr bwMode="auto">
          <a:xfrm>
            <a:off x="1023173" y="4421584"/>
            <a:ext cx="1157" cy="106746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188" y="6038998"/>
            <a:ext cx="88983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 Through </a:t>
            </a:r>
            <a:r>
              <a:rPr lang="en-GB" sz="1400" dirty="0"/>
              <a:t>p</a:t>
            </a:r>
            <a:r>
              <a:rPr lang="en-GB" sz="1400" dirty="0" smtClean="0"/>
              <a:t>ermutation of treatment labels (and appropriate recalculation of interaction term), maintaining any prognostic relationship</a:t>
            </a:r>
          </a:p>
          <a:p>
            <a:r>
              <a:rPr lang="en-GB" sz="1400" b="1" baseline="30000" dirty="0"/>
              <a:t>+ </a:t>
            </a:r>
            <a:r>
              <a:rPr lang="en-GB" sz="1400" dirty="0" smtClean="0"/>
              <a:t>Subpopulation target may be less than </a:t>
            </a:r>
            <a:r>
              <a:rPr lang="en-GB" sz="1400" dirty="0" err="1" smtClean="0"/>
              <a:t>allcomers</a:t>
            </a:r>
            <a:r>
              <a:rPr lang="en-GB" sz="1400" dirty="0" smtClean="0"/>
              <a:t> target</a:t>
            </a:r>
            <a:endParaRPr lang="en-GB" sz="1400" dirty="0"/>
          </a:p>
        </p:txBody>
      </p:sp>
      <p:sp>
        <p:nvSpPr>
          <p:cNvPr id="46" name="Diamond 45"/>
          <p:cNvSpPr/>
          <p:nvPr/>
        </p:nvSpPr>
        <p:spPr>
          <a:xfrm>
            <a:off x="609009" y="1647835"/>
            <a:ext cx="3062891" cy="1368152"/>
          </a:xfrm>
          <a:prstGeom prst="diamon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Meaningful </a:t>
            </a:r>
            <a:r>
              <a:rPr kumimoji="0" lang="en-GB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Subpoplation</a:t>
            </a: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 HR&lt;target</a:t>
            </a:r>
            <a:r>
              <a:rPr kumimoji="0" lang="en-GB" sz="18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Imago" pitchFamily="2" charset="0"/>
              </a:rPr>
              <a:t>+</a:t>
            </a:r>
          </a:p>
        </p:txBody>
      </p:sp>
      <p:cxnSp>
        <p:nvCxnSpPr>
          <p:cNvPr id="50" name="Straight Arrow Connector 49"/>
          <p:cNvCxnSpPr>
            <a:stCxn id="46" idx="1"/>
            <a:endCxn id="33" idx="0"/>
          </p:cNvCxnSpPr>
          <p:nvPr/>
        </p:nvCxnSpPr>
        <p:spPr bwMode="auto">
          <a:xfrm>
            <a:off x="609009" y="2331911"/>
            <a:ext cx="415321" cy="315713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6" idx="0"/>
          </p:cNvCxnSpPr>
          <p:nvPr/>
        </p:nvCxnSpPr>
        <p:spPr bwMode="auto">
          <a:xfrm flipH="1">
            <a:off x="2140455" y="1376772"/>
            <a:ext cx="919377" cy="27106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7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To Consider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Optimising spline fits</a:t>
            </a:r>
          </a:p>
          <a:p>
            <a:r>
              <a:rPr lang="en-GB" dirty="0" smtClean="0"/>
              <a:t>Selection of smoothness of spline models</a:t>
            </a:r>
          </a:p>
          <a:p>
            <a:r>
              <a:rPr lang="en-GB" dirty="0" smtClean="0"/>
              <a:t>Modelling prognostic and predictive effects</a:t>
            </a:r>
          </a:p>
          <a:p>
            <a:r>
              <a:rPr lang="en-GB" dirty="0" smtClean="0"/>
              <a:t>Bias and variability of threshold estimation and its impact on patients and the selected population</a:t>
            </a:r>
          </a:p>
          <a:p>
            <a:r>
              <a:rPr lang="en-GB" dirty="0" smtClean="0"/>
              <a:t>Powering </a:t>
            </a:r>
          </a:p>
          <a:p>
            <a:r>
              <a:rPr lang="en-GB" dirty="0" smtClean="0"/>
              <a:t>Understanding of operating characteristics</a:t>
            </a:r>
          </a:p>
          <a:p>
            <a:pPr lvl="1"/>
            <a:r>
              <a:rPr lang="en-GB" dirty="0" smtClean="0"/>
              <a:t>under which scenarios does the method gives an advantage?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5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pEndCoverShape"/>
          <p:cNvSpPr txBox="1">
            <a:spLocks noChangeArrowheads="1"/>
          </p:cNvSpPr>
          <p:nvPr/>
        </p:nvSpPr>
        <p:spPr bwMode="white">
          <a:xfrm>
            <a:off x="-2174" y="6843362"/>
            <a:ext cx="42202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20" y="2924175"/>
            <a:ext cx="8354157" cy="1009650"/>
          </a:xfrm>
        </p:spPr>
        <p:txBody>
          <a:bodyPr anchor="ctr"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US" sz="4500" b="1" i="1" smtClean="0">
                <a:solidFill>
                  <a:srgbClr val="0082DA"/>
                </a:solidFill>
                <a:latin typeface="Minion" pitchFamily="18" charset="0"/>
              </a:rPr>
              <a:t>Doing now what patients need next</a:t>
            </a:r>
            <a:endParaRPr lang="en-US" sz="4500" b="1" dirty="0">
              <a:solidFill>
                <a:srgbClr val="0082DA"/>
              </a:solidFill>
            </a:endParaRPr>
          </a:p>
        </p:txBody>
      </p:sp>
      <p:sp>
        <p:nvSpPr>
          <p:cNvPr id="5" name="shpEndTranslation" hidden="1"/>
          <p:cNvSpPr/>
          <p:nvPr/>
        </p:nvSpPr>
        <p:spPr>
          <a:xfrm>
            <a:off x="301045" y="6093296"/>
            <a:ext cx="422030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Thresholds Within Confirmatory Trials Based Upon A Target Efficacy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Simultaneously use Phase 3 Data to both demonstrate efficacy of the agent within a patient population and identify what that population is </a:t>
            </a:r>
          </a:p>
          <a:p>
            <a:endParaRPr lang="en-GB" dirty="0"/>
          </a:p>
          <a:p>
            <a:r>
              <a:rPr lang="en-GB" dirty="0" smtClean="0"/>
              <a:t>Cox Proportional Hazard Modelling incorporating Splines to model biomarker effect</a:t>
            </a:r>
          </a:p>
          <a:p>
            <a:pPr lvl="1"/>
            <a:r>
              <a:rPr lang="en-GB" dirty="0" smtClean="0"/>
              <a:t>Spline models for both prognostic &amp; predictive effects</a:t>
            </a:r>
          </a:p>
          <a:p>
            <a:pPr lvl="1"/>
            <a:r>
              <a:rPr lang="en-GB" dirty="0" smtClean="0"/>
              <a:t>Smoothness / Degrees Of Freedom determined by monotonicity over a target range</a:t>
            </a:r>
          </a:p>
          <a:p>
            <a:r>
              <a:rPr lang="en-GB" dirty="0" smtClean="0"/>
              <a:t>Permutation testing with a split alpha to maintain Type 1 error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3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Spline 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424936" cy="83033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Fit model : </a:t>
            </a:r>
          </a:p>
          <a:p>
            <a:pPr marL="476250" lvl="1" indent="0">
              <a:buNone/>
            </a:pPr>
            <a:r>
              <a:rPr lang="en-GB" dirty="0" smtClean="0"/>
              <a:t>Log(HR) = Treatment + Spline(Biomarker) + Spline(Interaction)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41153" y="2452246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Prognostic Effect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11138" y="2455001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Predictive Effect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9328" y="3717032"/>
            <a:ext cx="628569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 Biomarker  :  Treatment=Novel Agent</a:t>
            </a:r>
          </a:p>
          <a:p>
            <a:r>
              <a:rPr lang="en-GB" dirty="0" smtClean="0"/>
              <a:t>= mean(Biomarker for treated patients) : Treatment = Placebo</a:t>
            </a:r>
            <a:endParaRPr lang="en-GB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303770" y="1391928"/>
            <a:ext cx="274756" cy="1845879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6391507" y="1398151"/>
            <a:ext cx="274756" cy="1845879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16200000">
            <a:off x="4951618" y="332655"/>
            <a:ext cx="792087" cy="5976666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99381"/>
              </p:ext>
            </p:extLst>
          </p:nvPr>
        </p:nvGraphicFramePr>
        <p:xfrm>
          <a:off x="834472" y="4941168"/>
          <a:ext cx="7236296" cy="39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3" imgW="4419360" imgH="241200" progId="Equation.3">
                  <p:embed/>
                </p:oleObj>
              </mc:Choice>
              <mc:Fallback>
                <p:oleObj name="Equation" r:id="rId3" imgW="4419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4472" y="4941168"/>
                        <a:ext cx="7236296" cy="395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60032" y="6165304"/>
            <a:ext cx="276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Ref : </a:t>
            </a:r>
            <a:r>
              <a:rPr lang="en-GB" dirty="0" err="1" smtClean="0"/>
              <a:t>Therneau</a:t>
            </a:r>
            <a:r>
              <a:rPr lang="en-GB" dirty="0" smtClean="0"/>
              <a:t> , </a:t>
            </a:r>
            <a:r>
              <a:rPr lang="en-GB" dirty="0" err="1" smtClean="0"/>
              <a:t>Eilers</a:t>
            </a:r>
            <a:r>
              <a:rPr lang="en-GB" dirty="0" smtClean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12684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Spline Modelling</a:t>
            </a:r>
            <a:br>
              <a:rPr lang="en-GB" dirty="0" smtClean="0"/>
            </a:br>
            <a:r>
              <a:rPr lang="en-GB" dirty="0" smtClean="0"/>
              <a:t>Selecting Smoothness Parameters </a:t>
            </a:r>
            <a:br>
              <a:rPr lang="en-GB" dirty="0" smtClean="0"/>
            </a:br>
            <a:r>
              <a:rPr lang="en-GB" dirty="0" smtClean="0"/>
              <a:t>(Degrees Of Freedom)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008561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Default methodology in R based upon </a:t>
            </a:r>
            <a:r>
              <a:rPr lang="en-GB" dirty="0" err="1"/>
              <a:t>Akaike</a:t>
            </a:r>
            <a:r>
              <a:rPr lang="en-GB" dirty="0"/>
              <a:t> </a:t>
            </a:r>
            <a:r>
              <a:rPr lang="en-GB" dirty="0" smtClean="0"/>
              <a:t>Information Criterion (AIC) tends to </a:t>
            </a:r>
            <a:r>
              <a:rPr lang="en-GB" dirty="0" err="1" smtClean="0"/>
              <a:t>overfit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564904"/>
            <a:ext cx="439248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Start with DF=1 (linear relationship)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If relationship monotonic within a target range of predicted HRs, increase DF by 1 (up to a maximum of 6) and repeat, otherwise 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Select model with the minimum AIC from the </a:t>
            </a:r>
            <a:r>
              <a:rPr lang="en-GB" dirty="0"/>
              <a:t>monotonic </a:t>
            </a:r>
            <a:r>
              <a:rPr lang="en-GB" dirty="0" smtClean="0"/>
              <a:t>models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3837" y="5661248"/>
            <a:ext cx="3648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Actually doing this for two splines, prognostic and predictive, simultaneously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2" r="5339" b="2340"/>
          <a:stretch/>
        </p:blipFill>
        <p:spPr bwMode="auto">
          <a:xfrm>
            <a:off x="4466999" y="2420888"/>
            <a:ext cx="4669113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3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Spline Modelling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Integration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5554" y="1916832"/>
            <a:ext cx="7112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model the hazard ratio at a specific value of the biomarker  HR(BM)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554" y="250293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are interested in the hazard ratio within the population defined as greater than the biomarker . This can be calculated by numerical integration: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687015"/>
              </p:ext>
            </p:extLst>
          </p:nvPr>
        </p:nvGraphicFramePr>
        <p:xfrm>
          <a:off x="107504" y="3284984"/>
          <a:ext cx="3960440" cy="73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2527200" imgH="469800" progId="Equation.3">
                  <p:embed/>
                </p:oleObj>
              </mc:Choice>
              <mc:Fallback>
                <p:oleObj name="Equation" r:id="rId3" imgW="25272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3284984"/>
                        <a:ext cx="3960440" cy="736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6" r="6507" b="3770"/>
          <a:stretch/>
        </p:blipFill>
        <p:spPr bwMode="auto">
          <a:xfrm>
            <a:off x="4148171" y="3192594"/>
            <a:ext cx="4995829" cy="366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6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pEndCoverShape"/>
          <p:cNvSpPr txBox="1">
            <a:spLocks noChangeArrowheads="1"/>
          </p:cNvSpPr>
          <p:nvPr/>
        </p:nvSpPr>
        <p:spPr bwMode="white">
          <a:xfrm>
            <a:off x="-2174" y="6843362"/>
            <a:ext cx="42202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20" y="2924175"/>
            <a:ext cx="8354157" cy="1009650"/>
          </a:xfrm>
        </p:spPr>
        <p:txBody>
          <a:bodyPr anchor="ctr"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US" sz="4500" b="1" i="1" smtClean="0">
                <a:solidFill>
                  <a:srgbClr val="0082DA"/>
                </a:solidFill>
                <a:latin typeface="Minion" pitchFamily="18" charset="0"/>
              </a:rPr>
              <a:t>Doing now what patients need next</a:t>
            </a:r>
            <a:endParaRPr lang="en-US" sz="4500" b="1" dirty="0">
              <a:solidFill>
                <a:srgbClr val="0082DA"/>
              </a:solidFill>
            </a:endParaRPr>
          </a:p>
        </p:txBody>
      </p:sp>
      <p:sp>
        <p:nvSpPr>
          <p:cNvPr id="5" name="shpEndTranslation" hidden="1"/>
          <p:cNvSpPr/>
          <p:nvPr/>
        </p:nvSpPr>
        <p:spPr>
          <a:xfrm>
            <a:off x="301045" y="6093296"/>
            <a:ext cx="422030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111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Biomarker?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r="1747"/>
          <a:stretch/>
        </p:blipFill>
        <p:spPr bwMode="auto">
          <a:xfrm>
            <a:off x="10675" y="1067519"/>
            <a:ext cx="9144545" cy="55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0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Biomarker?</a:t>
            </a: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-36512" y="5908941"/>
            <a:ext cx="9070975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600" kern="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0"/>
            <a:ext cx="6439108" cy="53908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308197"/>
            <a:ext cx="6892925" cy="5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70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100" kern="0" dirty="0"/>
              <a:t>A statistician's perspective on biomarkers in drug </a:t>
            </a:r>
            <a:r>
              <a:rPr lang="en-GB" sz="1100" kern="0" dirty="0" smtClean="0"/>
              <a:t>development </a:t>
            </a:r>
            <a:r>
              <a:rPr lang="en-GB" sz="1100" b="1" dirty="0" smtClean="0">
                <a:solidFill>
                  <a:srgbClr val="000000"/>
                </a:solidFill>
              </a:rPr>
              <a:t>Pharmaceutical </a:t>
            </a:r>
            <a:r>
              <a:rPr lang="en-GB" sz="1100" b="1" dirty="0">
                <a:solidFill>
                  <a:srgbClr val="000000"/>
                </a:solidFill>
              </a:rPr>
              <a:t>Statistics</a:t>
            </a:r>
            <a:r>
              <a:rPr lang="en-GB" sz="1100" dirty="0">
                <a:solidFill>
                  <a:srgbClr val="000000"/>
                </a:solidFill>
              </a:rPr>
              <a:t/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3"/>
              </a:rPr>
              <a:t>Volume 10, Issue 6, </a:t>
            </a:r>
            <a:r>
              <a:rPr lang="en-GB" sz="1100" dirty="0">
                <a:solidFill>
                  <a:srgbClr val="000000"/>
                </a:solidFill>
              </a:rPr>
              <a:t>pages 494-507, 8 DEC 2011 DOI: 10.1002/pst.532</a:t>
            </a:r>
            <a:br>
              <a:rPr lang="en-GB" sz="1100" dirty="0">
                <a:solidFill>
                  <a:srgbClr val="000000"/>
                </a:solidFill>
              </a:rPr>
            </a:br>
            <a:r>
              <a:rPr lang="en-GB" sz="1100" dirty="0">
                <a:solidFill>
                  <a:srgbClr val="000000"/>
                </a:solidFill>
                <a:hlinkClick r:id="rId4"/>
              </a:rPr>
              <a:t>http://onlinelibrary.wiley.com/doi/10.1002/pst.532/full#pst532-fig-0001</a:t>
            </a:r>
          </a:p>
        </p:txBody>
      </p:sp>
    </p:spTree>
    <p:extLst>
      <p:ext uri="{BB962C8B-B14F-4D97-AF65-F5344CB8AC3E}">
        <p14:creationId xmlns:p14="http://schemas.microsoft.com/office/powerpoint/2010/main" val="2956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Personalised Medicine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6" b="10711"/>
          <a:stretch/>
        </p:blipFill>
        <p:spPr bwMode="auto">
          <a:xfrm>
            <a:off x="3716779" y="4005064"/>
            <a:ext cx="542273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8522" r="8299"/>
          <a:stretch/>
        </p:blipFill>
        <p:spPr bwMode="auto">
          <a:xfrm>
            <a:off x="0" y="836712"/>
            <a:ext cx="519645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6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388328" y="452439"/>
            <a:ext cx="8504152" cy="1309687"/>
          </a:xfrm>
        </p:spPr>
        <p:txBody>
          <a:bodyPr tIns="12801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>
                <a:solidFill>
                  <a:srgbClr val="000000"/>
                </a:solidFill>
              </a:rPr>
              <a:t>“Simple” Biomarkers -&gt; New </a:t>
            </a:r>
            <a:r>
              <a:rPr lang="en-GB" dirty="0" smtClean="0">
                <a:solidFill>
                  <a:srgbClr val="000000"/>
                </a:solidFill>
              </a:rPr>
              <a:t>Adaptive Designs</a:t>
            </a:r>
            <a:r>
              <a:rPr lang="en-GB" sz="1500" dirty="0" smtClean="0"/>
              <a:t/>
            </a:r>
            <a:br>
              <a:rPr lang="en-GB" sz="1500" dirty="0" smtClean="0"/>
            </a:br>
            <a:r>
              <a:rPr lang="en-GB" sz="2400" dirty="0" smtClean="0"/>
              <a:t>Decisions both </a:t>
            </a:r>
            <a:r>
              <a:rPr lang="en-GB" sz="2400" dirty="0"/>
              <a:t>on stop/continue and patient </a:t>
            </a:r>
            <a:r>
              <a:rPr lang="en-GB" sz="2400" dirty="0" smtClean="0"/>
              <a:t>populations</a:t>
            </a:r>
            <a:br>
              <a:rPr lang="en-GB" sz="2400" dirty="0" smtClean="0"/>
            </a:br>
            <a:r>
              <a:rPr lang="en-GB" sz="1500" dirty="0"/>
              <a:t/>
            </a:r>
            <a:br>
              <a:rPr lang="en-GB" sz="1500" dirty="0"/>
            </a:br>
            <a:r>
              <a:rPr lang="en-GB" sz="1800" dirty="0" smtClean="0"/>
              <a:t>An </a:t>
            </a:r>
            <a:r>
              <a:rPr lang="en-GB" sz="1800" dirty="0"/>
              <a:t>optimal stratified Simon two‐stage </a:t>
            </a:r>
            <a:r>
              <a:rPr lang="en-GB" sz="1800" dirty="0" smtClean="0"/>
              <a:t>design – Deepak </a:t>
            </a:r>
            <a:r>
              <a:rPr lang="en-GB" sz="1800" dirty="0" err="1"/>
              <a:t>P</a:t>
            </a:r>
            <a:r>
              <a:rPr lang="en-GB" sz="1800" dirty="0" err="1" smtClean="0"/>
              <a:t>arashar</a:t>
            </a:r>
            <a:r>
              <a:rPr lang="en-GB" sz="1800" dirty="0" smtClean="0"/>
              <a:t> et al</a:t>
            </a:r>
            <a:br>
              <a:rPr lang="en-GB" sz="1800" dirty="0" smtClean="0"/>
            </a:br>
            <a:endParaRPr lang="en-GB" sz="1800" dirty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9999" y="1773296"/>
            <a:ext cx="6365647" cy="432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5200" y="6205612"/>
            <a:ext cx="625248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1000" b="1" dirty="0">
                <a:solidFill>
                  <a:srgbClr val="000000"/>
                </a:solidFill>
              </a:rPr>
              <a:t>Pharmaceutical Statistics</a:t>
            </a:r>
            <a:r>
              <a:rPr lang="en-GB" sz="1000" dirty="0">
                <a:solidFill>
                  <a:srgbClr val="000000"/>
                </a:solidFill>
              </a:rPr>
              <a:t/>
            </a:r>
            <a:br>
              <a:rPr lang="en-GB" sz="1000" dirty="0">
                <a:solidFill>
                  <a:srgbClr val="000000"/>
                </a:solidFill>
              </a:rPr>
            </a:br>
            <a:r>
              <a:rPr lang="en-GB" sz="1000" dirty="0">
                <a:solidFill>
                  <a:srgbClr val="000000"/>
                </a:solidFill>
                <a:hlinkClick r:id="rId5"/>
              </a:rPr>
              <a:t>Volume 15, Issue 4, </a:t>
            </a:r>
            <a:r>
              <a:rPr lang="en-GB" sz="1000" dirty="0">
                <a:solidFill>
                  <a:srgbClr val="000000"/>
                </a:solidFill>
              </a:rPr>
              <a:t>pages 333-340, 2 MAR 2016 DOI: 10.1002/pst.1742</a:t>
            </a:r>
            <a:br>
              <a:rPr lang="en-GB" sz="1000" dirty="0">
                <a:solidFill>
                  <a:srgbClr val="000000"/>
                </a:solidFill>
              </a:rPr>
            </a:br>
            <a:r>
              <a:rPr lang="en-GB" sz="1000" dirty="0">
                <a:solidFill>
                  <a:srgbClr val="000000"/>
                </a:solidFill>
                <a:hlinkClick r:id="rId6"/>
              </a:rPr>
              <a:t>http://onlinelibrary.wiley.com/doi/10.1002/pst.1742/full#pst1742-fig-0001</a:t>
            </a:r>
          </a:p>
        </p:txBody>
      </p:sp>
    </p:spTree>
    <p:extLst>
      <p:ext uri="{BB962C8B-B14F-4D97-AF65-F5344CB8AC3E}">
        <p14:creationId xmlns:p14="http://schemas.microsoft.com/office/powerpoint/2010/main" val="321970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388328" y="452439"/>
            <a:ext cx="8288128" cy="1309687"/>
          </a:xfrm>
        </p:spPr>
        <p:txBody>
          <a:bodyPr tIns="12801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“Simple” Biomarkers -&gt; New </a:t>
            </a:r>
            <a:r>
              <a:rPr lang="en-GB" dirty="0" smtClean="0"/>
              <a:t>Adaptive Designs</a:t>
            </a:r>
            <a:r>
              <a:rPr lang="en-GB" dirty="0"/>
              <a:t/>
            </a:r>
            <a:br>
              <a:rPr lang="en-GB" dirty="0"/>
            </a:br>
            <a:r>
              <a:rPr lang="en-GB" sz="2400" dirty="0">
                <a:solidFill>
                  <a:srgbClr val="000000"/>
                </a:solidFill>
              </a:rPr>
              <a:t>Decisions both on stop/continue and patient populations</a:t>
            </a:r>
            <a:r>
              <a:rPr lang="en-GB" sz="1500" dirty="0"/>
              <a:t/>
            </a:r>
            <a:br>
              <a:rPr lang="en-GB" sz="1500" dirty="0"/>
            </a:br>
            <a:r>
              <a:rPr lang="en-GB" sz="1500" dirty="0" smtClean="0"/>
              <a:t>An </a:t>
            </a:r>
            <a:r>
              <a:rPr lang="en-GB" sz="1500" dirty="0"/>
              <a:t>adaptive seamless phase II/III design for oncology trials with subpopulation selection using correlated survival </a:t>
            </a:r>
            <a:r>
              <a:rPr lang="en-GB" sz="1500" dirty="0" smtClean="0"/>
              <a:t>endpoints – Jenkins, Stone &amp; </a:t>
            </a:r>
            <a:r>
              <a:rPr lang="en-GB" sz="1500" dirty="0" err="1" smtClean="0"/>
              <a:t>Jennison</a:t>
            </a:r>
            <a:endParaRPr lang="en-GB" sz="1500" dirty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72585"/>
            <a:ext cx="6734981" cy="4364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5200" y="6205612"/>
            <a:ext cx="625248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1000" b="1">
                <a:solidFill>
                  <a:srgbClr val="000000"/>
                </a:solidFill>
              </a:rPr>
              <a:t>Pharmaceutical Statistics</a:t>
            </a:r>
            <a:r>
              <a:rPr lang="en-GB" sz="1000">
                <a:solidFill>
                  <a:srgbClr val="000000"/>
                </a:solidFill>
              </a:rPr>
              <a:t/>
            </a:r>
            <a:br>
              <a:rPr lang="en-GB" sz="1000">
                <a:solidFill>
                  <a:srgbClr val="000000"/>
                </a:solidFill>
              </a:rPr>
            </a:br>
            <a:r>
              <a:rPr lang="en-GB" sz="1000">
                <a:solidFill>
                  <a:srgbClr val="000000"/>
                </a:solidFill>
                <a:hlinkClick r:id="rId5"/>
              </a:rPr>
              <a:t>Volume 10, Issue 4, </a:t>
            </a:r>
            <a:r>
              <a:rPr lang="en-GB" sz="1000">
                <a:solidFill>
                  <a:srgbClr val="000000"/>
                </a:solidFill>
              </a:rPr>
              <a:t>pages 347-356, 8 DEC 2010 DOI: 10.1002/pst.472</a:t>
            </a:r>
            <a:br>
              <a:rPr lang="en-GB" sz="1000">
                <a:solidFill>
                  <a:srgbClr val="000000"/>
                </a:solidFill>
              </a:rPr>
            </a:br>
            <a:r>
              <a:rPr lang="en-GB" sz="1000">
                <a:solidFill>
                  <a:srgbClr val="000000"/>
                </a:solidFill>
                <a:hlinkClick r:id="rId6"/>
              </a:rPr>
              <a:t>http://onlinelibrary.wiley.com/doi/10.1002/pst.472/full#fig1</a:t>
            </a:r>
          </a:p>
        </p:txBody>
      </p:sp>
    </p:spTree>
    <p:extLst>
      <p:ext uri="{BB962C8B-B14F-4D97-AF65-F5344CB8AC3E}">
        <p14:creationId xmlns:p14="http://schemas.microsoft.com/office/powerpoint/2010/main" val="1575521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“Simple” Biomarkers -&gt; New Designs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8" y="1566196"/>
            <a:ext cx="7167680" cy="51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119675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FOCUS 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985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Biomarkers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239738"/>
              </p:ext>
            </p:extLst>
          </p:nvPr>
        </p:nvGraphicFramePr>
        <p:xfrm>
          <a:off x="251520" y="908720"/>
          <a:ext cx="8568952" cy="5948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6317"/>
                <a:gridCol w="2184243"/>
                <a:gridCol w="1764196"/>
                <a:gridCol w="176419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Biomarker</a:t>
                      </a:r>
                      <a:r>
                        <a:rPr lang="en-GB" b="1" baseline="0" dirty="0" smtClean="0"/>
                        <a:t> Type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Example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Measurement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Treated As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Host genetic polymorphism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CYP</a:t>
                      </a:r>
                      <a:r>
                        <a:rPr lang="en-GB" b="1" baseline="0" dirty="0" smtClean="0"/>
                        <a:t> inhibitors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Binary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Binary</a:t>
                      </a:r>
                    </a:p>
                    <a:p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Tumour genetics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BRCA mutations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Continuous (% of tumour</a:t>
                      </a:r>
                      <a:r>
                        <a:rPr lang="en-GB" b="1" baseline="0" dirty="0" smtClean="0"/>
                        <a:t> with mutation)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Binary </a:t>
                      </a:r>
                    </a:p>
                    <a:p>
                      <a:r>
                        <a:rPr lang="en-GB" b="1" dirty="0" smtClean="0"/>
                        <a:t>(detected or not)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IHC</a:t>
                      </a:r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 smtClean="0"/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Her2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Continuous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Categorical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Gene / protein</a:t>
                      </a:r>
                      <a:r>
                        <a:rPr lang="en-GB" b="1" baseline="0" dirty="0" smtClean="0"/>
                        <a:t> expression</a:t>
                      </a:r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  <a:p>
                      <a:endParaRPr lang="en-GB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OncoType</a:t>
                      </a:r>
                      <a:r>
                        <a:rPr lang="en-GB" b="1" dirty="0" smtClean="0"/>
                        <a:t> </a:t>
                      </a:r>
                      <a:r>
                        <a:rPr lang="en-GB" b="1" dirty="0" err="1" smtClean="0"/>
                        <a:t>Dx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Continuous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Continuous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34"/>
          <a:stretch/>
        </p:blipFill>
        <p:spPr bwMode="auto">
          <a:xfrm>
            <a:off x="734451" y="3191899"/>
            <a:ext cx="7668344" cy="88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9551" y="3208997"/>
            <a:ext cx="3337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0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3204392"/>
            <a:ext cx="5196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1+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84730" y="3204392"/>
            <a:ext cx="5196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2+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3204392"/>
            <a:ext cx="5196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3+</a:t>
            </a:r>
            <a:endParaRPr lang="en-GB" sz="2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30" y="4653136"/>
            <a:ext cx="5715000" cy="210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4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SLIDEFORMATR" val="RXPStandard Screen"/>
  <p:tag name="VARDIVISION" val="RXPDivCorp"/>
  <p:tag name="VARPALETTE" val="RXPpalette_standard_value"/>
  <p:tag name="VARBACKGROUND" val="RXPbackground_dark_value"/>
  <p:tag name="VARPPTPAPER" val="RXPRXP"/>
  <p:tag name="VARPPTGRIDMODE" val="RXPRocheGrid"/>
  <p:tag name="VARPPTTYPE" val="RXPpotRXPP"/>
  <p:tag name="VARPOTVERSION" val="RXP8.8"/>
  <p:tag name="VARPPTLANGSEL" val="RXPEnglish"/>
  <p:tag name="VARPPTCOMPATIBLE4" val="RXPFALSE"/>
  <p:tag name="VARPPTCOMPATIBLE7" val="RXPFALSE"/>
  <p:tag name="VARPPTCOMPATIBLERD03" val="RXPTRUE"/>
  <p:tag name="VARCOLOR" val="RXPcolor_white_colored"/>
  <p:tag name="VAREMBEDFONTSENABLED" val="RXPFALSE"/>
  <p:tag name="VARTOC" val="RXP"/>
  <p:tag name="VARFOOTERAPPLYTOALLPRESSED" val="RXPFALSE"/>
  <p:tag name="VARTITLE" val="RXP"/>
  <p:tag name="VARUNIT" val="RXPRoche"/>
  <p:tag name="VARPPTSETUPPERFORMED" val="RXPTRUE"/>
  <p:tag name="VARPPTSLIDEFORMAT" val="RXPStandard"/>
  <p:tag name="VARPPTLANG" val="RXPEnglish"/>
  <p:tag name="VARGRIDMODE" val="RXPgrid_none_value"/>
  <p:tag name="VARSAVEMESSAGETIMESTAMP" val="RXP09/01/20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SLIDEMODE" val="RXP1"/>
</p:tagLst>
</file>

<file path=ppt/theme/theme1.xml><?xml version="1.0" encoding="utf-8"?>
<a:theme xmlns:a="http://schemas.openxmlformats.org/drawingml/2006/main" name="Roche">
  <a:themeElements>
    <a:clrScheme name="Roche 2">
      <a:dk1>
        <a:srgbClr val="000000"/>
      </a:dk1>
      <a:lt1>
        <a:srgbClr val="FFFFFF"/>
      </a:lt1>
      <a:dk2>
        <a:srgbClr val="969696"/>
      </a:dk2>
      <a:lt2>
        <a:srgbClr val="FF7F00"/>
      </a:lt2>
      <a:accent1>
        <a:srgbClr val="FF7F00"/>
      </a:accent1>
      <a:accent2>
        <a:srgbClr val="800080"/>
      </a:accent2>
      <a:accent3>
        <a:srgbClr val="FFCC00"/>
      </a:accent3>
      <a:accent4>
        <a:srgbClr val="9933FF"/>
      </a:accent4>
      <a:accent5>
        <a:srgbClr val="009900"/>
      </a:accent5>
      <a:accent6>
        <a:srgbClr val="0082DA"/>
      </a:accent6>
      <a:hlink>
        <a:srgbClr val="9933FF"/>
      </a:hlink>
      <a:folHlink>
        <a:srgbClr val="FF3300"/>
      </a:folHlink>
    </a:clrScheme>
    <a:fontScheme name="Roche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  <a:style>
        <a:lnRef idx="1">
          <a:schemeClr val="tx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oche 1">
        <a:dk1>
          <a:srgbClr val="FF7F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FF7F00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che 2">
    <a:dk1>
      <a:srgbClr val="000000"/>
    </a:dk1>
    <a:lt1>
      <a:srgbClr val="FFFFFF"/>
    </a:lt1>
    <a:dk2>
      <a:srgbClr val="969696"/>
    </a:dk2>
    <a:lt2>
      <a:srgbClr val="FF7F00"/>
    </a:lt2>
    <a:accent1>
      <a:srgbClr val="FF7F00"/>
    </a:accent1>
    <a:accent2>
      <a:srgbClr val="800080"/>
    </a:accent2>
    <a:accent3>
      <a:srgbClr val="FFCC00"/>
    </a:accent3>
    <a:accent4>
      <a:srgbClr val="9933FF"/>
    </a:accent4>
    <a:accent5>
      <a:srgbClr val="009900"/>
    </a:accent5>
    <a:accent6>
      <a:srgbClr val="0082DA"/>
    </a:accent6>
    <a:hlink>
      <a:srgbClr val="9933FF"/>
    </a:hlink>
    <a:folHlink>
      <a:srgbClr val="FF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Pages>16</Pages>
  <Words>807</Words>
  <Application>Microsoft Office PowerPoint</Application>
  <PresentationFormat>On-screen Show (4:3)</PresentationFormat>
  <Paragraphs>130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Roche</vt:lpstr>
      <vt:lpstr>Equation</vt:lpstr>
      <vt:lpstr>Biomarkers &amp; Personalised Healthcare </vt:lpstr>
      <vt:lpstr>What Is A Biomarker?</vt:lpstr>
      <vt:lpstr>What is a Biomarker?</vt:lpstr>
      <vt:lpstr>What is a Biomarker?</vt:lpstr>
      <vt:lpstr>Personalised Medicine</vt:lpstr>
      <vt:lpstr>“Simple” Biomarkers -&gt; New Adaptive Designs Decisions both on stop/continue and patient populations  An optimal stratified Simon two‐stage design – Deepak Parashar et al </vt:lpstr>
      <vt:lpstr>“Simple” Biomarkers -&gt; New Adaptive Designs Decisions both on stop/continue and patient populations An adaptive seamless phase II/III design for oncology trials with subpopulation selection using correlated survival endpoints – Jenkins, Stone &amp; Jennison</vt:lpstr>
      <vt:lpstr>“Simple” Biomarkers -&gt; New Designs</vt:lpstr>
      <vt:lpstr>Continuous Biomarkers</vt:lpstr>
      <vt:lpstr>Continuous Biomarkers How To Define The Biomarker Positive Patients?</vt:lpstr>
      <vt:lpstr>Continuous Biomarkers How To Define The Biomarker Positive Patients?</vt:lpstr>
      <vt:lpstr>Continuous Biomarkers How To Define The Biomarker Positive Patients?</vt:lpstr>
      <vt:lpstr>Continuous Biomarkers How To Define The Biomarker Positive Patients?</vt:lpstr>
      <vt:lpstr>Continuous Biomarkers How To Define The Biomarker Positive Patients?</vt:lpstr>
      <vt:lpstr>Continuous Biomarkers How To Define The Biomarker Positive Patients? Small Sample Size -&gt; High Variability</vt:lpstr>
      <vt:lpstr>Continuous Biomarkers</vt:lpstr>
      <vt:lpstr>Biomarker Adaptive Designs</vt:lpstr>
      <vt:lpstr>Setting Thresholds Within Confirmatory Trials Based Upon A Target Efficacy</vt:lpstr>
      <vt:lpstr>Spline Modelling  </vt:lpstr>
      <vt:lpstr>Permutation Testing</vt:lpstr>
      <vt:lpstr>Issues To Consider</vt:lpstr>
      <vt:lpstr>PowerPoint Presentation</vt:lpstr>
      <vt:lpstr>Setting Thresholds Within Confirmatory Trials Based Upon A Target Efficacy</vt:lpstr>
      <vt:lpstr>Spline Modelling</vt:lpstr>
      <vt:lpstr>Spline Modelling Selecting Smoothness Parameters  (Degrees Of Freedom)</vt:lpstr>
      <vt:lpstr>Spline Modelling  Integration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Roche Template</dc:title>
  <dc:creator>Harbron, Chris {MDBA~Welwyn}</dc:creator>
  <cp:lastModifiedBy>Chris Harbron</cp:lastModifiedBy>
  <cp:revision>246</cp:revision>
  <cp:lastPrinted>1998-09-09T08:32:30Z</cp:lastPrinted>
  <dcterms:created xsi:type="dcterms:W3CDTF">2002-05-06T07:33:01Z</dcterms:created>
  <dcterms:modified xsi:type="dcterms:W3CDTF">2017-01-23T14:56:17Z</dcterms:modified>
</cp:coreProperties>
</file>