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6" r:id="rId2"/>
    <p:sldId id="270" r:id="rId3"/>
    <p:sldId id="272" r:id="rId4"/>
    <p:sldId id="273" r:id="rId5"/>
    <p:sldId id="274" r:id="rId6"/>
    <p:sldId id="275" r:id="rId7"/>
    <p:sldId id="278" r:id="rId8"/>
    <p:sldId id="277" r:id="rId9"/>
    <p:sldId id="282" r:id="rId10"/>
    <p:sldId id="279" r:id="rId11"/>
    <p:sldId id="280" r:id="rId12"/>
    <p:sldId id="281" r:id="rId13"/>
    <p:sldId id="286" r:id="rId14"/>
    <p:sldId id="284" r:id="rId15"/>
    <p:sldId id="285" r:id="rId16"/>
    <p:sldId id="287" r:id="rId17"/>
    <p:sldId id="288" r:id="rId18"/>
    <p:sldId id="269" r:id="rId19"/>
  </p:sldIdLst>
  <p:sldSz cx="9144000" cy="6858000" type="screen4x3"/>
  <p:notesSz cx="6858000" cy="9777413"/>
  <p:custDataLst>
    <p:tags r:id="rId22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Imago" pitchFamily="2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Imago" pitchFamily="2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Imago" pitchFamily="2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Imago" pitchFamily="2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Imago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Imago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Imago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Imago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Imago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2A4"/>
    <a:srgbClr val="BCAE86"/>
    <a:srgbClr val="3365FB"/>
    <a:srgbClr val="B760F9"/>
    <a:srgbClr val="00B7A5"/>
    <a:srgbClr val="F76681"/>
    <a:srgbClr val="D49FFF"/>
    <a:srgbClr val="A2C1FE"/>
    <a:srgbClr val="8CF4EA"/>
    <a:srgbClr val="67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36" autoAdjust="0"/>
    <p:restoredTop sz="94660" autoAdjust="0"/>
  </p:normalViewPr>
  <p:slideViewPr>
    <p:cSldViewPr>
      <p:cViewPr>
        <p:scale>
          <a:sx n="90" d="100"/>
          <a:sy n="90" d="100"/>
        </p:scale>
        <p:origin x="-120" y="-138"/>
      </p:cViewPr>
      <p:guideLst>
        <p:guide orient="horz" pos="3954"/>
        <p:guide orient="horz" pos="330"/>
        <p:guide orient="horz" pos="1162"/>
        <p:guide orient="horz" pos="1117"/>
        <p:guide orient="horz" pos="4110"/>
        <p:guide pos="255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54" y="-114"/>
      </p:cViewPr>
      <p:guideLst>
        <p:guide orient="horz" pos="307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708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1413" y="850900"/>
            <a:ext cx="4575175" cy="3432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1850"/>
            <a:ext cx="5029200" cy="451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Klicken Sie, um die Formate des Vorlagentextes zu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87078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59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Imago" pitchFamily="2" charset="0"/>
        <a:ea typeface="+mn-ea"/>
        <a:cs typeface="+mn-cs"/>
      </a:defRPr>
    </a:lvl1pPr>
    <a:lvl2pPr marL="457200" algn="l" defTabSz="9159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Imago" pitchFamily="2" charset="0"/>
        <a:ea typeface="+mn-ea"/>
        <a:cs typeface="+mn-cs"/>
      </a:defRPr>
    </a:lvl2pPr>
    <a:lvl3pPr marL="915988" algn="l" defTabSz="9159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Imago" pitchFamily="2" charset="0"/>
        <a:ea typeface="+mn-ea"/>
        <a:cs typeface="+mn-cs"/>
      </a:defRPr>
    </a:lvl3pPr>
    <a:lvl4pPr marL="1373188" algn="l" defTabSz="9159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Imago" pitchFamily="2" charset="0"/>
        <a:ea typeface="+mn-ea"/>
        <a:cs typeface="+mn-cs"/>
      </a:defRPr>
    </a:lvl4pPr>
    <a:lvl5pPr marL="1830388" algn="l" defTabSz="9159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Imago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70" name="shpGridNormal" hidden="1"/>
          <p:cNvGrpSpPr>
            <a:grpSpLocks/>
          </p:cNvGrpSpPr>
          <p:nvPr userDrawn="1"/>
        </p:nvGrpSpPr>
        <p:grpSpPr bwMode="auto">
          <a:xfrm>
            <a:off x="397120" y="514350"/>
            <a:ext cx="8354157" cy="5764213"/>
            <a:chOff x="271" y="324"/>
            <a:chExt cx="5701" cy="3631"/>
          </a:xfrm>
        </p:grpSpPr>
        <p:sp>
          <p:nvSpPr>
            <p:cNvPr id="94266" name="shpGridTitle" hidden="1"/>
            <p:cNvSpPr>
              <a:spLocks noChangeArrowheads="1"/>
            </p:cNvSpPr>
            <p:nvPr userDrawn="1"/>
          </p:nvSpPr>
          <p:spPr bwMode="auto">
            <a:xfrm>
              <a:off x="271" y="324"/>
              <a:ext cx="5701" cy="771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CH" sz="2400"/>
            </a:p>
          </p:txBody>
        </p:sp>
        <p:sp>
          <p:nvSpPr>
            <p:cNvPr id="94268" name="shpGridMain" hidden="1"/>
            <p:cNvSpPr>
              <a:spLocks noChangeArrowheads="1"/>
            </p:cNvSpPr>
            <p:nvPr userDrawn="1"/>
          </p:nvSpPr>
          <p:spPr bwMode="auto">
            <a:xfrm>
              <a:off x="271" y="1179"/>
              <a:ext cx="5701" cy="2776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CH" sz="2400"/>
            </a:p>
          </p:txBody>
        </p:sp>
      </p:grpSp>
      <p:sp>
        <p:nvSpPr>
          <p:cNvPr id="94242" name="shpTitleLine"/>
          <p:cNvSpPr>
            <a:spLocks noChangeShapeType="1"/>
          </p:cNvSpPr>
          <p:nvPr/>
        </p:nvSpPr>
        <p:spPr bwMode="auto">
          <a:xfrm>
            <a:off x="0" y="1738313"/>
            <a:ext cx="816072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94230" name="shpPlaceholderTitle"/>
          <p:cNvSpPr>
            <a:spLocks noGrp="1" noChangeArrowheads="1"/>
          </p:cNvSpPr>
          <p:nvPr>
            <p:ph type="ctrTitle"/>
          </p:nvPr>
        </p:nvSpPr>
        <p:spPr>
          <a:xfrm>
            <a:off x="383931" y="2601913"/>
            <a:ext cx="8376138" cy="1008062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fr-CH" noProof="0" smtClean="0"/>
              <a:t>Click to edit Master title style</a:t>
            </a:r>
          </a:p>
        </p:txBody>
      </p:sp>
      <p:sp>
        <p:nvSpPr>
          <p:cNvPr id="94231" name="shpPlaceholderMain"/>
          <p:cNvSpPr>
            <a:spLocks noGrp="1" noChangeArrowheads="1"/>
          </p:cNvSpPr>
          <p:nvPr>
            <p:ph type="subTitle" idx="1"/>
          </p:nvPr>
        </p:nvSpPr>
        <p:spPr>
          <a:xfrm>
            <a:off x="398585" y="3644901"/>
            <a:ext cx="8361485" cy="576263"/>
          </a:xfrm>
        </p:spPr>
        <p:txBody>
          <a:bodyPr/>
          <a:lstStyle>
            <a:lvl1pPr marL="0" indent="0">
              <a:buFontTx/>
              <a:buNone/>
              <a:defRPr sz="3300" b="1" i="1">
                <a:latin typeface="Minion" pitchFamily="2" charset="0"/>
              </a:defRPr>
            </a:lvl1pPr>
          </a:lstStyle>
          <a:p>
            <a:pPr lvl="0"/>
            <a:r>
              <a:rPr lang="fr-CH" noProof="0" smtClean="0"/>
              <a:t>Click to edit Master subtitle style</a:t>
            </a:r>
          </a:p>
        </p:txBody>
      </p:sp>
      <p:sp>
        <p:nvSpPr>
          <p:cNvPr id="94263" name="shpLogoBackground"/>
          <p:cNvSpPr>
            <a:spLocks noChangeArrowheads="1"/>
          </p:cNvSpPr>
          <p:nvPr userDrawn="1"/>
        </p:nvSpPr>
        <p:spPr bwMode="white">
          <a:xfrm>
            <a:off x="7702550" y="115888"/>
            <a:ext cx="1062403" cy="8651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CH"/>
          </a:p>
        </p:txBody>
      </p:sp>
      <p:pic>
        <p:nvPicPr>
          <p:cNvPr id="2" name="shpLogoPicDark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7919720" y="180340"/>
            <a:ext cx="979170" cy="655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25F00-55C7-4159-96ED-33FC18106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0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1639" y="452439"/>
            <a:ext cx="2089638" cy="5826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328" y="452439"/>
            <a:ext cx="6132634" cy="5826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27A04-B349-4C41-9EBD-AC2BB7218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32AB4-61FB-4062-9E20-33DD6EC64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10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649DD-8E2B-4957-9020-F806BA43D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93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7120" y="1806575"/>
            <a:ext cx="4106008" cy="4471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804" y="1806575"/>
            <a:ext cx="4107473" cy="4471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45B92-9666-4195-B6E1-FD81DD2D8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54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5FE86-6BD3-48ED-9042-E3EF8447C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52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165CB-D5E5-4F49-B52C-2E6BB58C0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0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DFCCA-F568-422D-8A8C-1E4095886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6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887CC-8431-4B91-BABD-191FD7EEA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PlaceholderDate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hpPlaceholderNumber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E69C4-9F4A-4EC7-99BF-B1E5BD2F1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3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" name="shpPlaceholderDate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7120" y="6323014"/>
            <a:ext cx="8354157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600"/>
            </a:lvl1pPr>
          </a:lstStyle>
          <a:p>
            <a:endParaRPr lang="en-US" dirty="0"/>
          </a:p>
        </p:txBody>
      </p:sp>
      <p:sp>
        <p:nvSpPr>
          <p:cNvPr id="40961" name="shpPlaceholderNumber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7120" y="6323014"/>
            <a:ext cx="8354157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600"/>
            </a:lvl1pPr>
          </a:lstStyle>
          <a:p>
            <a:fld id="{0FBB20A0-29A2-4F03-9BB9-2B9F07088D58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35" name="shpPlaceholderTitle"/>
          <p:cNvSpPr>
            <a:spLocks noGrp="1" noChangeArrowheads="1"/>
          </p:cNvSpPr>
          <p:nvPr>
            <p:ph type="title"/>
          </p:nvPr>
        </p:nvSpPr>
        <p:spPr bwMode="auto">
          <a:xfrm>
            <a:off x="388328" y="452439"/>
            <a:ext cx="7366000" cy="130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38" name="shpPlaceholderMain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7120" y="1806575"/>
            <a:ext cx="8354157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pSp>
        <p:nvGrpSpPr>
          <p:cNvPr id="41000" name="shpGridNormal" hidden="1"/>
          <p:cNvGrpSpPr>
            <a:grpSpLocks/>
          </p:cNvGrpSpPr>
          <p:nvPr/>
        </p:nvGrpSpPr>
        <p:grpSpPr bwMode="auto">
          <a:xfrm>
            <a:off x="397120" y="514350"/>
            <a:ext cx="8354157" cy="6005513"/>
            <a:chOff x="271" y="324"/>
            <a:chExt cx="5701" cy="3783"/>
          </a:xfrm>
        </p:grpSpPr>
        <p:sp>
          <p:nvSpPr>
            <p:cNvPr id="40993" name="shpGridTitle" hidden="1"/>
            <p:cNvSpPr>
              <a:spLocks noChangeArrowheads="1"/>
            </p:cNvSpPr>
            <p:nvPr userDrawn="1"/>
          </p:nvSpPr>
          <p:spPr bwMode="auto">
            <a:xfrm>
              <a:off x="271" y="324"/>
              <a:ext cx="5701" cy="771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40994" name="shpGridMain" hidden="1"/>
            <p:cNvSpPr>
              <a:spLocks noChangeArrowheads="1"/>
            </p:cNvSpPr>
            <p:nvPr userDrawn="1"/>
          </p:nvSpPr>
          <p:spPr bwMode="auto">
            <a:xfrm>
              <a:off x="271" y="1179"/>
              <a:ext cx="5701" cy="2776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  <p:sp>
          <p:nvSpPr>
            <p:cNvPr id="40998" name="shpGridFooter" hidden="1"/>
            <p:cNvSpPr>
              <a:spLocks noChangeArrowheads="1"/>
            </p:cNvSpPr>
            <p:nvPr userDrawn="1"/>
          </p:nvSpPr>
          <p:spPr bwMode="auto">
            <a:xfrm>
              <a:off x="271" y="4005"/>
              <a:ext cx="5701" cy="102"/>
            </a:xfrm>
            <a:prstGeom prst="rect">
              <a:avLst/>
            </a:prstGeom>
            <a:noFill/>
            <a:ln w="127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4" name="shpLogoBackground"/>
          <p:cNvSpPr>
            <a:spLocks noChangeArrowheads="1"/>
          </p:cNvSpPr>
          <p:nvPr/>
        </p:nvSpPr>
        <p:spPr bwMode="white">
          <a:xfrm>
            <a:off x="7702550" y="115888"/>
            <a:ext cx="1062404" cy="8651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dirty="0"/>
          </a:p>
        </p:txBody>
      </p:sp>
      <p:pic>
        <p:nvPicPr>
          <p:cNvPr id="2" name="shpLogoPicDark"/>
          <p:cNvPicPr>
            <a:picLocks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7919720" y="180340"/>
            <a:ext cx="979170" cy="6553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Imago" pitchFamily="2" charset="0"/>
        </a:defRPr>
      </a:lvl9pPr>
    </p:titleStyle>
    <p:bodyStyle>
      <a:lvl1pPr marL="285750" indent="-285750" algn="l" rtl="0" eaLnBrk="0" fontAlgn="base" hangingPunct="0">
        <a:spcBef>
          <a:spcPct val="75000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63588" indent="-287338" algn="l" rtl="0" eaLnBrk="0" fontAlgn="base" hangingPunct="0">
        <a:spcBef>
          <a:spcPct val="3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241425" indent="-287338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719263" indent="-28733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95513" indent="-285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52713" indent="-285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09913" indent="-285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67113" indent="-285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024313" indent="-285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663826"/>
            <a:ext cx="7366000" cy="637382"/>
          </a:xfrm>
        </p:spPr>
        <p:txBody>
          <a:bodyPr/>
          <a:lstStyle/>
          <a:p>
            <a:r>
              <a:rPr lang="en-US" dirty="0" smtClean="0"/>
              <a:t>Setting the scene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8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R packages to fit NLME (ODE) models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115302"/>
              </p:ext>
            </p:extLst>
          </p:nvPr>
        </p:nvGraphicFramePr>
        <p:xfrm>
          <a:off x="611560" y="1340769"/>
          <a:ext cx="7992888" cy="282212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64189"/>
                <a:gridCol w="3906378"/>
                <a:gridCol w="2322321"/>
              </a:tblGrid>
              <a:tr h="3473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Package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nlmeODE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FME</a:t>
                      </a:r>
                      <a:endParaRPr lang="en-US" dirty="0"/>
                    </a:p>
                  </a:txBody>
                  <a:tcPr/>
                </a:tc>
              </a:tr>
              <a:tr h="999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Likelihood estimation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2-steps likelihood approxim</a:t>
                      </a:r>
                      <a:r>
                        <a:rPr lang="en-US" sz="1600" baseline="30000" dirty="0" smtClean="0"/>
                        <a:t>1</a:t>
                      </a:r>
                      <a:r>
                        <a:rPr lang="en-US" sz="1600" dirty="0" smtClean="0"/>
                        <a:t>: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aseline="0" dirty="0" smtClean="0"/>
                        <a:t>Penalized non-linear least squares (PNLS)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aseline="0" dirty="0" smtClean="0"/>
                        <a:t>Linear mixed-effect (LME)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MCMC sampling</a:t>
                      </a:r>
                    </a:p>
                  </a:txBody>
                  <a:tcPr/>
                </a:tc>
              </a:tr>
              <a:tr h="3473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Main authors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J. </a:t>
                      </a:r>
                      <a:r>
                        <a:rPr lang="en-US" sz="1600" dirty="0" err="1" smtClean="0"/>
                        <a:t>Pinheiro</a:t>
                      </a:r>
                      <a:r>
                        <a:rPr lang="en-US" sz="1600" dirty="0" smtClean="0"/>
                        <a:t>, D.</a:t>
                      </a:r>
                      <a:r>
                        <a:rPr lang="en-US" sz="1600" baseline="0" dirty="0" smtClean="0"/>
                        <a:t> Bates, </a:t>
                      </a:r>
                      <a:r>
                        <a:rPr lang="en-US" sz="1600" dirty="0" smtClean="0"/>
                        <a:t>C. Tornøe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K. </a:t>
                      </a:r>
                      <a:r>
                        <a:rPr lang="en-US" sz="1600" dirty="0" err="1" smtClean="0"/>
                        <a:t>Soetaert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T. Petzoldt</a:t>
                      </a:r>
                      <a:r>
                        <a:rPr lang="en-US" sz="1600" baseline="30000" dirty="0" smtClean="0"/>
                        <a:t>3</a:t>
                      </a:r>
                      <a:endParaRPr lang="en-US" sz="1600" baseline="30000" dirty="0"/>
                    </a:p>
                  </a:txBody>
                  <a:tcPr/>
                </a:tc>
              </a:tr>
              <a:tr h="3473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Maintenance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Minimal</a:t>
                      </a:r>
                      <a:r>
                        <a:rPr lang="en-US" sz="1600" baseline="0" dirty="0" smtClean="0"/>
                        <a:t> (2004)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Active (2016)</a:t>
                      </a:r>
                      <a:endParaRPr lang="en-US" sz="1600" dirty="0"/>
                    </a:p>
                  </a:txBody>
                  <a:tcPr/>
                </a:tc>
              </a:tr>
              <a:tr h="3473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Model diagnostics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Basic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Very basic</a:t>
                      </a:r>
                      <a:endParaRPr lang="en-US" sz="1600" dirty="0"/>
                    </a:p>
                  </a:txBody>
                  <a:tcPr/>
                </a:tc>
              </a:tr>
              <a:tr h="3473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Model validation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5536" y="622653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Lindstrom and Bates (1990) Biometrics; </a:t>
            </a:r>
            <a:r>
              <a:rPr lang="en-US" sz="1200" baseline="30000" dirty="0" smtClean="0"/>
              <a:t>2</a:t>
            </a:r>
            <a:r>
              <a:rPr lang="en-US" sz="1200" dirty="0" smtClean="0"/>
              <a:t>Tornoe </a:t>
            </a:r>
            <a:r>
              <a:rPr lang="en-US" sz="1200" i="1" dirty="0" smtClean="0"/>
              <a:t>et al</a:t>
            </a:r>
            <a:r>
              <a:rPr lang="en-US" sz="1200" dirty="0" smtClean="0"/>
              <a:t>. (2004) CMPB; </a:t>
            </a:r>
            <a:r>
              <a:rPr lang="en-US" sz="1200" dirty="0" err="1" smtClean="0"/>
              <a:t>Soetaert</a:t>
            </a:r>
            <a:r>
              <a:rPr lang="en-US" sz="1200" dirty="0" smtClean="0"/>
              <a:t> and </a:t>
            </a:r>
            <a:r>
              <a:rPr lang="en-US" sz="1200" dirty="0" err="1" smtClean="0"/>
              <a:t>Petzoldt</a:t>
            </a:r>
            <a:r>
              <a:rPr lang="en-US" sz="1200" dirty="0" smtClean="0"/>
              <a:t> (2010) JSS;  </a:t>
            </a:r>
            <a:r>
              <a:rPr lang="en-US" sz="1200" baseline="30000" dirty="0" smtClean="0"/>
              <a:t>4</a:t>
            </a:r>
            <a:r>
              <a:rPr lang="en-US" sz="1200" dirty="0" smtClean="0"/>
              <a:t>Comets </a:t>
            </a:r>
            <a:r>
              <a:rPr lang="en-US" sz="1200" i="1" dirty="0" smtClean="0"/>
              <a:t>et al. </a:t>
            </a:r>
            <a:r>
              <a:rPr lang="en-US" sz="1200" dirty="0" smtClean="0"/>
              <a:t>(2011) PAGE meeting.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74159" y="4653136"/>
            <a:ext cx="8038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Solution 1: Work out the analytical solution of the ODE</a:t>
            </a:r>
            <a:r>
              <a:rPr lang="en-US" sz="1600" dirty="0"/>
              <a:t> </a:t>
            </a:r>
            <a:r>
              <a:rPr lang="en-US" sz="1600" dirty="0" smtClean="0"/>
              <a:t>and use R packages with better </a:t>
            </a:r>
            <a:r>
              <a:rPr lang="en-US" sz="1600" dirty="0" err="1" smtClean="0"/>
              <a:t>GoF</a:t>
            </a:r>
            <a:r>
              <a:rPr lang="en-US" sz="1600" dirty="0" smtClean="0"/>
              <a:t>/model qualification suit (</a:t>
            </a:r>
            <a:r>
              <a:rPr lang="en-US" sz="1600" i="1" dirty="0" smtClean="0"/>
              <a:t>e.g.</a:t>
            </a:r>
            <a:r>
              <a:rPr lang="en-US" sz="1600" dirty="0" smtClean="0"/>
              <a:t> </a:t>
            </a:r>
            <a:r>
              <a:rPr lang="en-US" sz="1600" dirty="0" err="1" smtClean="0"/>
              <a:t>nlme</a:t>
            </a:r>
            <a:r>
              <a:rPr lang="en-US" sz="1600" dirty="0" smtClean="0"/>
              <a:t>, saemix</a:t>
            </a:r>
            <a:r>
              <a:rPr lang="en-US" sz="1600" baseline="30000" dirty="0" smtClean="0"/>
              <a:t>4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74159" y="5297433"/>
            <a:ext cx="7200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Solution 2: Use other tools (</a:t>
            </a:r>
            <a:r>
              <a:rPr lang="en-US" sz="1600" i="1" dirty="0" smtClean="0"/>
              <a:t>e.g.</a:t>
            </a:r>
            <a:r>
              <a:rPr lang="en-US" sz="1600" dirty="0" smtClean="0"/>
              <a:t> </a:t>
            </a:r>
            <a:r>
              <a:rPr lang="en-US" sz="1600" dirty="0" err="1" smtClean="0"/>
              <a:t>Monolix</a:t>
            </a:r>
            <a:r>
              <a:rPr lang="en-US" sz="1600" dirty="0" smtClean="0"/>
              <a:t>, NONMEM)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574158" y="3423684"/>
            <a:ext cx="8038214" cy="754911"/>
          </a:xfrm>
          <a:prstGeom prst="roundRect">
            <a:avLst/>
          </a:prstGeom>
          <a:ln w="57150">
            <a:solidFill>
              <a:schemeClr val="bg2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663826"/>
            <a:ext cx="7366000" cy="637382"/>
          </a:xfrm>
        </p:spPr>
        <p:txBody>
          <a:bodyPr/>
          <a:lstStyle/>
          <a:p>
            <a:r>
              <a:rPr lang="en-US" dirty="0" smtClean="0"/>
              <a:t>ITT5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Motivation: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dev</a:t>
            </a:r>
            <a:r>
              <a:rPr lang="en-US" dirty="0" smtClean="0"/>
              <a:t> in Oncology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0796" y="1516182"/>
            <a:ext cx="1934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Clinical dev.: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88019" y="1516182"/>
            <a:ext cx="1952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Ph1 HV (SAD, MAD)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721036" y="1516182"/>
            <a:ext cx="1707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Ph2 (DR </a:t>
            </a:r>
            <a:r>
              <a:rPr lang="en-US" sz="1600" dirty="0" err="1" smtClean="0"/>
              <a:t>inc.</a:t>
            </a:r>
            <a:r>
              <a:rPr lang="en-US" sz="1600" dirty="0" smtClean="0"/>
              <a:t> </a:t>
            </a:r>
            <a:r>
              <a:rPr lang="en-US" sz="1600" dirty="0" err="1" smtClean="0"/>
              <a:t>Pbo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836860" y="1516182"/>
            <a:ext cx="1651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Ph3 (x2) (pivotal)</a:t>
            </a:r>
            <a:endParaRPr lang="en-US" sz="1600" dirty="0"/>
          </a:p>
        </p:txBody>
      </p:sp>
      <p:cxnSp>
        <p:nvCxnSpPr>
          <p:cNvPr id="15" name="Straight Connector 14"/>
          <p:cNvCxnSpPr>
            <a:stCxn id="3" idx="3"/>
            <a:endCxn id="7" idx="1"/>
          </p:cNvCxnSpPr>
          <p:nvPr/>
        </p:nvCxnSpPr>
        <p:spPr bwMode="auto">
          <a:xfrm>
            <a:off x="4440798" y="1685459"/>
            <a:ext cx="280238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8" idx="1"/>
          </p:cNvCxnSpPr>
          <p:nvPr/>
        </p:nvCxnSpPr>
        <p:spPr bwMode="auto">
          <a:xfrm>
            <a:off x="6428555" y="1685459"/>
            <a:ext cx="408305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27584" y="4365104"/>
            <a:ext cx="7660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 solid tumors, decision to initiate Ph3 activities are typically based on tumor size data.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6546" y="2257748"/>
            <a:ext cx="1939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Clinical dev. in </a:t>
            </a:r>
            <a:r>
              <a:rPr lang="en-US" sz="1600" dirty="0" err="1" smtClean="0"/>
              <a:t>Onco</a:t>
            </a:r>
            <a:r>
              <a:rPr lang="en-US" sz="1600" dirty="0" smtClean="0"/>
              <a:t>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83768" y="2257748"/>
            <a:ext cx="15744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Ph1 CRM (SAD)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481149" y="2257748"/>
            <a:ext cx="1952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Ph2 (1 dose vs. </a:t>
            </a:r>
            <a:r>
              <a:rPr lang="en-US" sz="1600" dirty="0" err="1" smtClean="0"/>
              <a:t>SoC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6832609" y="2257748"/>
            <a:ext cx="1651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Ph3 (x1) (pivotal)</a:t>
            </a:r>
            <a:endParaRPr lang="en-US" sz="1600" dirty="0"/>
          </a:p>
        </p:txBody>
      </p:sp>
      <p:cxnSp>
        <p:nvCxnSpPr>
          <p:cNvPr id="26" name="Straight Connector 25"/>
          <p:cNvCxnSpPr>
            <a:stCxn id="23" idx="3"/>
            <a:endCxn id="24" idx="1"/>
          </p:cNvCxnSpPr>
          <p:nvPr/>
        </p:nvCxnSpPr>
        <p:spPr bwMode="auto">
          <a:xfrm>
            <a:off x="4058238" y="2427025"/>
            <a:ext cx="422911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4" idx="3"/>
            <a:endCxn id="25" idx="1"/>
          </p:cNvCxnSpPr>
          <p:nvPr/>
        </p:nvCxnSpPr>
        <p:spPr bwMode="auto">
          <a:xfrm>
            <a:off x="6433928" y="2427025"/>
            <a:ext cx="398681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51520" y="3009727"/>
            <a:ext cx="1944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Clinical dev. in </a:t>
            </a:r>
            <a:r>
              <a:rPr lang="en-US" sz="1600" dirty="0" err="1" smtClean="0"/>
              <a:t>Onco</a:t>
            </a:r>
            <a:r>
              <a:rPr lang="en-US" sz="1600" dirty="0" smtClean="0"/>
              <a:t>, in 2017: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78742" y="3009727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Ph1 CRM (all)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143196" y="3009727"/>
            <a:ext cx="21804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expansion (target pop.)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827583" y="3009727"/>
            <a:ext cx="1651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Ph3 (x1) (pivotal)</a:t>
            </a:r>
            <a:endParaRPr lang="en-US" sz="1600" dirty="0"/>
          </a:p>
        </p:txBody>
      </p:sp>
      <p:cxnSp>
        <p:nvCxnSpPr>
          <p:cNvPr id="32" name="Straight Connector 31"/>
          <p:cNvCxnSpPr>
            <a:stCxn id="29" idx="3"/>
            <a:endCxn id="30" idx="1"/>
          </p:cNvCxnSpPr>
          <p:nvPr/>
        </p:nvCxnSpPr>
        <p:spPr bwMode="auto">
          <a:xfrm>
            <a:off x="3864058" y="3179004"/>
            <a:ext cx="279138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0" idx="3"/>
            <a:endCxn id="31" idx="1"/>
          </p:cNvCxnSpPr>
          <p:nvPr/>
        </p:nvCxnSpPr>
        <p:spPr bwMode="auto">
          <a:xfrm>
            <a:off x="6323601" y="3179004"/>
            <a:ext cx="503982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160574" y="3594502"/>
            <a:ext cx="17059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accent6"/>
                </a:solidFill>
              </a:rPr>
              <a:t>external data </a:t>
            </a:r>
            <a:r>
              <a:rPr lang="en-US" sz="1600" dirty="0" err="1" smtClean="0">
                <a:solidFill>
                  <a:schemeClr val="accent6"/>
                </a:solidFill>
              </a:rPr>
              <a:t>SoC</a:t>
            </a:r>
            <a:endParaRPr lang="en-US" sz="1600" dirty="0">
              <a:solidFill>
                <a:schemeClr val="accent6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4938126" y="3302114"/>
            <a:ext cx="0" cy="292388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 flipH="1" flipV="1">
            <a:off x="6543562" y="1484784"/>
            <a:ext cx="178289" cy="184408"/>
          </a:xfrm>
          <a:prstGeom prst="triangle">
            <a:avLst/>
          </a:prstGeom>
          <a:solidFill>
            <a:srgbClr val="FFFF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p:sp>
        <p:nvSpPr>
          <p:cNvPr id="40" name="Isosceles Triangle 39"/>
          <p:cNvSpPr/>
          <p:nvPr/>
        </p:nvSpPr>
        <p:spPr>
          <a:xfrm flipH="1" flipV="1">
            <a:off x="6516216" y="2225847"/>
            <a:ext cx="178289" cy="184408"/>
          </a:xfrm>
          <a:prstGeom prst="triangle">
            <a:avLst/>
          </a:prstGeom>
          <a:solidFill>
            <a:srgbClr val="FFFF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p:sp>
        <p:nvSpPr>
          <p:cNvPr id="41" name="Isosceles Triangle 40"/>
          <p:cNvSpPr/>
          <p:nvPr/>
        </p:nvSpPr>
        <p:spPr>
          <a:xfrm flipH="1" flipV="1">
            <a:off x="6433575" y="2986319"/>
            <a:ext cx="178289" cy="184408"/>
          </a:xfrm>
          <a:prstGeom prst="triangle">
            <a:avLst/>
          </a:prstGeom>
          <a:solidFill>
            <a:srgbClr val="FFFF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p:sp>
        <p:nvSpPr>
          <p:cNvPr id="42" name="Isosceles Triangle 41"/>
          <p:cNvSpPr/>
          <p:nvPr/>
        </p:nvSpPr>
        <p:spPr>
          <a:xfrm flipH="1" flipV="1">
            <a:off x="539352" y="6369437"/>
            <a:ext cx="178289" cy="184408"/>
          </a:xfrm>
          <a:prstGeom prst="triangle">
            <a:avLst/>
          </a:prstGeom>
          <a:solidFill>
            <a:srgbClr val="FFFF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27584" y="6276975"/>
            <a:ext cx="19800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K</a:t>
            </a:r>
            <a:r>
              <a:rPr lang="en-US" sz="1600" dirty="0" smtClean="0"/>
              <a:t>ey investment point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4156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Tumor size (SLD)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67" y="1196752"/>
            <a:ext cx="7992888" cy="456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07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Tumor size dynamics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603" y="2013633"/>
            <a:ext cx="5952695" cy="212596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 rot="16200000">
            <a:off x="2128041" y="2627376"/>
            <a:ext cx="950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/>
              <a:t>SLD (mm)</a:t>
            </a:r>
            <a:endParaRPr lang="en-US" sz="1400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3512780" y="2396536"/>
            <a:ext cx="1656184" cy="200054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4295015" y="2492661"/>
            <a:ext cx="3761117" cy="354459"/>
          </a:xfrm>
          <a:custGeom>
            <a:avLst/>
            <a:gdLst>
              <a:gd name="connsiteX0" fmla="*/ 0 w 3761117"/>
              <a:gd name="connsiteY0" fmla="*/ 0 h 1008693"/>
              <a:gd name="connsiteX1" fmla="*/ 1104181 w 3761117"/>
              <a:gd name="connsiteY1" fmla="*/ 983412 h 1008693"/>
              <a:gd name="connsiteX2" fmla="*/ 3761117 w 3761117"/>
              <a:gd name="connsiteY2" fmla="*/ 621102 h 1008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61117" h="1008693">
                <a:moveTo>
                  <a:pt x="0" y="0"/>
                </a:moveTo>
                <a:cubicBezTo>
                  <a:pt x="238664" y="439947"/>
                  <a:pt x="477328" y="879895"/>
                  <a:pt x="1104181" y="983412"/>
                </a:cubicBezTo>
                <a:cubicBezTo>
                  <a:pt x="1731034" y="1086929"/>
                  <a:pt x="2746075" y="854015"/>
                  <a:pt x="3761117" y="621102"/>
                </a:cubicBezTo>
              </a:path>
            </a:pathLst>
          </a:custGeom>
          <a:noFill/>
          <a:ln w="28575">
            <a:solidFill>
              <a:srgbClr val="8EB4E3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>
            <a:off x="5384988" y="2517716"/>
            <a:ext cx="43204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597598" y="2517716"/>
            <a:ext cx="90" cy="321639"/>
          </a:xfrm>
          <a:prstGeom prst="straightConnector1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5168964" y="2057982"/>
                <a:ext cx="91242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𝑴𝒂𝒙𝑺𝒉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64" y="2057982"/>
                <a:ext cx="912429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1115616" y="4236187"/>
            <a:ext cx="540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Tumor size ratio at a given date or Maximum shrinkage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Time to (re)growth or time below threshold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Resistance </a:t>
            </a:r>
            <a:r>
              <a:rPr lang="en-US" sz="1600" dirty="0" smtClean="0"/>
              <a:t>and/or Tumor </a:t>
            </a:r>
            <a:r>
              <a:rPr lang="en-US" sz="1600" dirty="0"/>
              <a:t>growth </a:t>
            </a:r>
            <a:r>
              <a:rPr lang="en-US" sz="1600" dirty="0" smtClean="0"/>
              <a:t>rate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TS at baseline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357206" y="1288545"/>
                <a:ext cx="3142785" cy="446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𝑑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𝑎𝑌</m:t>
                    </m:r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b="0" i="1" smtClean="0">
                        <a:latin typeface="Cambria Math"/>
                      </a:rPr>
                      <m:t>𝑏𝑌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sz="1600" b="0" i="0" smtClean="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⁡</m:t>
                    </m:r>
                    <m:r>
                      <a:rPr lang="en-US" sz="1600" b="0" i="1" smtClean="0">
                        <a:latin typeface="Cambria Math"/>
                      </a:rPr>
                      <m:t>(−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en-US" sz="1600" b="0" i="1" smtClean="0">
                        <a:latin typeface="Cambria Math"/>
                      </a:rPr>
                      <m:t>𝑡</m:t>
                    </m:r>
                    <m:r>
                      <a:rPr lang="en-US" sz="16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1600" dirty="0" smtClean="0"/>
                  <a:t>   (1)</a:t>
                </a:r>
                <a:endParaRPr lang="en-US" sz="16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206" y="1288545"/>
                <a:ext cx="3142785" cy="446982"/>
              </a:xfrm>
              <a:prstGeom prst="rect">
                <a:avLst/>
              </a:prstGeom>
              <a:blipFill rotWithShape="1">
                <a:blip r:embed="rId4"/>
                <a:stretch>
                  <a:fillRect b="-4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226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Tumor size dynamics – structural models</a:t>
            </a:r>
            <a:r>
              <a:rPr lang="en-US" baseline="30000" dirty="0" smtClean="0"/>
              <a:t>1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04811" y="3506570"/>
                <a:ext cx="3879157" cy="446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(5)</a:t>
                </a:r>
                <a:r>
                  <a:rPr lang="en-US" sz="1600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𝑑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𝑎𝑌</m:t>
                    </m:r>
                    <m:r>
                      <a:rPr lang="en-US" sz="1600" i="1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sz="16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1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e>
                    </m:d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1" y="3506570"/>
                <a:ext cx="3879157" cy="44698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4813" y="1573798"/>
                <a:ext cx="38791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(1)</a:t>
                </a:r>
                <a:r>
                  <a:rPr lang="en-US" sz="1600" dirty="0" smtClean="0"/>
                  <a:t>  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/>
                      </a:rPr>
                      <m:t>𝑌</m:t>
                    </m:r>
                    <m:r>
                      <a:rPr lang="en-US" sz="1600" b="0" i="1" smtClean="0">
                        <a:latin typeface="Cambria Math"/>
                      </a:rPr>
                      <m:t>(</m:t>
                    </m:r>
                    <m:r>
                      <a:rPr lang="en-US" sz="1600" b="0" i="1" smtClean="0">
                        <a:latin typeface="Cambria Math"/>
                      </a:rPr>
                      <m:t>𝑡</m:t>
                    </m:r>
                    <m:r>
                      <a:rPr lang="en-US" sz="1600" b="0" i="1" smtClean="0">
                        <a:latin typeface="Cambria Math"/>
                      </a:rPr>
                      <m:t>)=</m:t>
                    </m:r>
                    <m:sSub>
                      <m:sSub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sz="16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>
                            <a:latin typeface="Cambria Math"/>
                            <a:ea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16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1600" i="1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sz="1600" b="0" i="1" smtClean="0">
                            <a:latin typeface="Cambria Math"/>
                          </a:rPr>
                          <m:t>+</m:t>
                        </m:r>
                        <m:r>
                          <a:rPr lang="en-US" sz="1600" i="1">
                            <a:latin typeface="Cambria Math"/>
                          </a:rPr>
                          <m:t>𝑔𝑡</m:t>
                        </m:r>
                      </m:e>
                    </m:func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3" y="1573798"/>
                <a:ext cx="3879155" cy="338554"/>
              </a:xfrm>
              <a:prstGeom prst="rect">
                <a:avLst/>
              </a:prstGeom>
              <a:blipFill rotWithShape="1">
                <a:blip r:embed="rId3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4812" y="2064752"/>
                <a:ext cx="38791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(2)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 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/>
                      </a:rPr>
                      <m:t>𝑌</m:t>
                    </m:r>
                    <m:r>
                      <a:rPr lang="en-US" sz="1600" b="0" i="1" smtClean="0">
                        <a:latin typeface="Cambria Math"/>
                      </a:rPr>
                      <m:t>(</m:t>
                    </m:r>
                    <m:r>
                      <a:rPr lang="en-US" sz="1600" b="0" i="1" smtClean="0">
                        <a:latin typeface="Cambria Math"/>
                      </a:rPr>
                      <m:t>𝑡</m:t>
                    </m:r>
                    <m:r>
                      <a:rPr lang="en-US" sz="1600" b="0" i="1" smtClean="0">
                        <a:latin typeface="Cambria Math"/>
                      </a:rPr>
                      <m:t>)=</m:t>
                    </m:r>
                    <m:sSub>
                      <m:sSub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sz="16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1600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/>
                                <a:ea typeface="Cambria Math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6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16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600" b="0" i="1" smtClean="0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  <m:r>
                                  <a:rPr lang="en-US" sz="1600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  <m:r>
                          <a:rPr lang="en-US" sz="1600" b="0" i="1" smtClean="0"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1600">
                            <a:latin typeface="Cambria Math"/>
                            <a:ea typeface="Cambria Math"/>
                          </a:rPr>
                          <m:t>exp</m:t>
                        </m:r>
                        <m:d>
                          <m:d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𝑔𝑡</m:t>
                            </m:r>
                          </m:e>
                        </m:d>
                        <m:r>
                          <a:rPr lang="en-US" sz="1600" b="0" i="1" smtClean="0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2" y="2064752"/>
                <a:ext cx="387915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4812" y="2555706"/>
                <a:ext cx="38791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(3)</a:t>
                </a:r>
                <a:r>
                  <a:rPr lang="en-US" sz="1600" dirty="0" smtClean="0"/>
                  <a:t>  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/>
                      </a:rPr>
                      <m:t>𝑌</m:t>
                    </m:r>
                    <m:d>
                      <m:d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sz="16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>
                            <a:latin typeface="Cambria Math"/>
                            <a:ea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16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1600" i="1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1600" i="1">
                        <a:latin typeface="Cambria Math"/>
                      </a:rPr>
                      <m:t>+</m:t>
                    </m:r>
                    <m:r>
                      <a:rPr lang="en-US" sz="1600" i="1">
                        <a:latin typeface="Cambria Math"/>
                      </a:rPr>
                      <m:t>𝑔𝑡</m:t>
                    </m:r>
                    <m:r>
                      <a:rPr lang="en-US" sz="1600" b="0" i="1" smtClean="0">
                        <a:latin typeface="Cambria Math"/>
                      </a:rPr>
                      <m:t>+</m:t>
                    </m:r>
                    <m:r>
                      <a:rPr lang="en-US" sz="1600" b="0" i="1" smtClean="0">
                        <a:latin typeface="Cambria Math"/>
                      </a:rPr>
                      <m:t>h</m:t>
                    </m:r>
                    <m:sSup>
                      <m:sSup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sz="1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2" y="2555706"/>
                <a:ext cx="3879156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01074" y="4029457"/>
                <a:ext cx="3882894" cy="446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(6)</a:t>
                </a:r>
                <a:r>
                  <a:rPr lang="en-US" sz="1600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𝑑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𝑎𝑌</m:t>
                    </m:r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b="0" i="1" smtClean="0">
                        <a:latin typeface="Cambria Math"/>
                      </a:rPr>
                      <m:t>𝑏𝑌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sz="1600" b="0" i="0" smtClean="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⁡</m:t>
                    </m:r>
                    <m:r>
                      <a:rPr lang="en-US" sz="1600" b="0" i="1" smtClean="0">
                        <a:latin typeface="Cambria Math"/>
                      </a:rPr>
                      <m:t>(−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en-US" sz="1600" b="0" i="1" smtClean="0">
                        <a:latin typeface="Cambria Math"/>
                      </a:rPr>
                      <m:t>𝑡</m:t>
                    </m:r>
                    <m:r>
                      <a:rPr lang="en-US" sz="16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74" y="4029457"/>
                <a:ext cx="3882894" cy="446982"/>
              </a:xfrm>
              <a:prstGeom prst="rect">
                <a:avLst/>
              </a:prstGeom>
              <a:blipFill rotWithShape="1">
                <a:blip r:embed="rId6"/>
                <a:stretch>
                  <a:fillRect l="-157" b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95536" y="6381328"/>
            <a:ext cx="2024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Ribba </a:t>
            </a:r>
            <a:r>
              <a:rPr lang="en-US" sz="1200" i="1" dirty="0" smtClean="0"/>
              <a:t>et al</a:t>
            </a:r>
            <a:r>
              <a:rPr lang="en-US" sz="1200" dirty="0" smtClean="0"/>
              <a:t>. (2014) CPT:PSP.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5536" y="4552344"/>
                <a:ext cx="3888432" cy="46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(7)</a:t>
                </a:r>
                <a:r>
                  <a:rPr lang="en-US" sz="1600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𝑑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𝑎𝑌</m:t>
                    </m:r>
                    <m:r>
                      <a:rPr lang="en-US" sz="1600" i="1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sz="1600" i="1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 b="0" i="0" smtClean="0">
                            <a:latin typeface="Cambria Math"/>
                            <a:ea typeface="Cambria Math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sz="16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60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600" i="1" smtClean="0"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num>
                              <m:den>
                                <m:r>
                                  <a:rPr lang="en-US" sz="1600" b="0" i="1" smtClean="0">
                                    <a:latin typeface="Cambria Math"/>
                                    <a:ea typeface="Cambria Math"/>
                                  </a:rPr>
                                  <m:t>𝑌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b="0" i="1" smtClean="0">
                        <a:latin typeface="Cambria Math"/>
                      </a:rPr>
                      <m:t>𝑏𝑌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sz="1600" b="0" i="0" smtClean="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⁡</m:t>
                    </m:r>
                    <m:r>
                      <a:rPr lang="en-US" sz="1600" b="0" i="1" smtClean="0">
                        <a:latin typeface="Cambria Math"/>
                      </a:rPr>
                      <m:t>(−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en-US" sz="1600" b="0" i="1" smtClean="0">
                        <a:latin typeface="Cambria Math"/>
                      </a:rPr>
                      <m:t>𝑡</m:t>
                    </m:r>
                    <m:r>
                      <a:rPr lang="en-US" sz="16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552344"/>
                <a:ext cx="3888432" cy="460832"/>
              </a:xfrm>
              <a:prstGeom prst="rect">
                <a:avLst/>
              </a:prstGeom>
              <a:blipFill rotWithShape="1">
                <a:blip r:embed="rId7"/>
                <a:stretch>
                  <a:fillRect l="-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95536" y="2983683"/>
                <a:ext cx="4608512" cy="509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(4)</a:t>
                </a:r>
                <a:r>
                  <a:rPr lang="en-US" sz="1600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/>
                          </a:rPr>
                          <m:t>𝑑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𝑌</m:t>
                        </m:r>
                      </m:num>
                      <m:den>
                        <m:r>
                          <a:rPr lang="en-US" sz="16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r>
                      <a:rPr lang="en-US" sz="1600" b="0" i="1" smtClean="0">
                        <a:latin typeface="Cambria Math"/>
                      </a:rPr>
                      <m:t>𝑎</m:t>
                    </m:r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i="1">
                        <a:latin typeface="Cambria Math"/>
                      </a:rPr>
                      <m:t>𝑏𝑌</m:t>
                    </m: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groupChr>
                      <m:groupChrPr>
                        <m:chr m:val="⇔"/>
                        <m:vertJc m:val="bot"/>
                        <m:ctrlPr>
                          <a:rPr lang="en-US" sz="1600" b="0" i="1" smtClean="0">
                            <a:latin typeface="Cambria Math"/>
                          </a:rPr>
                        </m:ctrlPr>
                      </m:groupChrPr>
                      <m:e/>
                    </m:groupChr>
                    <m:r>
                      <a:rPr lang="en-US" sz="1600" b="0" i="1" smtClean="0">
                        <a:latin typeface="Cambria Math"/>
                      </a:rPr>
                      <m:t> </m:t>
                    </m:r>
                    <m:r>
                      <a:rPr lang="en-US" sz="1600" b="0" i="1" smtClean="0">
                        <a:latin typeface="Cambria Math"/>
                      </a:rPr>
                      <m:t>𝑌</m:t>
                    </m:r>
                    <m:d>
                      <m:d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US" sz="1600" i="1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sz="1600">
                        <a:latin typeface="Cambria Math"/>
                        <a:ea typeface="Cambria Math"/>
                      </a:rPr>
                      <m:t>exp</m:t>
                    </m:r>
                    <m:d>
                      <m:d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</a:rPr>
                          <m:t>𝑎𝑡</m:t>
                        </m:r>
                      </m:e>
                    </m:d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983683"/>
                <a:ext cx="4608512" cy="509820"/>
              </a:xfrm>
              <a:prstGeom prst="rect">
                <a:avLst/>
              </a:prstGeom>
              <a:blipFill rotWithShape="1">
                <a:blip r:embed="rId8"/>
                <a:stretch>
                  <a:fillRect l="-132" t="-3571" b="-39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 bwMode="auto">
          <a:xfrm>
            <a:off x="5148064" y="1988840"/>
            <a:ext cx="0" cy="2487599"/>
          </a:xfrm>
          <a:prstGeom prst="line">
            <a:avLst/>
          </a:prstGeom>
          <a:noFill/>
          <a:ln w="76200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92080" y="1946880"/>
            <a:ext cx="3456386" cy="2562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6"/>
                </a:solidFill>
              </a:rPr>
              <a:t>Depending on random effects two (or more) different models may have similar ‘performance’ (AIC, diagnostic tools).</a:t>
            </a:r>
          </a:p>
          <a:p>
            <a:r>
              <a:rPr lang="en-US" sz="1600" dirty="0" smtClean="0">
                <a:solidFill>
                  <a:schemeClr val="accent6"/>
                </a:solidFill>
              </a:rPr>
              <a:t>Yet, these models may lead to different predictions (in particular </a:t>
            </a:r>
            <a:r>
              <a:rPr lang="en-US" sz="1600" i="1" dirty="0" smtClean="0">
                <a:solidFill>
                  <a:schemeClr val="accent6"/>
                </a:solidFill>
              </a:rPr>
              <a:t>w.r.t</a:t>
            </a:r>
            <a:r>
              <a:rPr lang="en-US" sz="1600" dirty="0" smtClean="0">
                <a:solidFill>
                  <a:schemeClr val="accent6"/>
                </a:solidFill>
              </a:rPr>
              <a:t>. IIV).</a:t>
            </a:r>
          </a:p>
          <a:p>
            <a:endParaRPr lang="en-US" sz="1100" dirty="0" smtClean="0">
              <a:solidFill>
                <a:schemeClr val="accent6"/>
              </a:solidFill>
            </a:endParaRPr>
          </a:p>
          <a:p>
            <a:r>
              <a:rPr lang="en-US" sz="1600" b="1" dirty="0" smtClean="0">
                <a:solidFill>
                  <a:schemeClr val="accent6"/>
                </a:solidFill>
              </a:rPr>
              <a:t>Which model should be retained?</a:t>
            </a:r>
            <a:endParaRPr lang="en-US" sz="16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79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9223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Illustration (1/2) - Murphy </a:t>
            </a:r>
            <a:r>
              <a:rPr lang="en-US" i="1" dirty="0" smtClean="0"/>
              <a:t>et al</a:t>
            </a:r>
            <a:r>
              <a:rPr lang="en-US" dirty="0" smtClean="0"/>
              <a:t>. (2016)</a:t>
            </a:r>
            <a:r>
              <a:rPr lang="en-US" baseline="30000" dirty="0" smtClean="0"/>
              <a:t>1</a:t>
            </a:r>
            <a:r>
              <a:rPr lang="en-US" dirty="0"/>
              <a:t/>
            </a:r>
            <a:br>
              <a:rPr lang="en-US" dirty="0"/>
            </a:br>
            <a:endParaRPr lang="en-US" baseline="30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84" y="1471735"/>
            <a:ext cx="5182935" cy="43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12160" y="4509120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Various models lead to AIC within a 4 points range.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6381328"/>
            <a:ext cx="2933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Murphy et al. (2016) </a:t>
            </a:r>
            <a:r>
              <a:rPr lang="en-US" sz="1200" i="1" dirty="0" smtClean="0"/>
              <a:t>BMC Cancer</a:t>
            </a:r>
            <a:r>
              <a:rPr lang="en-US" sz="1200" dirty="0" smtClean="0"/>
              <a:t>, 16:163.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9410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9223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Illustration (2/2) - Murphy </a:t>
            </a:r>
            <a:r>
              <a:rPr lang="en-US" i="1" dirty="0" smtClean="0"/>
              <a:t>et al</a:t>
            </a:r>
            <a:r>
              <a:rPr lang="en-US" dirty="0" smtClean="0"/>
              <a:t>. (2016)</a:t>
            </a:r>
            <a:r>
              <a:rPr lang="en-US" baseline="30000" dirty="0" smtClean="0"/>
              <a:t>1</a:t>
            </a:r>
            <a:r>
              <a:rPr lang="en-US" dirty="0"/>
              <a:t/>
            </a:r>
            <a:br>
              <a:rPr lang="en-US" dirty="0"/>
            </a:br>
            <a:endParaRPr lang="en-US" baseline="30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6381328"/>
            <a:ext cx="2933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Murphy et al. (2016) </a:t>
            </a:r>
            <a:r>
              <a:rPr lang="en-US" sz="1200" i="1" dirty="0" smtClean="0"/>
              <a:t>BMC Cancer</a:t>
            </a:r>
            <a:r>
              <a:rPr lang="en-US" sz="1200" dirty="0" smtClean="0"/>
              <a:t>, 16:163.</a:t>
            </a:r>
            <a:endParaRPr lang="en-US" sz="12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58670"/>
            <a:ext cx="6768752" cy="5318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55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pEndCoverShape"/>
          <p:cNvSpPr txBox="1">
            <a:spLocks noChangeArrowheads="1"/>
          </p:cNvSpPr>
          <p:nvPr/>
        </p:nvSpPr>
        <p:spPr bwMode="white">
          <a:xfrm>
            <a:off x="-2174" y="6843362"/>
            <a:ext cx="42202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ago" pitchFamily="2" charset="0"/>
                <a:cs typeface="Arial" pitchFamily="34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20" y="2924175"/>
            <a:ext cx="8354157" cy="1009650"/>
          </a:xfrm>
        </p:spPr>
        <p:txBody>
          <a:bodyPr anchor="ctr"/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en-US" sz="4500" b="1" i="1" smtClean="0">
                <a:solidFill>
                  <a:srgbClr val="0082DA"/>
                </a:solidFill>
                <a:latin typeface="Minion" pitchFamily="18" charset="0"/>
              </a:rPr>
              <a:t>Doing now what patients need next</a:t>
            </a:r>
            <a:endParaRPr lang="en-US" sz="4500" b="1" dirty="0">
              <a:solidFill>
                <a:srgbClr val="0082DA"/>
              </a:solidFill>
            </a:endParaRPr>
          </a:p>
        </p:txBody>
      </p:sp>
      <p:sp>
        <p:nvSpPr>
          <p:cNvPr id="5" name="shpEndTranslation" hidden="1"/>
          <p:cNvSpPr/>
          <p:nvPr/>
        </p:nvSpPr>
        <p:spPr>
          <a:xfrm>
            <a:off x="301045" y="6093296"/>
            <a:ext cx="4220308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Clinical Pharmacology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89440" y="1484784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Science </a:t>
            </a:r>
            <a:r>
              <a:rPr lang="en-US" dirty="0"/>
              <a:t>that studies the characteristics, </a:t>
            </a:r>
            <a:r>
              <a:rPr lang="en-US" dirty="0" smtClean="0"/>
              <a:t>effects, </a:t>
            </a:r>
            <a:r>
              <a:rPr lang="en-US" dirty="0"/>
              <a:t>reactions and uses of </a:t>
            </a:r>
            <a:r>
              <a:rPr lang="en-US" dirty="0" smtClean="0"/>
              <a:t>drugs.</a:t>
            </a:r>
            <a:r>
              <a:rPr lang="en-US" dirty="0"/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Notes: it spans from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FiH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to market access</a:t>
            </a:r>
            <a:r>
              <a:rPr lang="en-US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7948" y="3116133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DOSE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58188" y="3116133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EXPOSURE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06460" y="3116133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2545268" y="3300799"/>
            <a:ext cx="141292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 bwMode="auto">
          <a:xfrm>
            <a:off x="5224881" y="3300799"/>
            <a:ext cx="118157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476516" y="2780929"/>
            <a:ext cx="15504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i="1" dirty="0" smtClean="0"/>
              <a:t>pharmacokinetics</a:t>
            </a:r>
            <a:endParaRPr lang="en-US" sz="1400" i="1" dirty="0"/>
          </a:p>
        </p:txBody>
      </p:sp>
      <p:sp>
        <p:nvSpPr>
          <p:cNvPr id="21" name="Rectangle 20"/>
          <p:cNvSpPr/>
          <p:nvPr/>
        </p:nvSpPr>
        <p:spPr>
          <a:xfrm>
            <a:off x="5000382" y="2780928"/>
            <a:ext cx="1630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i="1" dirty="0" smtClean="0"/>
              <a:t>pharmacodynamics</a:t>
            </a:r>
            <a:endParaRPr lang="en-US" sz="1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47664" y="4365104"/>
            <a:ext cx="604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To describe these relationships,  we use models.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20" grpId="0"/>
      <p:bldP spid="2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744313"/>
          </a:xfrm>
        </p:spPr>
        <p:txBody>
          <a:bodyPr/>
          <a:lstStyle/>
          <a:p>
            <a:r>
              <a:rPr lang="en-US" dirty="0" smtClean="0"/>
              <a:t>Aims of Clinical Pharmacology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0070" y="2778245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DOSE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44616" y="2778245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EXPOSURE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59580" y="2774849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RESPONSE</a:t>
            </a:r>
            <a:r>
              <a:rPr lang="en-US" dirty="0" smtClean="0">
                <a:solidFill>
                  <a:schemeClr val="accent6"/>
                </a:solidFill>
              </a:rPr>
              <a:t>(S)</a:t>
            </a:r>
            <a:endParaRPr lang="en-US" dirty="0">
              <a:solidFill>
                <a:schemeClr val="accent6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1797390" y="2962911"/>
            <a:ext cx="647226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 flipV="1">
            <a:off x="3711309" y="2959515"/>
            <a:ext cx="648271" cy="3396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926879" y="2479798"/>
            <a:ext cx="3882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i="1" dirty="0" smtClean="0"/>
              <a:t>PK</a:t>
            </a:r>
            <a:endParaRPr lang="en-US" sz="1400" i="1" dirty="0"/>
          </a:p>
        </p:txBody>
      </p:sp>
      <p:sp>
        <p:nvSpPr>
          <p:cNvPr id="23" name="Rectangle 22"/>
          <p:cNvSpPr/>
          <p:nvPr/>
        </p:nvSpPr>
        <p:spPr>
          <a:xfrm>
            <a:off x="3896200" y="2479798"/>
            <a:ext cx="4074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i="1" dirty="0" smtClean="0"/>
              <a:t>PD</a:t>
            </a:r>
            <a:endParaRPr lang="en-US" sz="1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480682" y="1882930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6"/>
                </a:solidFill>
              </a:rPr>
              <a:t>Covariates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03395" y="3623548"/>
            <a:ext cx="104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6"/>
                </a:solidFill>
              </a:rPr>
              <a:t>Regimen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07634" y="2070514"/>
            <a:ext cx="15199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Benefit : risk</a:t>
            </a:r>
            <a:br>
              <a:rPr lang="en-US" b="1" dirty="0" smtClean="0">
                <a:solidFill>
                  <a:schemeClr val="accent6"/>
                </a:solidFill>
              </a:rPr>
            </a:br>
            <a:r>
              <a:rPr lang="en-US" b="1" dirty="0" smtClean="0">
                <a:solidFill>
                  <a:schemeClr val="accent6"/>
                </a:solidFill>
              </a:rPr>
              <a:t>assessment</a:t>
            </a:r>
          </a:p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&amp; </a:t>
            </a:r>
          </a:p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Decision </a:t>
            </a:r>
            <a:br>
              <a:rPr lang="en-US" b="1" dirty="0" smtClean="0">
                <a:solidFill>
                  <a:schemeClr val="accent6"/>
                </a:solidFill>
              </a:rPr>
            </a:br>
            <a:r>
              <a:rPr lang="en-US" b="1" dirty="0" smtClean="0">
                <a:solidFill>
                  <a:schemeClr val="accent6"/>
                </a:solidFill>
              </a:rPr>
              <a:t>making</a:t>
            </a:r>
            <a:endParaRPr lang="en-US" b="1" dirty="0">
              <a:solidFill>
                <a:schemeClr val="accent6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1423730" y="3147577"/>
            <a:ext cx="0" cy="475971"/>
          </a:xfrm>
          <a:prstGeom prst="straightConnector1">
            <a:avLst/>
          </a:prstGeom>
          <a:noFill/>
          <a:ln w="12700" cap="flat" cmpd="sng" algn="ctr">
            <a:solidFill>
              <a:schemeClr val="accent6"/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 bwMode="auto">
          <a:xfrm flipH="1">
            <a:off x="2121003" y="2252262"/>
            <a:ext cx="956958" cy="227536"/>
          </a:xfrm>
          <a:prstGeom prst="straightConnector1">
            <a:avLst/>
          </a:prstGeom>
          <a:noFill/>
          <a:ln w="12700" cap="flat" cmpd="sng" algn="ctr">
            <a:solidFill>
              <a:schemeClr val="accent6"/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3077961" y="2252262"/>
            <a:ext cx="1021981" cy="227536"/>
          </a:xfrm>
          <a:prstGeom prst="straightConnector1">
            <a:avLst/>
          </a:prstGeom>
          <a:noFill/>
          <a:ln w="12700" cap="flat" cmpd="sng" algn="ctr">
            <a:solidFill>
              <a:schemeClr val="accent6"/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07132" y="338556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PLACEBO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 flipV="1">
            <a:off x="3648791" y="2959515"/>
            <a:ext cx="710789" cy="610713"/>
          </a:xfrm>
          <a:prstGeom prst="straightConnector1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Isosceles Triangle 36"/>
          <p:cNvSpPr/>
          <p:nvPr/>
        </p:nvSpPr>
        <p:spPr>
          <a:xfrm rot="5400000">
            <a:off x="6255718" y="2782190"/>
            <a:ext cx="272532" cy="32760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44064" y="4365104"/>
            <a:ext cx="2699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To describe this, </a:t>
            </a:r>
            <a:br>
              <a:rPr lang="en-US" sz="1600" dirty="0" smtClean="0"/>
            </a:br>
            <a:r>
              <a:rPr lang="en-US" sz="1600" dirty="0" smtClean="0"/>
              <a:t>we use deterministic models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6228184" y="4365104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To support this, we use statistic models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762280" y="908720"/>
            <a:ext cx="367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“The right dose for the right patient”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7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22" grpId="0"/>
      <p:bldP spid="23" grpId="0"/>
      <p:bldP spid="4" grpId="0"/>
      <p:bldP spid="24" grpId="0"/>
      <p:bldP spid="28" grpId="0"/>
      <p:bldP spid="33" grpId="0"/>
      <p:bldP spid="37" grpId="0" animBg="1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err="1" smtClean="0"/>
              <a:t>Pharmacometrics</a:t>
            </a:r>
            <a:r>
              <a:rPr lang="en-US" dirty="0" smtClean="0"/>
              <a:t> as a discipline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484784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‘Pharmacometrics’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 has emerged as a discipline thanks to the introduction of a new tool designed to address the </a:t>
            </a:r>
            <a:r>
              <a:rPr lang="en-US" sz="1600" i="1" dirty="0" smtClean="0"/>
              <a:t>specifics needs </a:t>
            </a:r>
            <a:r>
              <a:rPr lang="en-US" sz="1600" dirty="0" smtClean="0"/>
              <a:t>of clinical pharmacology. </a:t>
            </a:r>
          </a:p>
          <a:p>
            <a:r>
              <a:rPr lang="en-US" sz="1600" dirty="0" smtClean="0"/>
              <a:t>NONMEM was created in the 70’s by L. </a:t>
            </a:r>
            <a:r>
              <a:rPr lang="en-US" sz="1600" dirty="0" err="1" smtClean="0"/>
              <a:t>Sheiner</a:t>
            </a:r>
            <a:r>
              <a:rPr lang="en-US" sz="1600" dirty="0" smtClean="0"/>
              <a:t> and S. Beal.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6381328"/>
            <a:ext cx="30844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Word used for the 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 time in </a:t>
            </a:r>
            <a:r>
              <a:rPr lang="en-US" sz="1200" i="1" dirty="0" smtClean="0"/>
              <a:t>JPKPD</a:t>
            </a:r>
            <a:r>
              <a:rPr lang="en-US" sz="1200" dirty="0" smtClean="0"/>
              <a:t> in 1982.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2700209"/>
            <a:ext cx="4379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Bottom-up approach (using prior knowledge)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accent6"/>
                </a:solidFill>
                <a:latin typeface="Wingdings 3" panose="05040102010807070707" pitchFamily="18" charset="2"/>
              </a:rPr>
              <a:t>a</a:t>
            </a:r>
            <a:r>
              <a:rPr lang="en-US" sz="1600" dirty="0" smtClean="0">
                <a:solidFill>
                  <a:schemeClr val="accent6"/>
                </a:solidFill>
                <a:latin typeface="+mn-lt"/>
              </a:rPr>
              <a:t> towards more mechanistic models</a:t>
            </a:r>
            <a:endParaRPr lang="en-US" sz="1600" dirty="0" smtClean="0">
              <a:solidFill>
                <a:schemeClr val="accent6"/>
              </a:solidFill>
              <a:latin typeface="Wingdings 3" panose="05040102010807070707" pitchFamily="18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3492877"/>
            <a:ext cx="5378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Parameter estimates are conditional to the observed data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accent6"/>
                </a:solidFill>
                <a:latin typeface="Wingdings 3" panose="05040102010807070707" pitchFamily="18" charset="2"/>
              </a:rPr>
              <a:t>a</a:t>
            </a:r>
            <a:r>
              <a:rPr lang="en-US" sz="1600" dirty="0" smtClean="0">
                <a:solidFill>
                  <a:schemeClr val="accent6"/>
                </a:solidFill>
              </a:rPr>
              <a:t> more Bayesian than </a:t>
            </a:r>
            <a:r>
              <a:rPr lang="en-US" sz="1600" dirty="0" err="1" smtClean="0">
                <a:solidFill>
                  <a:schemeClr val="accent6"/>
                </a:solidFill>
              </a:rPr>
              <a:t>frequentist</a:t>
            </a:r>
            <a:r>
              <a:rPr lang="en-US" sz="1600" dirty="0" smtClean="0">
                <a:solidFill>
                  <a:schemeClr val="accent6"/>
                </a:solidFill>
              </a:rPr>
              <a:t> – </a:t>
            </a:r>
            <a:r>
              <a:rPr lang="en-US" sz="1600" i="1" dirty="0" smtClean="0">
                <a:solidFill>
                  <a:schemeClr val="accent6"/>
                </a:solidFill>
              </a:rPr>
              <a:t>in spirit</a:t>
            </a:r>
            <a:endParaRPr lang="en-US" sz="1600" i="1" dirty="0">
              <a:solidFill>
                <a:schemeClr val="accent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624" y="4285545"/>
            <a:ext cx="4932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ODE, non-linear </a:t>
            </a:r>
            <a:r>
              <a:rPr lang="en-US" sz="1600" b="1" dirty="0"/>
              <a:t>longitudinal</a:t>
            </a:r>
            <a:r>
              <a:rPr lang="en-US" sz="1600" dirty="0"/>
              <a:t> mixed-effects </a:t>
            </a:r>
            <a:r>
              <a:rPr lang="en-US" sz="1600" dirty="0" smtClean="0"/>
              <a:t>models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accent6"/>
                </a:solidFill>
                <a:latin typeface="Wingdings 3" panose="05040102010807070707" pitchFamily="18" charset="2"/>
              </a:rPr>
              <a:t>a</a:t>
            </a:r>
            <a:r>
              <a:rPr lang="en-US" sz="1600" dirty="0" smtClean="0">
                <a:solidFill>
                  <a:schemeClr val="accent6"/>
                </a:solidFill>
              </a:rPr>
              <a:t> PK and disease (progression) modeling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2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err="1" smtClean="0"/>
              <a:t>Pharmacometrics</a:t>
            </a:r>
            <a:r>
              <a:rPr lang="en-US" dirty="0" smtClean="0"/>
              <a:t> in the </a:t>
            </a:r>
            <a:r>
              <a:rPr lang="en-US" dirty="0" err="1" smtClean="0"/>
              <a:t>OrgCharts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614902" y="1520788"/>
            <a:ext cx="1954381" cy="1913310"/>
            <a:chOff x="1139622" y="1700936"/>
            <a:chExt cx="1954381" cy="1913310"/>
          </a:xfrm>
        </p:grpSpPr>
        <p:sp>
          <p:nvSpPr>
            <p:cNvPr id="4" name="Oval 3"/>
            <p:cNvSpPr/>
            <p:nvPr/>
          </p:nvSpPr>
          <p:spPr>
            <a:xfrm>
              <a:off x="1406702" y="1700936"/>
              <a:ext cx="1437106" cy="1440032"/>
            </a:xfrm>
            <a:prstGeom prst="ellipse">
              <a:avLst/>
            </a:prstGeom>
            <a:solidFill>
              <a:srgbClr val="CCC2A4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2167161" y="2420888"/>
              <a:ext cx="504000" cy="504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1139622" y="3275692"/>
                  <a:ext cx="1954381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Novartis (</a:t>
                  </a:r>
                  <a:r>
                    <a:rPr lang="en-US" sz="1600" dirty="0"/>
                    <a:t>P</a:t>
                  </a:r>
                  <a:r>
                    <a:rPr lang="en-US" sz="1600" dirty="0" smtClean="0"/>
                    <a:t>Mx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⊂</m:t>
                      </m:r>
                    </m:oMath>
                  </a14:m>
                  <a:r>
                    <a:rPr lang="en-US" sz="1600" dirty="0" smtClean="0">
                      <a:solidFill>
                        <a:schemeClr val="tx1"/>
                      </a:solidFill>
                    </a:rPr>
                    <a:t>Stat</a:t>
                  </a:r>
                  <a:r>
                    <a:rPr lang="en-US" sz="1600" dirty="0" smtClean="0"/>
                    <a:t>)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9622" y="3275692"/>
                  <a:ext cx="1954381" cy="33855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1869" t="-5455" r="-312" b="-2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TextBox 63"/>
            <p:cNvSpPr txBox="1"/>
            <p:nvPr/>
          </p:nvSpPr>
          <p:spPr>
            <a:xfrm>
              <a:off x="2227681" y="2540679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6">
                      <a:lumMod val="75000"/>
                    </a:schemeClr>
                  </a:solidFill>
                </a:rPr>
                <a:t>50</a:t>
              </a:r>
              <a:endParaRPr lang="en-US" sz="1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75" name="Slide Number Placeholder 74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750474" y="1552022"/>
            <a:ext cx="1694695" cy="1850658"/>
            <a:chOff x="3654839" y="1700872"/>
            <a:chExt cx="1694695" cy="1850658"/>
          </a:xfrm>
        </p:grpSpPr>
        <p:sp>
          <p:nvSpPr>
            <p:cNvPr id="3" name="Rounded Rectangle 2"/>
            <p:cNvSpPr/>
            <p:nvPr/>
          </p:nvSpPr>
          <p:spPr>
            <a:xfrm>
              <a:off x="3818160" y="1700872"/>
              <a:ext cx="1478660" cy="1440032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654839" y="3212976"/>
                  <a:ext cx="169469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Roche (</a:t>
                  </a:r>
                  <a:r>
                    <a:rPr lang="en-US" sz="1600" dirty="0" err="1" smtClean="0"/>
                    <a:t>PMx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/>
                          <a:ea typeface="Cambria Math"/>
                        </a:rPr>
                        <m:t>⊂</m:t>
                      </m:r>
                    </m:oMath>
                  </a14:m>
                  <a:r>
                    <a:rPr lang="en-US" sz="1600" dirty="0" smtClean="0"/>
                    <a:t>CP)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4839" y="3212976"/>
                  <a:ext cx="1694695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799" t="-5455" r="-719" b="-2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Oval 47"/>
            <p:cNvSpPr/>
            <p:nvPr/>
          </p:nvSpPr>
          <p:spPr>
            <a:xfrm>
              <a:off x="3952503" y="2420952"/>
              <a:ext cx="432000" cy="432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983611" y="250109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6">
                      <a:lumMod val="75000"/>
                    </a:schemeClr>
                  </a:solidFill>
                </a:rPr>
                <a:t>20</a:t>
              </a:r>
              <a:endParaRPr lang="en-US" sz="1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500860" y="1518820"/>
            <a:ext cx="1781257" cy="1913310"/>
            <a:chOff x="1139622" y="1700936"/>
            <a:chExt cx="1781257" cy="1913310"/>
          </a:xfrm>
        </p:grpSpPr>
        <p:sp>
          <p:nvSpPr>
            <p:cNvPr id="54" name="Oval 53"/>
            <p:cNvSpPr/>
            <p:nvPr/>
          </p:nvSpPr>
          <p:spPr>
            <a:xfrm>
              <a:off x="1406702" y="1700936"/>
              <a:ext cx="1437106" cy="1440032"/>
            </a:xfrm>
            <a:prstGeom prst="ellipse">
              <a:avLst/>
            </a:prstGeom>
            <a:solidFill>
              <a:srgbClr val="CCC2A4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2229821" y="2554238"/>
              <a:ext cx="252000" cy="252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1139622" y="3275692"/>
                  <a:ext cx="178125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Sanofi (</a:t>
                  </a:r>
                  <a:r>
                    <a:rPr lang="en-US" sz="1600" dirty="0" err="1" smtClean="0"/>
                    <a:t>PMx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⊂</m:t>
                      </m:r>
                    </m:oMath>
                  </a14:m>
                  <a:r>
                    <a:rPr lang="en-US" sz="1600" dirty="0" smtClean="0">
                      <a:solidFill>
                        <a:schemeClr val="tx1"/>
                      </a:solidFill>
                    </a:rPr>
                    <a:t>Stat</a:t>
                  </a:r>
                  <a:r>
                    <a:rPr lang="en-US" sz="1600" dirty="0" smtClean="0"/>
                    <a:t>)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9622" y="3275692"/>
                  <a:ext cx="1781257" cy="3385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706" t="-5357" r="-683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TextBox 56"/>
            <p:cNvSpPr txBox="1"/>
            <p:nvPr/>
          </p:nvSpPr>
          <p:spPr>
            <a:xfrm>
              <a:off x="2227681" y="2540679"/>
              <a:ext cx="2744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6">
                      <a:lumMod val="75000"/>
                    </a:schemeClr>
                  </a:solidFill>
                </a:rPr>
                <a:t>5</a:t>
              </a:r>
              <a:endParaRPr lang="en-US" sz="1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945239" y="4644484"/>
            <a:ext cx="1277914" cy="1067286"/>
            <a:chOff x="971600" y="4644484"/>
            <a:chExt cx="1277914" cy="1067286"/>
          </a:xfrm>
        </p:grpSpPr>
        <p:sp>
          <p:nvSpPr>
            <p:cNvPr id="20" name="TextBox 19"/>
            <p:cNvSpPr txBox="1"/>
            <p:nvPr/>
          </p:nvSpPr>
          <p:spPr>
            <a:xfrm>
              <a:off x="971600" y="5373216"/>
              <a:ext cx="12779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GSK (CPMS)</a:t>
              </a:r>
              <a:endParaRPr lang="en-US" sz="1600" dirty="0"/>
            </a:p>
          </p:txBody>
        </p:sp>
        <p:sp>
          <p:nvSpPr>
            <p:cNvPr id="58" name="Oval 57"/>
            <p:cNvSpPr/>
            <p:nvPr/>
          </p:nvSpPr>
          <p:spPr>
            <a:xfrm>
              <a:off x="1499486" y="4658684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 flipV="1">
              <a:off x="1400963" y="4644484"/>
              <a:ext cx="557047" cy="390448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840926" y="3983020"/>
            <a:ext cx="1550424" cy="1728750"/>
            <a:chOff x="3779912" y="3983020"/>
            <a:chExt cx="1550424" cy="1728750"/>
          </a:xfrm>
        </p:grpSpPr>
        <p:sp>
          <p:nvSpPr>
            <p:cNvPr id="25" name="Oval 24"/>
            <p:cNvSpPr/>
            <p:nvPr/>
          </p:nvSpPr>
          <p:spPr>
            <a:xfrm>
              <a:off x="4046125" y="3983020"/>
              <a:ext cx="1152000" cy="1152000"/>
            </a:xfrm>
            <a:prstGeom prst="ellipse">
              <a:avLst/>
            </a:prstGeom>
            <a:solidFill>
              <a:srgbClr val="CCC2A4"/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779912" y="5373216"/>
                  <a:ext cx="155042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J&amp;J (</a:t>
                  </a:r>
                  <a:r>
                    <a:rPr lang="en-US" sz="1600" dirty="0"/>
                    <a:t>PMx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/>
                          <a:ea typeface="Cambria Math"/>
                        </a:rPr>
                        <m:t>⊂</m:t>
                      </m:r>
                    </m:oMath>
                  </a14:m>
                  <a:r>
                    <a:rPr lang="en-US" sz="1600" dirty="0"/>
                    <a:t>Stat</a:t>
                  </a:r>
                  <a:r>
                    <a:rPr lang="en-US" sz="1600" dirty="0" smtClean="0"/>
                    <a:t>)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9912" y="5373216"/>
                  <a:ext cx="1550424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1969" t="-5357" r="-1575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Oval 26"/>
            <p:cNvSpPr/>
            <p:nvPr/>
          </p:nvSpPr>
          <p:spPr>
            <a:xfrm>
              <a:off x="4491163" y="4488856"/>
              <a:ext cx="576000" cy="576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622125" y="4636267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6">
                      <a:lumMod val="75000"/>
                    </a:schemeClr>
                  </a:solidFill>
                </a:rPr>
                <a:t>35</a:t>
              </a:r>
              <a:endParaRPr lang="en-US" sz="1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712456" y="3861112"/>
            <a:ext cx="1519351" cy="1884070"/>
            <a:chOff x="6628074" y="3861112"/>
            <a:chExt cx="1519351" cy="1884070"/>
          </a:xfrm>
        </p:grpSpPr>
        <p:sp>
          <p:nvSpPr>
            <p:cNvPr id="76" name="Rounded Rectangle 75"/>
            <p:cNvSpPr/>
            <p:nvPr/>
          </p:nvSpPr>
          <p:spPr>
            <a:xfrm>
              <a:off x="6668765" y="3861112"/>
              <a:ext cx="1478660" cy="1440032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/>
                <p:cNvSpPr txBox="1"/>
                <p:nvPr/>
              </p:nvSpPr>
              <p:spPr>
                <a:xfrm>
                  <a:off x="6628074" y="5406628"/>
                  <a:ext cx="1407758" cy="338554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r>
                    <a:rPr lang="en-US" sz="1600" dirty="0" smtClean="0"/>
                    <a:t>AZ (</a:t>
                  </a:r>
                  <a:r>
                    <a:rPr lang="en-US" sz="1600" dirty="0" err="1" smtClean="0"/>
                    <a:t>PMx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/>
                          <a:ea typeface="Cambria Math"/>
                        </a:rPr>
                        <m:t>⊂</m:t>
                      </m:r>
                    </m:oMath>
                  </a14:m>
                  <a:r>
                    <a:rPr lang="en-US" sz="1600" dirty="0" smtClean="0"/>
                    <a:t>CP)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77" name="TextBox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8074" y="5406628"/>
                  <a:ext cx="1407758" cy="33855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2165" t="-5455" r="-1299" b="-2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8" name="Oval 77"/>
            <p:cNvSpPr/>
            <p:nvPr/>
          </p:nvSpPr>
          <p:spPr>
            <a:xfrm>
              <a:off x="6803108" y="4581192"/>
              <a:ext cx="432000" cy="432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ago" pitchFamily="2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834216" y="466133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6">
                      <a:lumMod val="75000"/>
                    </a:schemeClr>
                  </a:solidFill>
                </a:rPr>
                <a:t>35</a:t>
              </a:r>
              <a:endParaRPr lang="en-US" sz="1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04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Theophylline: </a:t>
            </a:r>
            <a:r>
              <a:rPr lang="en-US" i="1" dirty="0" smtClean="0"/>
              <a:t>the </a:t>
            </a:r>
            <a:r>
              <a:rPr lang="en-US" dirty="0" smtClean="0"/>
              <a:t>PK model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016" y="2707179"/>
            <a:ext cx="4898864" cy="36741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04813" y="1484784"/>
            <a:ext cx="83550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 Serum concentrations of the drug theophylline are measured in 12 subjects over a 25-hour period after oral </a:t>
            </a:r>
            <a:r>
              <a:rPr lang="en-US" sz="1600" dirty="0" smtClean="0"/>
              <a:t>administration</a:t>
            </a:r>
            <a:r>
              <a:rPr lang="en-US" sz="1600" baseline="30000" dirty="0" smtClean="0"/>
              <a:t>1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6381328"/>
            <a:ext cx="1935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Pinheiro and Bates (1995).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2465976" y="4869160"/>
            <a:ext cx="972265" cy="0"/>
          </a:xfrm>
          <a:prstGeom prst="straightConnector1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 flipH="1">
            <a:off x="5345667" y="3573016"/>
            <a:ext cx="738501" cy="365568"/>
          </a:xfrm>
          <a:prstGeom prst="straightConnector1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72885" y="4693786"/>
            <a:ext cx="1693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1. Absorption (</a:t>
            </a:r>
            <a:r>
              <a:rPr lang="en-US" sz="1600" i="1" dirty="0" err="1" smtClean="0"/>
              <a:t>k</a:t>
            </a:r>
            <a:r>
              <a:rPr lang="en-US" sz="1600" i="1" baseline="-25000" dirty="0" err="1" smtClean="0"/>
              <a:t>a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084168" y="3083961"/>
            <a:ext cx="2270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3. Elimination (</a:t>
            </a:r>
            <a:r>
              <a:rPr lang="en-US" sz="1600" i="1" dirty="0" err="1" smtClean="0"/>
              <a:t>k</a:t>
            </a:r>
            <a:r>
              <a:rPr lang="en-US" sz="1600" i="1" baseline="-25000" dirty="0" err="1" smtClean="0"/>
              <a:t>e</a:t>
            </a:r>
            <a:r>
              <a:rPr lang="en-US" sz="1600" dirty="0" smtClean="0"/>
              <a:t>)</a:t>
            </a:r>
            <a:br>
              <a:rPr lang="en-US" sz="1600" dirty="0" smtClean="0"/>
            </a:br>
            <a:r>
              <a:rPr lang="en-US" sz="1600" dirty="0" smtClean="0"/>
              <a:t>[</a:t>
            </a:r>
            <a:r>
              <a:rPr lang="en-US" sz="1600" dirty="0" err="1" smtClean="0"/>
              <a:t>Metabolism+Excretion</a:t>
            </a:r>
            <a:r>
              <a:rPr lang="en-US" sz="1600" dirty="0" smtClean="0"/>
              <a:t>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79912" y="2420888"/>
            <a:ext cx="13837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2. Distribution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5170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Theophylline: a PK model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07904" y="1501899"/>
            <a:ext cx="2304256" cy="91440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p:cxnSp>
        <p:nvCxnSpPr>
          <p:cNvPr id="8" name="Straight Arrow Connector 7"/>
          <p:cNvCxnSpPr>
            <a:stCxn id="12" idx="3"/>
            <a:endCxn id="4" idx="1"/>
          </p:cNvCxnSpPr>
          <p:nvPr/>
        </p:nvCxnSpPr>
        <p:spPr bwMode="auto">
          <a:xfrm>
            <a:off x="2421452" y="1959099"/>
            <a:ext cx="1286452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 bwMode="auto">
          <a:xfrm>
            <a:off x="6012160" y="1959099"/>
            <a:ext cx="1296144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93482" y="1774433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2872922" y="1959099"/>
            <a:ext cx="3529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err="1"/>
              <a:t>k</a:t>
            </a:r>
            <a:r>
              <a:rPr lang="en-US" sz="1600" i="1" baseline="-25000" dirty="0" err="1"/>
              <a:t>a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6473322" y="1959099"/>
            <a:ext cx="3545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err="1" smtClean="0"/>
              <a:t>k</a:t>
            </a:r>
            <a:r>
              <a:rPr lang="en-US" sz="1600" i="1" baseline="-25000" dirty="0" err="1" smtClean="0"/>
              <a:t>e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1212467" y="1789822"/>
            <a:ext cx="12089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Oral dose </a:t>
            </a:r>
            <a:r>
              <a:rPr lang="en-US" sz="1600" i="1" dirty="0" smtClean="0"/>
              <a:t>D</a:t>
            </a:r>
            <a:endParaRPr lang="en-US" sz="1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225904" y="2899792"/>
                <a:ext cx="3328952" cy="561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𝑑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𝐴</m:t>
                      </m:r>
                      <m:r>
                        <a:rPr lang="en-US" sz="16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𝑒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5904" y="2899792"/>
                <a:ext cx="3328952" cy="5613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225904" y="3519705"/>
                <a:ext cx="2579759" cy="561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𝑑</m:t>
                          </m:r>
                          <m:r>
                            <a:rPr lang="en-US" sz="160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5904" y="3519705"/>
                <a:ext cx="2579759" cy="56137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Left Brace 22"/>
          <p:cNvSpPr/>
          <p:nvPr/>
        </p:nvSpPr>
        <p:spPr bwMode="auto">
          <a:xfrm>
            <a:off x="2843808" y="2929062"/>
            <a:ext cx="110649" cy="1181285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22622" y="3631114"/>
                <a:ext cx="10733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2622" y="3631114"/>
                <a:ext cx="1073306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3059831" y="4270367"/>
                <a:ext cx="518457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sz="1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1600" dirty="0" smtClean="0"/>
                  <a:t> is the amount of drug at absorption site (</a:t>
                </a:r>
                <a:r>
                  <a:rPr lang="en-US" sz="1600" i="1" dirty="0" smtClean="0"/>
                  <a:t>e.g.</a:t>
                </a:r>
                <a:r>
                  <a:rPr lang="en-US" sz="1600" dirty="0" smtClean="0"/>
                  <a:t> vein)</a:t>
                </a:r>
                <a:endParaRPr lang="en-US" sz="16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1" y="4270367"/>
                <a:ext cx="5184577" cy="338554"/>
              </a:xfrm>
              <a:prstGeom prst="rect">
                <a:avLst/>
              </a:prstGeom>
              <a:blipFill rotWithShape="1">
                <a:blip r:embed="rId5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/>
          <p:cNvSpPr/>
          <p:nvPr/>
        </p:nvSpPr>
        <p:spPr>
          <a:xfrm>
            <a:off x="414050" y="3066376"/>
            <a:ext cx="20074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 smtClean="0"/>
              <a:t>Deterministic  (a.k.a. structural) model</a:t>
            </a:r>
            <a:endParaRPr lang="en-US" sz="1600" i="1" dirty="0"/>
          </a:p>
        </p:txBody>
      </p:sp>
      <p:sp>
        <p:nvSpPr>
          <p:cNvPr id="28" name="Rectangle 27"/>
          <p:cNvSpPr/>
          <p:nvPr/>
        </p:nvSpPr>
        <p:spPr>
          <a:xfrm>
            <a:off x="512780" y="5074795"/>
            <a:ext cx="20074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 smtClean="0"/>
              <a:t>Concentration at t:</a:t>
            </a:r>
            <a:endParaRPr lang="en-US" sz="1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225904" y="4941168"/>
                <a:ext cx="5018504" cy="6050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𝐷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𝑉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600">
                              <a:latin typeface="Cambria Math"/>
                            </a:rPr>
                            <m:t>exp</m:t>
                          </m:r>
                          <m:r>
                            <a:rPr lang="en-US" sz="1600" i="1">
                              <a:latin typeface="Cambria Math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)−</m:t>
                          </m:r>
                          <m:r>
                            <m:rPr>
                              <m:sty m:val="p"/>
                            </m:rPr>
                            <a:rPr lang="en-US" sz="1600">
                              <a:latin typeface="Cambria Math"/>
                            </a:rPr>
                            <m:t>exp</m:t>
                          </m:r>
                          <m:r>
                            <a:rPr lang="en-US" sz="1600" i="1">
                              <a:latin typeface="Cambria Math"/>
                            </a:rPr>
                            <m:t>⁡(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5904" y="4941168"/>
                <a:ext cx="5018504" cy="60503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81098" y="5668677"/>
                <a:ext cx="1154480" cy="554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𝑒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𝐶𝐿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098" y="5668677"/>
                <a:ext cx="1154480" cy="5549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545436" y="5589240"/>
            <a:ext cx="10198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clearance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4545437" y="6015801"/>
            <a:ext cx="20489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volume of distribution</a:t>
            </a:r>
            <a:endParaRPr lang="en-US" sz="1600" dirty="0"/>
          </a:p>
        </p:txBody>
      </p:sp>
      <p:cxnSp>
        <p:nvCxnSpPr>
          <p:cNvPr id="30" name="Straight Arrow Connector 29"/>
          <p:cNvCxnSpPr>
            <a:stCxn id="5" idx="1"/>
          </p:cNvCxnSpPr>
          <p:nvPr/>
        </p:nvCxnSpPr>
        <p:spPr bwMode="auto">
          <a:xfrm flipH="1">
            <a:off x="4165256" y="5758517"/>
            <a:ext cx="380180" cy="83234"/>
          </a:xfrm>
          <a:prstGeom prst="straightConnector1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9" idx="1"/>
          </p:cNvCxnSpPr>
          <p:nvPr/>
        </p:nvCxnSpPr>
        <p:spPr bwMode="auto">
          <a:xfrm flipH="1" flipV="1">
            <a:off x="4139439" y="6081823"/>
            <a:ext cx="405998" cy="103255"/>
          </a:xfrm>
          <a:prstGeom prst="straightConnector1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eft Brace 34"/>
          <p:cNvSpPr/>
          <p:nvPr/>
        </p:nvSpPr>
        <p:spPr bwMode="auto">
          <a:xfrm>
            <a:off x="2843808" y="5003793"/>
            <a:ext cx="110649" cy="1181285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Imago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805663" y="3066376"/>
                <a:ext cx="108632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𝑀</m:t>
                      </m:r>
                      <m:d>
                        <m:dPr>
                          <m:ctrlPr>
                            <a:rPr lang="en-US" sz="16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663" y="3066376"/>
                <a:ext cx="1086323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831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Theophylline: a PK model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059832" y="1425550"/>
                <a:ext cx="5184576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/>
                  <a:t>Based on the observations, we estimate the typical values of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en-US" sz="16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/>
                          </a:rPr>
                          <m:t>,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𝐶𝐿</m:t>
                        </m:r>
                        <m:r>
                          <a:rPr lang="en-US" sz="1600" b="0" i="1" smtClean="0">
                            <a:latin typeface="Cambria Math"/>
                          </a:rPr>
                          <m:t>, </m:t>
                        </m:r>
                        <m:r>
                          <a:rPr lang="en-US" sz="1600" b="0" i="1" smtClean="0">
                            <a:latin typeface="Cambria Math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sz="1600" dirty="0" smtClean="0"/>
                  <a:t> and how they vary in the population of subjects.</a:t>
                </a:r>
                <a:endParaRPr lang="en-US" sz="16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1425550"/>
                <a:ext cx="5184576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706" t="-2206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/>
          <p:cNvSpPr/>
          <p:nvPr/>
        </p:nvSpPr>
        <p:spPr>
          <a:xfrm>
            <a:off x="611560" y="1543556"/>
            <a:ext cx="20074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 smtClean="0"/>
              <a:t>Statistical model</a:t>
            </a:r>
            <a:endParaRPr lang="en-US" sz="1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790983" y="3086706"/>
                <a:ext cx="5661337" cy="820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𝑎𝑖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𝑎𝑖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𝐶𝐿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600">
                              <a:latin typeface="Cambria Math"/>
                            </a:rPr>
                            <m:t>exp</m:t>
                          </m:r>
                          <m:r>
                            <a:rPr lang="en-US" sz="1600" i="1">
                              <a:latin typeface="Cambria Math"/>
                            </a:rPr>
                            <m:t>⁡(</m:t>
                          </m:r>
                          <m:r>
                            <a:rPr lang="en-US" sz="160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/>
                                    </a:rPr>
                                    <m:t>𝐶𝐿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)−</m:t>
                          </m:r>
                          <m:r>
                            <m:rPr>
                              <m:sty m:val="p"/>
                            </m:rPr>
                            <a:rPr lang="en-US" sz="1600">
                              <a:latin typeface="Cambria Math"/>
                            </a:rPr>
                            <m:t>exp</m:t>
                          </m:r>
                          <m:r>
                            <a:rPr lang="en-US" sz="1600" i="1">
                              <a:latin typeface="Cambria Math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𝑎𝑖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983" y="3086706"/>
                <a:ext cx="5661337" cy="82048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934999" y="2564904"/>
                <a:ext cx="2043701" cy="376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999" y="2564904"/>
                <a:ext cx="2043701" cy="376000"/>
              </a:xfrm>
              <a:prstGeom prst="rect">
                <a:avLst/>
              </a:prstGeom>
              <a:blipFill rotWithShape="1">
                <a:blip r:embed="rId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292080" y="2584653"/>
                <a:ext cx="1356076" cy="3633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~</m:t>
                      </m:r>
                      <m:r>
                        <a:rPr lang="en-US" sz="1600" b="0" i="1" smtClean="0">
                          <a:latin typeface="Cambria Math"/>
                        </a:rPr>
                        <m:t>𝑁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0, 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584653"/>
                <a:ext cx="1356076" cy="363305"/>
              </a:xfrm>
              <a:prstGeom prst="rect">
                <a:avLst/>
              </a:prstGeom>
              <a:blipFill rotWithShape="1">
                <a:blip r:embed="rId5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906018" y="3990142"/>
                <a:ext cx="19643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𝑎𝑖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/>
                        </a:rPr>
                        <m:t>exp</m:t>
                      </m:r>
                      <m:r>
                        <a:rPr lang="en-US" sz="1600" b="0" i="1" smtClean="0">
                          <a:latin typeface="Cambria Math"/>
                        </a:rPr>
                        <m:t>⁡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018" y="3990142"/>
                <a:ext cx="1964320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878508" y="4445981"/>
                <a:ext cx="18680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/>
                        </a:rPr>
                        <m:t>exp</m:t>
                      </m:r>
                      <m:r>
                        <a:rPr lang="en-US" sz="1600" b="0" i="1" smtClean="0">
                          <a:latin typeface="Cambria Math"/>
                        </a:rPr>
                        <m:t>⁡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508" y="4445981"/>
                <a:ext cx="1868012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864467" y="4901820"/>
                <a:ext cx="19978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𝐶𝐿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/>
                        </a:rPr>
                        <m:t>exp</m:t>
                      </m:r>
                      <m:r>
                        <a:rPr lang="en-US" sz="1600" b="0" i="1" smtClean="0">
                          <a:latin typeface="Cambria Math"/>
                        </a:rPr>
                        <m:t>⁡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467" y="4901820"/>
                <a:ext cx="1997855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 bwMode="auto">
          <a:xfrm>
            <a:off x="4387952" y="4082475"/>
            <a:ext cx="0" cy="1096344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87618" y="5563102"/>
            <a:ext cx="21515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Enforced positivity,</a:t>
            </a:r>
            <a:br>
              <a:rPr lang="en-US" sz="1600" dirty="0" smtClean="0"/>
            </a:br>
            <a:r>
              <a:rPr lang="en-US" sz="1600" dirty="0" smtClean="0"/>
              <a:t>log-normal distribution</a:t>
            </a:r>
          </a:p>
        </p:txBody>
      </p:sp>
      <p:cxnSp>
        <p:nvCxnSpPr>
          <p:cNvPr id="38" name="Straight Arrow Connector 37"/>
          <p:cNvCxnSpPr>
            <a:stCxn id="37" idx="0"/>
            <a:endCxn id="34" idx="2"/>
          </p:cNvCxnSpPr>
          <p:nvPr/>
        </p:nvCxnSpPr>
        <p:spPr bwMode="auto">
          <a:xfrm flipV="1">
            <a:off x="2863394" y="5240374"/>
            <a:ext cx="1" cy="322728"/>
          </a:xfrm>
          <a:prstGeom prst="straightConnector1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oval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621651" y="4359474"/>
                <a:ext cx="151868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latin typeface="Cambria Math"/>
                              <a:ea typeface="Cambria Math"/>
                            </a:rPr>
                            <m:t>𝜂</m:t>
                          </m:r>
                        </m:e>
                        <m:sub>
                          <m:r>
                            <a:rPr lang="en-US" sz="1600" i="1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~</m:t>
                      </m:r>
                      <m:r>
                        <a:rPr lang="en-US" sz="1600" b="0" i="1" smtClean="0">
                          <a:latin typeface="Cambria Math"/>
                        </a:rPr>
                        <m:t>𝑀𝑉𝑁</m:t>
                      </m:r>
                      <m:d>
                        <m:d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0, </m:t>
                          </m:r>
                          <m:r>
                            <m:rPr>
                              <m:sty m:val="p"/>
                            </m:rPr>
                            <a:rPr lang="el-GR" sz="1600" b="0" i="1" smtClean="0">
                              <a:latin typeface="Cambria Math"/>
                              <a:ea typeface="Cambria Math"/>
                            </a:rPr>
                            <m:t>Ω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651" y="4359474"/>
                <a:ext cx="1518685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51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urved Connector 61"/>
          <p:cNvCxnSpPr/>
          <p:nvPr/>
        </p:nvCxnSpPr>
        <p:spPr bwMode="auto">
          <a:xfrm rot="5400000" flipH="1" flipV="1">
            <a:off x="2498566" y="2500757"/>
            <a:ext cx="12700" cy="1855349"/>
          </a:xfrm>
          <a:prstGeom prst="curvedConnector3">
            <a:avLst>
              <a:gd name="adj1" fmla="val 5400000"/>
            </a:avLst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28" y="452439"/>
            <a:ext cx="7366000" cy="1309687"/>
          </a:xfrm>
        </p:spPr>
        <p:txBody>
          <a:bodyPr/>
          <a:lstStyle/>
          <a:p>
            <a:r>
              <a:rPr lang="en-US" dirty="0" smtClean="0"/>
              <a:t>Model building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7120" y="6323014"/>
            <a:ext cx="8354157" cy="193675"/>
          </a:xfrm>
        </p:spPr>
        <p:txBody>
          <a:bodyPr/>
          <a:lstStyle/>
          <a:p>
            <a:pPr>
              <a:defRPr/>
            </a:pPr>
            <a:fld id="{0BC32AB4-61FB-4062-9E20-33DD6EC6477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1315" y="3480847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5. Model validation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919540" y="3490375"/>
            <a:ext cx="12690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1. Data </a:t>
            </a:r>
            <a:r>
              <a:rPr lang="en-US" sz="1600" dirty="0"/>
              <a:t>inspection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19740" y="3490375"/>
            <a:ext cx="16593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2. Model </a:t>
            </a:r>
            <a:r>
              <a:rPr lang="en-US" sz="1600" dirty="0"/>
              <a:t>development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1995" y="3480846"/>
            <a:ext cx="13681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4. Model diagnostic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 bwMode="auto">
          <a:xfrm rot="16200000" flipH="1" flipV="1">
            <a:off x="2483796" y="3201258"/>
            <a:ext cx="12700" cy="1859452"/>
          </a:xfrm>
          <a:prstGeom prst="curvedConnector3">
            <a:avLst>
              <a:gd name="adj1" fmla="val 5400000"/>
            </a:avLst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/>
          <p:nvPr/>
        </p:nvCxnSpPr>
        <p:spPr bwMode="auto">
          <a:xfrm rot="5400000" flipH="1" flipV="1">
            <a:off x="4502072" y="2529288"/>
            <a:ext cx="12700" cy="1855349"/>
          </a:xfrm>
          <a:prstGeom prst="curvedConnector3">
            <a:avLst>
              <a:gd name="adj1" fmla="val 5400000"/>
            </a:avLst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 bwMode="auto">
          <a:xfrm rot="16200000" flipH="1" flipV="1">
            <a:off x="4502072" y="3191163"/>
            <a:ext cx="12700" cy="1855349"/>
          </a:xfrm>
          <a:prstGeom prst="curvedConnector3">
            <a:avLst>
              <a:gd name="adj1" fmla="val 5400000"/>
            </a:avLst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/>
          <p:nvPr/>
        </p:nvCxnSpPr>
        <p:spPr bwMode="auto">
          <a:xfrm rot="5400000" flipH="1" flipV="1">
            <a:off x="6507846" y="2503008"/>
            <a:ext cx="12700" cy="1876249"/>
          </a:xfrm>
          <a:prstGeom prst="curvedConnector3">
            <a:avLst>
              <a:gd name="adj1" fmla="val 5400000"/>
            </a:avLst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/>
          <p:nvPr/>
        </p:nvCxnSpPr>
        <p:spPr bwMode="auto">
          <a:xfrm rot="16200000" flipH="1" flipV="1">
            <a:off x="6507846" y="3164883"/>
            <a:ext cx="12700" cy="1876249"/>
          </a:xfrm>
          <a:prstGeom prst="curvedConnector3">
            <a:avLst>
              <a:gd name="adj1" fmla="val 5400000"/>
            </a:avLst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107914" y="5163108"/>
                <a:ext cx="332818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600" dirty="0" err="1" smtClean="0"/>
                  <a:t>Obs</a:t>
                </a:r>
                <a:r>
                  <a:rPr lang="en-US" sz="1600" dirty="0" smtClean="0"/>
                  <a:t> vs. </a:t>
                </a:r>
                <a:r>
                  <a:rPr lang="en-US" sz="1600" dirty="0" err="1" smtClean="0"/>
                  <a:t>ipred</a:t>
                </a:r>
                <a:r>
                  <a:rPr lang="en-US" sz="1600" dirty="0" smtClean="0"/>
                  <a:t/>
                </a:r>
                <a:br>
                  <a:rPr lang="en-US" sz="1600" dirty="0" smtClean="0"/>
                </a:br>
                <a:r>
                  <a:rPr lang="en-US" sz="1600" dirty="0" smtClean="0"/>
                  <a:t>Residuals (‘</a:t>
                </a:r>
                <a:r>
                  <a:rPr lang="en-US" sz="1600" dirty="0" err="1" smtClean="0"/>
                  <a:t>iwres</a:t>
                </a:r>
                <a:r>
                  <a:rPr lang="en-US" sz="1600" dirty="0" smtClean="0"/>
                  <a:t>’, ‘</a:t>
                </a:r>
                <a:r>
                  <a:rPr lang="en-US" sz="1600" dirty="0" err="1" smtClean="0"/>
                  <a:t>pwres</a:t>
                </a:r>
                <a:r>
                  <a:rPr lang="en-US" sz="1600" dirty="0" smtClean="0"/>
                  <a:t>’, ‘</a:t>
                </a:r>
                <a:r>
                  <a:rPr lang="en-US" sz="1600" dirty="0" err="1" smtClean="0"/>
                  <a:t>npde</a:t>
                </a:r>
                <a:r>
                  <a:rPr lang="en-US" sz="1600" dirty="0" smtClean="0"/>
                  <a:t>’)</a:t>
                </a:r>
                <a:br>
                  <a:rPr lang="en-US" sz="1600" dirty="0" smtClean="0"/>
                </a:br>
                <a:r>
                  <a:rPr lang="en-US" sz="1600" dirty="0" smtClean="0"/>
                  <a:t>Shrinkage (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  <a:ea typeface="Cambria Math"/>
                      </a:rPr>
                      <m:t>𝜂</m:t>
                    </m:r>
                  </m:oMath>
                </a14:m>
                <a:r>
                  <a:rPr lang="en-US" sz="1600" dirty="0" smtClean="0"/>
                  <a:t>)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7914" y="5163108"/>
                <a:ext cx="3328183" cy="830997"/>
              </a:xfrm>
              <a:prstGeom prst="rect">
                <a:avLst/>
              </a:prstGeom>
              <a:blipFill rotWithShape="1">
                <a:blip r:embed="rId2"/>
                <a:stretch>
                  <a:fillRect t="-2206" r="-916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up 56"/>
          <p:cNvGrpSpPr/>
          <p:nvPr/>
        </p:nvGrpSpPr>
        <p:grpSpPr>
          <a:xfrm>
            <a:off x="5012478" y="4426479"/>
            <a:ext cx="495626" cy="1666817"/>
            <a:chOff x="5012478" y="3429000"/>
            <a:chExt cx="495626" cy="1666817"/>
          </a:xfrm>
        </p:grpSpPr>
        <p:cxnSp>
          <p:nvCxnSpPr>
            <p:cNvPr id="50" name="Straight Connector 49"/>
            <p:cNvCxnSpPr/>
            <p:nvPr/>
          </p:nvCxnSpPr>
          <p:spPr bwMode="auto">
            <a:xfrm>
              <a:off x="5508104" y="3429000"/>
              <a:ext cx="0" cy="1656184"/>
            </a:xfrm>
            <a:prstGeom prst="line">
              <a:avLst/>
            </a:prstGeom>
            <a:noFill/>
            <a:ln w="127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 bwMode="auto">
            <a:xfrm>
              <a:off x="5012478" y="5095817"/>
              <a:ext cx="495626" cy="0"/>
            </a:xfrm>
            <a:prstGeom prst="line">
              <a:avLst/>
            </a:prstGeom>
            <a:noFill/>
            <a:ln w="127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7204508" y="4426479"/>
            <a:ext cx="495626" cy="1666817"/>
            <a:chOff x="5012478" y="3429000"/>
            <a:chExt cx="495626" cy="1666817"/>
          </a:xfrm>
        </p:grpSpPr>
        <p:cxnSp>
          <p:nvCxnSpPr>
            <p:cNvPr id="59" name="Straight Connector 58"/>
            <p:cNvCxnSpPr/>
            <p:nvPr/>
          </p:nvCxnSpPr>
          <p:spPr bwMode="auto">
            <a:xfrm>
              <a:off x="5508104" y="3429000"/>
              <a:ext cx="0" cy="1656184"/>
            </a:xfrm>
            <a:prstGeom prst="line">
              <a:avLst/>
            </a:prstGeom>
            <a:noFill/>
            <a:ln w="127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 bwMode="auto">
            <a:xfrm>
              <a:off x="5012478" y="5095817"/>
              <a:ext cx="495626" cy="0"/>
            </a:xfrm>
            <a:prstGeom prst="line">
              <a:avLst/>
            </a:prstGeom>
            <a:noFill/>
            <a:ln w="127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4243211" y="5409330"/>
            <a:ext cx="3328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k-fold CV</a:t>
            </a:r>
            <a:br>
              <a:rPr lang="en-US" sz="1600" dirty="0" smtClean="0"/>
            </a:br>
            <a:r>
              <a:rPr lang="en-US" sz="1600" dirty="0" smtClean="0"/>
              <a:t>External validation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995936" y="2338247"/>
            <a:ext cx="101654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3. Model selection</a:t>
            </a:r>
            <a:endParaRPr lang="en-US" sz="1600" dirty="0"/>
          </a:p>
        </p:txBody>
      </p:sp>
      <p:grpSp>
        <p:nvGrpSpPr>
          <p:cNvPr id="64" name="Group 63"/>
          <p:cNvGrpSpPr/>
          <p:nvPr/>
        </p:nvGrpSpPr>
        <p:grpSpPr>
          <a:xfrm flipV="1">
            <a:off x="4243211" y="1256204"/>
            <a:ext cx="495626" cy="948659"/>
            <a:chOff x="5012478" y="3429000"/>
            <a:chExt cx="495626" cy="1666817"/>
          </a:xfrm>
        </p:grpSpPr>
        <p:cxnSp>
          <p:nvCxnSpPr>
            <p:cNvPr id="65" name="Straight Connector 64"/>
            <p:cNvCxnSpPr/>
            <p:nvPr/>
          </p:nvCxnSpPr>
          <p:spPr bwMode="auto">
            <a:xfrm>
              <a:off x="5508104" y="3429000"/>
              <a:ext cx="0" cy="1656184"/>
            </a:xfrm>
            <a:prstGeom prst="line">
              <a:avLst/>
            </a:prstGeom>
            <a:noFill/>
            <a:ln w="127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 bwMode="auto">
            <a:xfrm>
              <a:off x="5012478" y="5095817"/>
              <a:ext cx="495626" cy="0"/>
            </a:xfrm>
            <a:prstGeom prst="line">
              <a:avLst/>
            </a:prstGeom>
            <a:noFill/>
            <a:ln w="127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tx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3995935" y="1340768"/>
            <a:ext cx="663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AIC</a:t>
            </a:r>
          </a:p>
        </p:txBody>
      </p:sp>
    </p:spTree>
    <p:extLst>
      <p:ext uri="{BB962C8B-B14F-4D97-AF65-F5344CB8AC3E}">
        <p14:creationId xmlns:p14="http://schemas.microsoft.com/office/powerpoint/2010/main" val="187048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SLIDEFORMATR" val="RXPStandard Screen"/>
  <p:tag name="VARDIVISION" val="RXPDivCorp"/>
  <p:tag name="VARPALETTE" val="RXPpalette_standard_value"/>
  <p:tag name="VARBACKGROUND" val="RXPbackground_dark_value"/>
  <p:tag name="VARPPTPAPER" val="RXPRXP"/>
  <p:tag name="VARPPTGRIDMODE" val="RXPRocheGrid"/>
  <p:tag name="VARPPTTYPE" val="RXPpotRXPP"/>
  <p:tag name="VARPOTVERSION" val="RXP8.8"/>
  <p:tag name="VARPPTLANGSEL" val="RXPEnglish"/>
  <p:tag name="VARPPTCOMPATIBLE4" val="RXPFALSE"/>
  <p:tag name="VARPPTCOMPATIBLE7" val="RXPFALSE"/>
  <p:tag name="VARPPTCOMPATIBLERD03" val="RXPTRUE"/>
  <p:tag name="VARCOLOR" val="RXPcolor_white_colored"/>
  <p:tag name="VAREMBEDFONTSENABLED" val="RXPFALSE"/>
  <p:tag name="VARTOC" val="RXP"/>
  <p:tag name="VARFOOTERAPPLYTOALLPRESSED" val="RXPFALSE"/>
  <p:tag name="VARTITLE" val="RXP"/>
  <p:tag name="VARUNIT" val="RXPRoche"/>
  <p:tag name="VARPPTSETUPPERFORMED" val="RXPTRUE"/>
  <p:tag name="VARPPTSLIDEFORMAT" val="RXPStandard"/>
  <p:tag name="VARPPTLANG" val="RXPEnglish"/>
  <p:tag name="VARGRIDMODE" val="RXPgrid_none_value"/>
  <p:tag name="VARSAVEMESSAGETIMESTAMP" val="RXP20/01/2017"/>
</p:tagLst>
</file>

<file path=ppt/theme/theme1.xml><?xml version="1.0" encoding="utf-8"?>
<a:theme xmlns:a="http://schemas.openxmlformats.org/drawingml/2006/main" name="Roche">
  <a:themeElements>
    <a:clrScheme name="Roche 2">
      <a:dk1>
        <a:srgbClr val="000000"/>
      </a:dk1>
      <a:lt1>
        <a:srgbClr val="FFFFFF"/>
      </a:lt1>
      <a:dk2>
        <a:srgbClr val="969696"/>
      </a:dk2>
      <a:lt2>
        <a:srgbClr val="FF7F00"/>
      </a:lt2>
      <a:accent1>
        <a:srgbClr val="FF7F00"/>
      </a:accent1>
      <a:accent2>
        <a:srgbClr val="800080"/>
      </a:accent2>
      <a:accent3>
        <a:srgbClr val="FFCC00"/>
      </a:accent3>
      <a:accent4>
        <a:srgbClr val="9933FF"/>
      </a:accent4>
      <a:accent5>
        <a:srgbClr val="009900"/>
      </a:accent5>
      <a:accent6>
        <a:srgbClr val="0082DA"/>
      </a:accent6>
      <a:hlink>
        <a:srgbClr val="9933FF"/>
      </a:hlink>
      <a:folHlink>
        <a:srgbClr val="FF3300"/>
      </a:folHlink>
    </a:clrScheme>
    <a:fontScheme name="Roche">
      <a:majorFont>
        <a:latin typeface="Imago"/>
        <a:ea typeface=""/>
        <a:cs typeface=""/>
      </a:majorFont>
      <a:minorFont>
        <a:latin typeface="Imag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ago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ago" pitchFamily="2" charset="0"/>
          </a:defRPr>
        </a:defPPr>
      </a:lstStyle>
      <a:style>
        <a:lnRef idx="1">
          <a:schemeClr val="tx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Roche 1">
        <a:dk1>
          <a:srgbClr val="FF7F00"/>
        </a:dk1>
        <a:lt1>
          <a:srgbClr val="FFFFFF"/>
        </a:lt1>
        <a:dk2>
          <a:srgbClr val="0028A0"/>
        </a:dk2>
        <a:lt2>
          <a:srgbClr val="969696"/>
        </a:lt2>
        <a:accent1>
          <a:srgbClr val="FF7F00"/>
        </a:accent1>
        <a:accent2>
          <a:srgbClr val="800080"/>
        </a:accent2>
        <a:accent3>
          <a:srgbClr val="FFCC00"/>
        </a:accent3>
        <a:accent4>
          <a:srgbClr val="9933FF"/>
        </a:accent4>
        <a:accent5>
          <a:srgbClr val="009900"/>
        </a:accent5>
        <a:accent6>
          <a:srgbClr val="0082DA"/>
        </a:accent6>
        <a:hlink>
          <a:srgbClr val="9933FF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che 2">
        <a:dk1>
          <a:srgbClr val="000000"/>
        </a:dk1>
        <a:lt1>
          <a:srgbClr val="FFFFFF"/>
        </a:lt1>
        <a:dk2>
          <a:srgbClr val="969696"/>
        </a:dk2>
        <a:lt2>
          <a:srgbClr val="FF7F00"/>
        </a:lt2>
        <a:accent1>
          <a:srgbClr val="FF7F00"/>
        </a:accent1>
        <a:accent2>
          <a:srgbClr val="800080"/>
        </a:accent2>
        <a:accent3>
          <a:srgbClr val="FFCC00"/>
        </a:accent3>
        <a:accent4>
          <a:srgbClr val="9933FF"/>
        </a:accent4>
        <a:accent5>
          <a:srgbClr val="009900"/>
        </a:accent5>
        <a:accent6>
          <a:srgbClr val="0082DA"/>
        </a:accent6>
        <a:hlink>
          <a:srgbClr val="9933FF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che 3">
        <a:dk1>
          <a:srgbClr val="000000"/>
        </a:dk1>
        <a:lt1>
          <a:srgbClr val="FFFFFF"/>
        </a:lt1>
        <a:dk2>
          <a:srgbClr val="959595"/>
        </a:dk2>
        <a:lt2>
          <a:srgbClr val="676767"/>
        </a:lt2>
        <a:accent1>
          <a:srgbClr val="B2B2B2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454545"/>
        </a:accent6>
        <a:hlink>
          <a:srgbClr val="EAEAEA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oche 2">
    <a:dk1>
      <a:srgbClr val="000000"/>
    </a:dk1>
    <a:lt1>
      <a:srgbClr val="FFFFFF"/>
    </a:lt1>
    <a:dk2>
      <a:srgbClr val="969696"/>
    </a:dk2>
    <a:lt2>
      <a:srgbClr val="FF7F00"/>
    </a:lt2>
    <a:accent1>
      <a:srgbClr val="FF7F00"/>
    </a:accent1>
    <a:accent2>
      <a:srgbClr val="800080"/>
    </a:accent2>
    <a:accent3>
      <a:srgbClr val="FFCC00"/>
    </a:accent3>
    <a:accent4>
      <a:srgbClr val="9933FF"/>
    </a:accent4>
    <a:accent5>
      <a:srgbClr val="009900"/>
    </a:accent5>
    <a:accent6>
      <a:srgbClr val="0082DA"/>
    </a:accent6>
    <a:hlink>
      <a:srgbClr val="9933FF"/>
    </a:hlink>
    <a:folHlink>
      <a:srgbClr val="FF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16</Pages>
  <Words>1230</Words>
  <Application>Microsoft Office PowerPoint</Application>
  <PresentationFormat>On-screen Show (4:3)</PresentationFormat>
  <Paragraphs>171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Roche</vt:lpstr>
      <vt:lpstr>Setting the scene</vt:lpstr>
      <vt:lpstr>Clinical Pharmacology</vt:lpstr>
      <vt:lpstr>Aims of Clinical Pharmacology</vt:lpstr>
      <vt:lpstr>Pharmacometrics as a discipline</vt:lpstr>
      <vt:lpstr>Pharmacometrics in the OrgCharts</vt:lpstr>
      <vt:lpstr>Theophylline: the PK model example</vt:lpstr>
      <vt:lpstr>Theophylline: a PK model example</vt:lpstr>
      <vt:lpstr>Theophylline: a PK model example</vt:lpstr>
      <vt:lpstr>Model building</vt:lpstr>
      <vt:lpstr>R packages to fit NLME (ODE) models</vt:lpstr>
      <vt:lpstr>ITT5</vt:lpstr>
      <vt:lpstr>Motivation: Clin dev in Oncology</vt:lpstr>
      <vt:lpstr>Tumor size (SLD) data</vt:lpstr>
      <vt:lpstr>Tumor size dynamics</vt:lpstr>
      <vt:lpstr>Tumor size dynamics – structural models1</vt:lpstr>
      <vt:lpstr>Illustration (1/2) - Murphy et al. (2016)1 </vt:lpstr>
      <vt:lpstr>Illustration (2/2) - Murphy et al. (2016)1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Roche Template</dc:title>
  <dc:creator>Mercier, Francois {PDCA~Basel}</dc:creator>
  <cp:lastModifiedBy>Mercier, Francois {PDCA~Basel}</cp:lastModifiedBy>
  <cp:revision>285</cp:revision>
  <cp:lastPrinted>1998-09-09T08:32:30Z</cp:lastPrinted>
  <dcterms:created xsi:type="dcterms:W3CDTF">2002-05-06T07:33:01Z</dcterms:created>
  <dcterms:modified xsi:type="dcterms:W3CDTF">2017-01-20T10:23:38Z</dcterms:modified>
</cp:coreProperties>
</file>