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7" r:id="rId3"/>
    <p:sldId id="263" r:id="rId4"/>
    <p:sldId id="258" r:id="rId5"/>
    <p:sldId id="262" r:id="rId6"/>
    <p:sldId id="264" r:id="rId7"/>
    <p:sldId id="269" r:id="rId8"/>
    <p:sldId id="271" r:id="rId9"/>
  </p:sldIdLst>
  <p:sldSz cx="9144000" cy="6858000" type="screen4x3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0" cy="497126"/>
          </a:xfrm>
          <a:prstGeom prst="rect">
            <a:avLst/>
          </a:prstGeom>
        </p:spPr>
        <p:txBody>
          <a:bodyPr vert="horz" lIns="91164" tIns="45582" rIns="91164" bIns="4558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1164" tIns="45582" rIns="91164" bIns="45582" rtlCol="0"/>
          <a:lstStyle>
            <a:lvl1pPr algn="r">
              <a:defRPr sz="1200"/>
            </a:lvl1pPr>
          </a:lstStyle>
          <a:p>
            <a:fld id="{56BC8853-05A6-49F6-9CDF-9445315E9AFC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0" cy="497126"/>
          </a:xfrm>
          <a:prstGeom prst="rect">
            <a:avLst/>
          </a:prstGeom>
        </p:spPr>
        <p:txBody>
          <a:bodyPr vert="horz" lIns="91164" tIns="45582" rIns="91164" bIns="4558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7" y="9443662"/>
            <a:ext cx="2951850" cy="497126"/>
          </a:xfrm>
          <a:prstGeom prst="rect">
            <a:avLst/>
          </a:prstGeom>
        </p:spPr>
        <p:txBody>
          <a:bodyPr vert="horz" lIns="91164" tIns="45582" rIns="91164" bIns="45582" rtlCol="0" anchor="b"/>
          <a:lstStyle>
            <a:lvl1pPr algn="r">
              <a:defRPr sz="1200"/>
            </a:lvl1pPr>
          </a:lstStyle>
          <a:p>
            <a:fld id="{1C91DF52-F69F-4BA7-B913-73E987666A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18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0" cy="497126"/>
          </a:xfrm>
          <a:prstGeom prst="rect">
            <a:avLst/>
          </a:prstGeom>
        </p:spPr>
        <p:txBody>
          <a:bodyPr vert="horz" lIns="91164" tIns="45582" rIns="91164" bIns="4558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1164" tIns="45582" rIns="91164" bIns="45582" rtlCol="0"/>
          <a:lstStyle>
            <a:lvl1pPr algn="r">
              <a:defRPr sz="1200"/>
            </a:lvl1pPr>
          </a:lstStyle>
          <a:p>
            <a:fld id="{4942057B-5B75-4D21-9029-1EB2DC0B3D4C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4" tIns="45582" rIns="91164" bIns="4558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164" tIns="45582" rIns="91164" bIns="45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0" cy="497126"/>
          </a:xfrm>
          <a:prstGeom prst="rect">
            <a:avLst/>
          </a:prstGeom>
        </p:spPr>
        <p:txBody>
          <a:bodyPr vert="horz" lIns="91164" tIns="45582" rIns="91164" bIns="4558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7" y="9443662"/>
            <a:ext cx="2951850" cy="497126"/>
          </a:xfrm>
          <a:prstGeom prst="rect">
            <a:avLst/>
          </a:prstGeom>
        </p:spPr>
        <p:txBody>
          <a:bodyPr vert="horz" lIns="91164" tIns="45582" rIns="91164" bIns="45582" rtlCol="0" anchor="b"/>
          <a:lstStyle>
            <a:lvl1pPr algn="r">
              <a:defRPr sz="1200"/>
            </a:lvl1pPr>
          </a:lstStyle>
          <a:p>
            <a:fld id="{C3508A2E-CF41-49CD-AFCF-76DE6A7F3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5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AB328-D5E3-4A67-AEFF-66CEF393933D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84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AB328-D5E3-4A67-AEFF-66CEF393933D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2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1127-1E5B-44A6-9C08-3D63A798945F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75B2-1497-4EEB-9D9D-0067DFAED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1127-1E5B-44A6-9C08-3D63A798945F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75B2-1497-4EEB-9D9D-0067DFAED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76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1127-1E5B-44A6-9C08-3D63A798945F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75B2-1497-4EEB-9D9D-0067DFAED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62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1127-1E5B-44A6-9C08-3D63A798945F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75B2-1497-4EEB-9D9D-0067DFAED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82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1127-1E5B-44A6-9C08-3D63A798945F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75B2-1497-4EEB-9D9D-0067DFAED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99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1127-1E5B-44A6-9C08-3D63A798945F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75B2-1497-4EEB-9D9D-0067DFAED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71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1127-1E5B-44A6-9C08-3D63A798945F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75B2-1497-4EEB-9D9D-0067DFAED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3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1127-1E5B-44A6-9C08-3D63A798945F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75B2-1497-4EEB-9D9D-0067DFAED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6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1127-1E5B-44A6-9C08-3D63A798945F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75B2-1497-4EEB-9D9D-0067DFAED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56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1127-1E5B-44A6-9C08-3D63A798945F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75B2-1497-4EEB-9D9D-0067DFAED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67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1127-1E5B-44A6-9C08-3D63A798945F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75B2-1497-4EEB-9D9D-0067DFAED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89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1127-1E5B-44A6-9C08-3D63A798945F}" type="datetimeFigureOut">
              <a:rPr lang="en-GB" smtClean="0"/>
              <a:t>29/01/2017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475B2-1497-4EEB-9D9D-0067DFAED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96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4636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Mathematical models for dermal absorption</a:t>
            </a:r>
            <a:endParaRPr lang="en-GB" sz="3600" b="1" dirty="0"/>
          </a:p>
        </p:txBody>
      </p:sp>
      <p:pic>
        <p:nvPicPr>
          <p:cNvPr id="1026" name="Picture 2" descr="Image result for epider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1376"/>
            <a:ext cx="50482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2/20/Skinlayers.png/220px-Skinlay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96" y="1326274"/>
            <a:ext cx="2803622" cy="277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tratum corne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4301"/>
            <a:ext cx="4356100" cy="242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694" y="4648200"/>
            <a:ext cx="48748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Key Considerations</a:t>
            </a:r>
          </a:p>
          <a:p>
            <a:r>
              <a:rPr lang="en-GB" sz="2800" dirty="0" smtClean="0"/>
              <a:t>Spatially heterogeneous domain</a:t>
            </a:r>
          </a:p>
          <a:p>
            <a:r>
              <a:rPr lang="en-GB" sz="2800" dirty="0" smtClean="0"/>
              <a:t>Boundary conditions</a:t>
            </a:r>
          </a:p>
          <a:p>
            <a:r>
              <a:rPr lang="en-GB" sz="2800" dirty="0" smtClean="0"/>
              <a:t>Dynamic processes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304800" y="4203112"/>
            <a:ext cx="2726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http://www.stanfordchildrens.org/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6749394" y="2561452"/>
            <a:ext cx="31157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https://en.wikipedia.org/wiki/Epidermis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8250" y="6550223"/>
            <a:ext cx="32083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http://eliasandwilliams.com/skin-barrier/</a:t>
            </a:r>
          </a:p>
        </p:txBody>
      </p:sp>
    </p:spTree>
    <p:extLst>
      <p:ext uri="{BB962C8B-B14F-4D97-AF65-F5344CB8AC3E}">
        <p14:creationId xmlns:p14="http://schemas.microsoft.com/office/powerpoint/2010/main" val="32135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30" y="762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PK (Pharmacokinetic) modelling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7255" y="4254624"/>
            <a:ext cx="5150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McCarley</a:t>
            </a:r>
            <a:r>
              <a:rPr lang="en-GB" dirty="0" smtClean="0"/>
              <a:t> &amp; </a:t>
            </a:r>
            <a:r>
              <a:rPr lang="en-GB" dirty="0"/>
              <a:t>B</a:t>
            </a:r>
            <a:r>
              <a:rPr lang="en-GB" dirty="0" smtClean="0"/>
              <a:t>unge (2001) J. Pharm. </a:t>
            </a:r>
            <a:r>
              <a:rPr lang="en-GB" dirty="0"/>
              <a:t>S</a:t>
            </a:r>
            <a:r>
              <a:rPr lang="en-GB" dirty="0" smtClean="0"/>
              <a:t>ci. </a:t>
            </a:r>
            <a:r>
              <a:rPr lang="en-GB" b="1" dirty="0" smtClean="0"/>
              <a:t>9:</a:t>
            </a:r>
            <a:r>
              <a:rPr lang="en-GB" dirty="0" smtClean="0"/>
              <a:t> 1699-1719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46170" y="3263443"/>
                <a:ext cx="3602204" cy="953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𝑉</m:t>
                      </m:r>
                      <m:f>
                        <m:fPr>
                          <m:ctrlPr>
                            <a:rPr lang="en-GB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GB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GB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3200" b="0" i="1" smtClean="0">
                          <a:latin typeface="Cambria Math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GB" sz="32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sz="3200" i="1" smtClean="0"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170" y="3263443"/>
                <a:ext cx="3602204" cy="95308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be 2"/>
          <p:cNvSpPr/>
          <p:nvPr/>
        </p:nvSpPr>
        <p:spPr>
          <a:xfrm>
            <a:off x="3581400" y="1024609"/>
            <a:ext cx="2209800" cy="1520952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18328" y="1635164"/>
                <a:ext cx="83587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</m:oMath>
                  </m:oMathPara>
                </a14:m>
                <a:endParaRPr lang="en-GB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328" y="1635164"/>
                <a:ext cx="83587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075478" y="1024609"/>
            <a:ext cx="1087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Volume V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33600" y="1635165"/>
                <a:ext cx="5734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635165"/>
                <a:ext cx="57342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2792319" y="1861557"/>
            <a:ext cx="978408" cy="131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7255" y="2678668"/>
            <a:ext cx="405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Conservation </a:t>
            </a:r>
            <a:r>
              <a:rPr lang="en-GB" sz="3200" b="1" dirty="0" smtClean="0"/>
              <a:t>equation</a:t>
            </a:r>
            <a:endParaRPr lang="en-GB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5900737" y="1500693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" y="46482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Key Considerations</a:t>
            </a:r>
          </a:p>
          <a:p>
            <a:r>
              <a:rPr lang="en-GB" sz="2800" dirty="0"/>
              <a:t>What information is lost by assuming average concentration</a:t>
            </a:r>
            <a:r>
              <a:rPr lang="en-GB" sz="2800" dirty="0" smtClean="0"/>
              <a:t>?</a:t>
            </a:r>
          </a:p>
          <a:p>
            <a:r>
              <a:rPr lang="en-GB" sz="2800" dirty="0" smtClean="0"/>
              <a:t>Should the model have multiple compartments?</a:t>
            </a:r>
          </a:p>
          <a:p>
            <a:r>
              <a:rPr lang="en-GB" sz="2800" dirty="0" smtClean="0"/>
              <a:t>Should other dynamic behaviours be included in model?</a:t>
            </a:r>
          </a:p>
          <a:p>
            <a:r>
              <a:rPr lang="en-GB" sz="2800" dirty="0" smtClean="0"/>
              <a:t>Potential to estimate parameters from literature. </a:t>
            </a:r>
            <a:endParaRPr lang="en-GB" sz="2800" dirty="0"/>
          </a:p>
        </p:txBody>
      </p:sp>
      <p:sp>
        <p:nvSpPr>
          <p:cNvPr id="17" name="Right Arrow 16"/>
          <p:cNvSpPr/>
          <p:nvPr/>
        </p:nvSpPr>
        <p:spPr>
          <a:xfrm>
            <a:off x="5162570" y="1881967"/>
            <a:ext cx="978408" cy="131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93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Drug Kinetics: ADME processes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733" y="1493885"/>
            <a:ext cx="3124200" cy="2819400"/>
          </a:xfrm>
        </p:spPr>
        <p:txBody>
          <a:bodyPr>
            <a:normAutofit/>
          </a:bodyPr>
          <a:lstStyle/>
          <a:p>
            <a:r>
              <a:rPr lang="en-GB" b="1" dirty="0" smtClean="0"/>
              <a:t>A</a:t>
            </a:r>
            <a:r>
              <a:rPr lang="en-GB" dirty="0" smtClean="0"/>
              <a:t>bsorption</a:t>
            </a:r>
          </a:p>
          <a:p>
            <a:r>
              <a:rPr lang="en-GB" b="1" dirty="0" smtClean="0"/>
              <a:t>D</a:t>
            </a:r>
            <a:r>
              <a:rPr lang="en-GB" dirty="0" smtClean="0"/>
              <a:t>istribution</a:t>
            </a:r>
          </a:p>
          <a:p>
            <a:r>
              <a:rPr lang="en-GB" b="1" dirty="0"/>
              <a:t>M</a:t>
            </a:r>
            <a:r>
              <a:rPr lang="en-GB" dirty="0" smtClean="0"/>
              <a:t>etabolism</a:t>
            </a:r>
          </a:p>
          <a:p>
            <a:r>
              <a:rPr lang="en-GB" b="1" dirty="0" smtClean="0"/>
              <a:t>E</a:t>
            </a:r>
            <a:r>
              <a:rPr lang="en-GB" dirty="0" smtClean="0"/>
              <a:t>xcretion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3819170" y="1948743"/>
            <a:ext cx="4443880" cy="32884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48200" y="2391583"/>
            <a:ext cx="2895599" cy="2104218"/>
          </a:xfrm>
          <a:prstGeom prst="roundRect">
            <a:avLst/>
          </a:prstGeom>
          <a:solidFill>
            <a:schemeClr val="bg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7468" y="1347248"/>
            <a:ext cx="1053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5152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2000" b="1" i="1" dirty="0" smtClean="0">
                <a:solidFill>
                  <a:srgbClr val="5152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ose</a:t>
            </a:r>
            <a:endParaRPr lang="en-GB" sz="2000" b="1" i="1" dirty="0">
              <a:solidFill>
                <a:srgbClr val="5152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572000" y="3962400"/>
            <a:ext cx="579072" cy="585786"/>
          </a:xfrm>
          <a:prstGeom prst="straightConnector1">
            <a:avLst/>
          </a:prstGeom>
          <a:ln w="22225">
            <a:solidFill>
              <a:schemeClr val="tx2">
                <a:lumMod val="75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987468" y="1540689"/>
            <a:ext cx="2615" cy="1005858"/>
          </a:xfrm>
          <a:prstGeom prst="straightConnector1">
            <a:avLst/>
          </a:prstGeom>
          <a:ln w="22225">
            <a:solidFill>
              <a:schemeClr val="tx2">
                <a:lumMod val="75000"/>
              </a:schemeClr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705600" y="4197499"/>
            <a:ext cx="0" cy="1320688"/>
          </a:xfrm>
          <a:prstGeom prst="straightConnector1">
            <a:avLst/>
          </a:prstGeom>
          <a:ln w="22225">
            <a:solidFill>
              <a:schemeClr val="tx2">
                <a:lumMod val="75000"/>
              </a:schemeClr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06787" y="5518187"/>
            <a:ext cx="2099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3030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Eliminated (Metabolism and excretion)</a:t>
            </a:r>
            <a:endParaRPr lang="en-GB" sz="2000" b="1" i="1" dirty="0">
              <a:solidFill>
                <a:srgbClr val="30303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4289" y="2903585"/>
            <a:ext cx="1739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9B320E"/>
                </a:solidFill>
              </a:rPr>
              <a:t>Unbound drug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6633" y="4771689"/>
            <a:ext cx="54910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Key Considerations</a:t>
            </a:r>
          </a:p>
          <a:p>
            <a:r>
              <a:rPr lang="en-GB" sz="2800" dirty="0" smtClean="0"/>
              <a:t>Mechanisms for binding</a:t>
            </a:r>
          </a:p>
          <a:p>
            <a:r>
              <a:rPr lang="en-GB" sz="2800" dirty="0" smtClean="0"/>
              <a:t>Reversible process?</a:t>
            </a:r>
          </a:p>
          <a:p>
            <a:r>
              <a:rPr lang="en-GB" sz="2800" dirty="0" smtClean="0"/>
              <a:t>Differences bound vs. unbound drug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2463" y="4564854"/>
            <a:ext cx="200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B320E"/>
                </a:solidFill>
              </a:rPr>
              <a:t>B</a:t>
            </a:r>
            <a:r>
              <a:rPr lang="en-GB" sz="2800" b="1" dirty="0" smtClean="0">
                <a:solidFill>
                  <a:srgbClr val="9B320E"/>
                </a:solidFill>
              </a:rPr>
              <a:t>ound drug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253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4795" y="228600"/>
            <a:ext cx="6129300" cy="975583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3166" y="165100"/>
            <a:ext cx="6264696" cy="975583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Movement in skin</a:t>
            </a:r>
            <a:endParaRPr lang="en-GB" sz="36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16063" y="1471907"/>
            <a:ext cx="7898217" cy="2523832"/>
            <a:chOff x="669852" y="2233743"/>
            <a:chExt cx="8762162" cy="2783656"/>
          </a:xfrm>
        </p:grpSpPr>
        <p:sp>
          <p:nvSpPr>
            <p:cNvPr id="8" name="Rectangle 7"/>
            <p:cNvSpPr/>
            <p:nvPr/>
          </p:nvSpPr>
          <p:spPr>
            <a:xfrm>
              <a:off x="740229" y="4064000"/>
              <a:ext cx="7576457" cy="917434"/>
            </a:xfrm>
            <a:prstGeom prst="rect">
              <a:avLst/>
            </a:prstGeom>
            <a:solidFill>
              <a:srgbClr val="ACC8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9852" y="4401881"/>
              <a:ext cx="7809637" cy="579552"/>
            </a:xfrm>
            <a:prstGeom prst="rect">
              <a:avLst/>
            </a:prstGeom>
            <a:gradFill>
              <a:gsLst>
                <a:gs pos="100000">
                  <a:schemeClr val="bg1">
                    <a:alpha val="39000"/>
                  </a:schemeClr>
                </a:gs>
                <a:gs pos="100000">
                  <a:schemeClr val="bg1">
                    <a:alpha val="18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0228" y="2387600"/>
              <a:ext cx="7573500" cy="1676400"/>
            </a:xfrm>
            <a:prstGeom prst="rect">
              <a:avLst/>
            </a:prstGeom>
            <a:solidFill>
              <a:srgbClr val="E9DB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40228" y="4064000"/>
              <a:ext cx="7573500" cy="0"/>
            </a:xfrm>
            <a:prstGeom prst="line">
              <a:avLst/>
            </a:prstGeom>
            <a:ln w="25400">
              <a:solidFill>
                <a:srgbClr val="3A58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00221" y="4508206"/>
              <a:ext cx="2259586" cy="50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i="1" dirty="0" smtClean="0">
                  <a:latin typeface="Calibri Light" pitchFamily="34" charset="0"/>
                </a:rPr>
                <a:t>Tissues</a:t>
              </a:r>
              <a:endParaRPr lang="en-GB" sz="2400" b="1" i="1" dirty="0">
                <a:latin typeface="Calibri Light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40228" y="2387600"/>
              <a:ext cx="7573500" cy="0"/>
            </a:xfrm>
            <a:prstGeom prst="line">
              <a:avLst/>
            </a:prstGeom>
            <a:ln w="31750">
              <a:solidFill>
                <a:srgbClr val="8B71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09965" y="3603697"/>
              <a:ext cx="2259586" cy="50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i="1" dirty="0" smtClean="0">
                  <a:latin typeface="Calibri Light" pitchFamily="34" charset="0"/>
                </a:rPr>
                <a:t>Skin</a:t>
              </a:r>
              <a:endParaRPr lang="en-GB" sz="2400" b="1" i="1" dirty="0">
                <a:latin typeface="Calibri Light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8648779" y="2391142"/>
              <a:ext cx="7144" cy="1908000"/>
            </a:xfrm>
            <a:prstGeom prst="straightConnector1">
              <a:avLst/>
            </a:prstGeom>
            <a:ln w="19050">
              <a:solidFill>
                <a:srgbClr val="CC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16200000">
              <a:off x="7766114" y="3307752"/>
              <a:ext cx="2739909" cy="591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C00000"/>
                  </a:solidFill>
                </a:rPr>
                <a:t>Desquamation</a:t>
              </a:r>
              <a:endParaRPr lang="en-GB" sz="2800" dirty="0">
                <a:solidFill>
                  <a:srgbClr val="C00000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53265" y="2583716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685270" y="2587257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343942" y="2587259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525238" y="2590800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189250" y="2587254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013280" y="2590795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826652" y="2580168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671960" y="2580163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495990" y="2583704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270601" y="2959405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102606" y="2962946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61278" y="2962948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D</a:t>
              </a:r>
              <a:endParaRPr lang="en-GB" sz="28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942574" y="2966489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606586" y="2962943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430616" y="2966484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243988" y="2955857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089296" y="2955852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71868" y="3331537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703873" y="3335078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362545" y="3335080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543841" y="3338621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207853" y="3335075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031883" y="3338616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845255" y="3327989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690563" y="3327984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514593" y="3331525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289204" y="3707225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121209" y="3710766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779881" y="3710769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961177" y="3714309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625189" y="3710764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5449219" y="3714305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262591" y="3703678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7107899" y="3703672"/>
              <a:ext cx="626261" cy="170121"/>
            </a:xfrm>
            <a:prstGeom prst="roundRect">
              <a:avLst/>
            </a:prstGeom>
            <a:solidFill>
              <a:srgbClr val="8B7129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52"/>
            <p:cNvSpPr/>
            <p:nvPr/>
          </p:nvSpPr>
          <p:spPr>
            <a:xfrm rot="11060152">
              <a:off x="1533610" y="2413591"/>
              <a:ext cx="541997" cy="1637414"/>
            </a:xfrm>
            <a:custGeom>
              <a:avLst/>
              <a:gdLst>
                <a:gd name="connsiteX0" fmla="*/ 613326 w 722663"/>
                <a:gd name="connsiteY0" fmla="*/ 1637414 h 1637414"/>
                <a:gd name="connsiteX1" fmla="*/ 560163 w 722663"/>
                <a:gd name="connsiteY1" fmla="*/ 1456660 h 1637414"/>
                <a:gd name="connsiteX2" fmla="*/ 698386 w 722663"/>
                <a:gd name="connsiteY2" fmla="*/ 1307804 h 1637414"/>
                <a:gd name="connsiteX3" fmla="*/ 528265 w 722663"/>
                <a:gd name="connsiteY3" fmla="*/ 1148316 h 1637414"/>
                <a:gd name="connsiteX4" fmla="*/ 326246 w 722663"/>
                <a:gd name="connsiteY4" fmla="*/ 1244009 h 1637414"/>
                <a:gd name="connsiteX5" fmla="*/ 7270 w 722663"/>
                <a:gd name="connsiteY5" fmla="*/ 1095153 h 1637414"/>
                <a:gd name="connsiteX6" fmla="*/ 102963 w 722663"/>
                <a:gd name="connsiteY6" fmla="*/ 967562 h 1637414"/>
                <a:gd name="connsiteX7" fmla="*/ 102963 w 722663"/>
                <a:gd name="connsiteY7" fmla="*/ 776176 h 1637414"/>
                <a:gd name="connsiteX8" fmla="*/ 326246 w 722663"/>
                <a:gd name="connsiteY8" fmla="*/ 882502 h 1637414"/>
                <a:gd name="connsiteX9" fmla="*/ 496367 w 722663"/>
                <a:gd name="connsiteY9" fmla="*/ 733646 h 1637414"/>
                <a:gd name="connsiteX10" fmla="*/ 719651 w 722663"/>
                <a:gd name="connsiteY10" fmla="*/ 744279 h 1637414"/>
                <a:gd name="connsiteX11" fmla="*/ 613326 w 722663"/>
                <a:gd name="connsiteY11" fmla="*/ 520995 h 1637414"/>
                <a:gd name="connsiteX12" fmla="*/ 443205 w 722663"/>
                <a:gd name="connsiteY12" fmla="*/ 372139 h 1637414"/>
                <a:gd name="connsiteX13" fmla="*/ 188023 w 722663"/>
                <a:gd name="connsiteY13" fmla="*/ 457200 h 1637414"/>
                <a:gd name="connsiteX14" fmla="*/ 39167 w 722663"/>
                <a:gd name="connsiteY14" fmla="*/ 276446 h 1637414"/>
                <a:gd name="connsiteX15" fmla="*/ 166758 w 722663"/>
                <a:gd name="connsiteY15" fmla="*/ 0 h 1637414"/>
                <a:gd name="connsiteX16" fmla="*/ 166758 w 722663"/>
                <a:gd name="connsiteY16" fmla="*/ 0 h 163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2663" h="1637414">
                  <a:moveTo>
                    <a:pt x="613326" y="1637414"/>
                  </a:moveTo>
                  <a:cubicBezTo>
                    <a:pt x="579656" y="1574504"/>
                    <a:pt x="545986" y="1511595"/>
                    <a:pt x="560163" y="1456660"/>
                  </a:cubicBezTo>
                  <a:cubicBezTo>
                    <a:pt x="574340" y="1401725"/>
                    <a:pt x="703702" y="1359195"/>
                    <a:pt x="698386" y="1307804"/>
                  </a:cubicBezTo>
                  <a:cubicBezTo>
                    <a:pt x="693070" y="1256413"/>
                    <a:pt x="590288" y="1158948"/>
                    <a:pt x="528265" y="1148316"/>
                  </a:cubicBezTo>
                  <a:cubicBezTo>
                    <a:pt x="466242" y="1137684"/>
                    <a:pt x="413079" y="1252870"/>
                    <a:pt x="326246" y="1244009"/>
                  </a:cubicBezTo>
                  <a:cubicBezTo>
                    <a:pt x="239413" y="1235148"/>
                    <a:pt x="44484" y="1141227"/>
                    <a:pt x="7270" y="1095153"/>
                  </a:cubicBezTo>
                  <a:cubicBezTo>
                    <a:pt x="-29944" y="1049079"/>
                    <a:pt x="87014" y="1020725"/>
                    <a:pt x="102963" y="967562"/>
                  </a:cubicBezTo>
                  <a:cubicBezTo>
                    <a:pt x="118912" y="914399"/>
                    <a:pt x="65749" y="790353"/>
                    <a:pt x="102963" y="776176"/>
                  </a:cubicBezTo>
                  <a:cubicBezTo>
                    <a:pt x="140177" y="761999"/>
                    <a:pt x="260679" y="889590"/>
                    <a:pt x="326246" y="882502"/>
                  </a:cubicBezTo>
                  <a:cubicBezTo>
                    <a:pt x="391813" y="875414"/>
                    <a:pt x="430799" y="756683"/>
                    <a:pt x="496367" y="733646"/>
                  </a:cubicBezTo>
                  <a:cubicBezTo>
                    <a:pt x="561935" y="710609"/>
                    <a:pt x="700158" y="779721"/>
                    <a:pt x="719651" y="744279"/>
                  </a:cubicBezTo>
                  <a:cubicBezTo>
                    <a:pt x="739144" y="708837"/>
                    <a:pt x="659400" y="583018"/>
                    <a:pt x="613326" y="520995"/>
                  </a:cubicBezTo>
                  <a:cubicBezTo>
                    <a:pt x="567252" y="458972"/>
                    <a:pt x="514089" y="382771"/>
                    <a:pt x="443205" y="372139"/>
                  </a:cubicBezTo>
                  <a:cubicBezTo>
                    <a:pt x="372321" y="361506"/>
                    <a:pt x="255363" y="473149"/>
                    <a:pt x="188023" y="457200"/>
                  </a:cubicBezTo>
                  <a:cubicBezTo>
                    <a:pt x="120683" y="441251"/>
                    <a:pt x="42711" y="352646"/>
                    <a:pt x="39167" y="276446"/>
                  </a:cubicBezTo>
                  <a:cubicBezTo>
                    <a:pt x="35623" y="200246"/>
                    <a:pt x="166758" y="0"/>
                    <a:pt x="166758" y="0"/>
                  </a:cubicBezTo>
                  <a:lnTo>
                    <a:pt x="166758" y="0"/>
                  </a:lnTo>
                </a:path>
              </a:pathLst>
            </a:custGeom>
            <a:noFill/>
            <a:ln w="25400">
              <a:prstDash val="dash"/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53"/>
            <p:cNvSpPr/>
            <p:nvPr/>
          </p:nvSpPr>
          <p:spPr>
            <a:xfrm rot="11634590">
              <a:off x="2790124" y="2402958"/>
              <a:ext cx="858074" cy="1637414"/>
            </a:xfrm>
            <a:custGeom>
              <a:avLst/>
              <a:gdLst>
                <a:gd name="connsiteX0" fmla="*/ 43760 w 1144098"/>
                <a:gd name="connsiteY0" fmla="*/ 1637414 h 1637414"/>
                <a:gd name="connsiteX1" fmla="*/ 1229 w 1144098"/>
                <a:gd name="connsiteY1" fmla="*/ 1350335 h 1637414"/>
                <a:gd name="connsiteX2" fmla="*/ 86290 w 1144098"/>
                <a:gd name="connsiteY2" fmla="*/ 1190847 h 1637414"/>
                <a:gd name="connsiteX3" fmla="*/ 298941 w 1144098"/>
                <a:gd name="connsiteY3" fmla="*/ 1286540 h 1637414"/>
                <a:gd name="connsiteX4" fmla="*/ 479694 w 1144098"/>
                <a:gd name="connsiteY4" fmla="*/ 1137684 h 1637414"/>
                <a:gd name="connsiteX5" fmla="*/ 702978 w 1144098"/>
                <a:gd name="connsiteY5" fmla="*/ 1212112 h 1637414"/>
                <a:gd name="connsiteX6" fmla="*/ 724243 w 1144098"/>
                <a:gd name="connsiteY6" fmla="*/ 978195 h 1637414"/>
                <a:gd name="connsiteX7" fmla="*/ 511592 w 1144098"/>
                <a:gd name="connsiteY7" fmla="*/ 850605 h 1637414"/>
                <a:gd name="connsiteX8" fmla="*/ 819936 w 1144098"/>
                <a:gd name="connsiteY8" fmla="*/ 744279 h 1637414"/>
                <a:gd name="connsiteX9" fmla="*/ 947527 w 1144098"/>
                <a:gd name="connsiteY9" fmla="*/ 925033 h 1637414"/>
                <a:gd name="connsiteX10" fmla="*/ 1138913 w 1144098"/>
                <a:gd name="connsiteY10" fmla="*/ 765544 h 1637414"/>
                <a:gd name="connsiteX11" fmla="*/ 1085750 w 1144098"/>
                <a:gd name="connsiteY11" fmla="*/ 563526 h 1637414"/>
                <a:gd name="connsiteX12" fmla="*/ 1043220 w 1144098"/>
                <a:gd name="connsiteY12" fmla="*/ 361507 h 1637414"/>
                <a:gd name="connsiteX13" fmla="*/ 649815 w 1144098"/>
                <a:gd name="connsiteY13" fmla="*/ 489098 h 1637414"/>
                <a:gd name="connsiteX14" fmla="*/ 543490 w 1144098"/>
                <a:gd name="connsiteY14" fmla="*/ 287079 h 1637414"/>
                <a:gd name="connsiteX15" fmla="*/ 702978 w 1144098"/>
                <a:gd name="connsiteY15" fmla="*/ 202019 h 1637414"/>
                <a:gd name="connsiteX16" fmla="*/ 617918 w 1144098"/>
                <a:gd name="connsiteY16" fmla="*/ 0 h 1637414"/>
                <a:gd name="connsiteX17" fmla="*/ 617918 w 1144098"/>
                <a:gd name="connsiteY17" fmla="*/ 0 h 163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4098" h="1637414">
                  <a:moveTo>
                    <a:pt x="43760" y="1637414"/>
                  </a:moveTo>
                  <a:cubicBezTo>
                    <a:pt x="18950" y="1531088"/>
                    <a:pt x="-5859" y="1424763"/>
                    <a:pt x="1229" y="1350335"/>
                  </a:cubicBezTo>
                  <a:cubicBezTo>
                    <a:pt x="8317" y="1275907"/>
                    <a:pt x="36671" y="1201479"/>
                    <a:pt x="86290" y="1190847"/>
                  </a:cubicBezTo>
                  <a:cubicBezTo>
                    <a:pt x="135909" y="1180215"/>
                    <a:pt x="233374" y="1295400"/>
                    <a:pt x="298941" y="1286540"/>
                  </a:cubicBezTo>
                  <a:cubicBezTo>
                    <a:pt x="364508" y="1277680"/>
                    <a:pt x="412355" y="1150089"/>
                    <a:pt x="479694" y="1137684"/>
                  </a:cubicBezTo>
                  <a:cubicBezTo>
                    <a:pt x="547033" y="1125279"/>
                    <a:pt x="662220" y="1238693"/>
                    <a:pt x="702978" y="1212112"/>
                  </a:cubicBezTo>
                  <a:cubicBezTo>
                    <a:pt x="743736" y="1185531"/>
                    <a:pt x="756141" y="1038446"/>
                    <a:pt x="724243" y="978195"/>
                  </a:cubicBezTo>
                  <a:cubicBezTo>
                    <a:pt x="692345" y="917944"/>
                    <a:pt x="495643" y="889591"/>
                    <a:pt x="511592" y="850605"/>
                  </a:cubicBezTo>
                  <a:cubicBezTo>
                    <a:pt x="527541" y="811619"/>
                    <a:pt x="747280" y="731874"/>
                    <a:pt x="819936" y="744279"/>
                  </a:cubicBezTo>
                  <a:cubicBezTo>
                    <a:pt x="892592" y="756684"/>
                    <a:pt x="894364" y="921489"/>
                    <a:pt x="947527" y="925033"/>
                  </a:cubicBezTo>
                  <a:cubicBezTo>
                    <a:pt x="1000690" y="928577"/>
                    <a:pt x="1115876" y="825795"/>
                    <a:pt x="1138913" y="765544"/>
                  </a:cubicBezTo>
                  <a:cubicBezTo>
                    <a:pt x="1161950" y="705293"/>
                    <a:pt x="1101699" y="630865"/>
                    <a:pt x="1085750" y="563526"/>
                  </a:cubicBezTo>
                  <a:cubicBezTo>
                    <a:pt x="1069801" y="496187"/>
                    <a:pt x="1115876" y="373912"/>
                    <a:pt x="1043220" y="361507"/>
                  </a:cubicBezTo>
                  <a:cubicBezTo>
                    <a:pt x="970564" y="349102"/>
                    <a:pt x="733103" y="501503"/>
                    <a:pt x="649815" y="489098"/>
                  </a:cubicBezTo>
                  <a:cubicBezTo>
                    <a:pt x="566527" y="476693"/>
                    <a:pt x="534630" y="334925"/>
                    <a:pt x="543490" y="287079"/>
                  </a:cubicBezTo>
                  <a:cubicBezTo>
                    <a:pt x="552350" y="239233"/>
                    <a:pt x="690573" y="249865"/>
                    <a:pt x="702978" y="202019"/>
                  </a:cubicBezTo>
                  <a:cubicBezTo>
                    <a:pt x="715383" y="154172"/>
                    <a:pt x="617918" y="0"/>
                    <a:pt x="617918" y="0"/>
                  </a:cubicBezTo>
                  <a:lnTo>
                    <a:pt x="617918" y="0"/>
                  </a:lnTo>
                </a:path>
              </a:pathLst>
            </a:custGeom>
            <a:noFill/>
            <a:ln w="25400">
              <a:prstDash val="dash"/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 rot="10986381">
              <a:off x="2040516" y="2402723"/>
              <a:ext cx="862208" cy="1596577"/>
            </a:xfrm>
            <a:custGeom>
              <a:avLst/>
              <a:gdLst>
                <a:gd name="connsiteX0" fmla="*/ 0 w 1149609"/>
                <a:gd name="connsiteY0" fmla="*/ 1275907 h 1275907"/>
                <a:gd name="connsiteX1" fmla="*/ 170121 w 1149609"/>
                <a:gd name="connsiteY1" fmla="*/ 1180214 h 1275907"/>
                <a:gd name="connsiteX2" fmla="*/ 457200 w 1149609"/>
                <a:gd name="connsiteY2" fmla="*/ 1233377 h 1275907"/>
                <a:gd name="connsiteX3" fmla="*/ 510363 w 1149609"/>
                <a:gd name="connsiteY3" fmla="*/ 978195 h 1275907"/>
                <a:gd name="connsiteX4" fmla="*/ 552893 w 1149609"/>
                <a:gd name="connsiteY4" fmla="*/ 818707 h 1275907"/>
                <a:gd name="connsiteX5" fmla="*/ 723014 w 1149609"/>
                <a:gd name="connsiteY5" fmla="*/ 850605 h 1275907"/>
                <a:gd name="connsiteX6" fmla="*/ 893135 w 1149609"/>
                <a:gd name="connsiteY6" fmla="*/ 893135 h 1275907"/>
                <a:gd name="connsiteX7" fmla="*/ 978196 w 1149609"/>
                <a:gd name="connsiteY7" fmla="*/ 733647 h 1275907"/>
                <a:gd name="connsiteX8" fmla="*/ 1148317 w 1149609"/>
                <a:gd name="connsiteY8" fmla="*/ 616689 h 1275907"/>
                <a:gd name="connsiteX9" fmla="*/ 1041991 w 1149609"/>
                <a:gd name="connsiteY9" fmla="*/ 425302 h 1275907"/>
                <a:gd name="connsiteX10" fmla="*/ 786810 w 1149609"/>
                <a:gd name="connsiteY10" fmla="*/ 489098 h 1275907"/>
                <a:gd name="connsiteX11" fmla="*/ 520996 w 1149609"/>
                <a:gd name="connsiteY11" fmla="*/ 478465 h 1275907"/>
                <a:gd name="connsiteX12" fmla="*/ 478466 w 1149609"/>
                <a:gd name="connsiteY12" fmla="*/ 297712 h 1275907"/>
                <a:gd name="connsiteX13" fmla="*/ 552893 w 1149609"/>
                <a:gd name="connsiteY13" fmla="*/ 191386 h 1275907"/>
                <a:gd name="connsiteX14" fmla="*/ 478466 w 1149609"/>
                <a:gd name="connsiteY14" fmla="*/ 0 h 1275907"/>
                <a:gd name="connsiteX15" fmla="*/ 478466 w 1149609"/>
                <a:gd name="connsiteY15" fmla="*/ 0 h 127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9609" h="1275907">
                  <a:moveTo>
                    <a:pt x="0" y="1275907"/>
                  </a:moveTo>
                  <a:cubicBezTo>
                    <a:pt x="46960" y="1231604"/>
                    <a:pt x="93921" y="1187302"/>
                    <a:pt x="170121" y="1180214"/>
                  </a:cubicBezTo>
                  <a:cubicBezTo>
                    <a:pt x="246321" y="1173126"/>
                    <a:pt x="400493" y="1267047"/>
                    <a:pt x="457200" y="1233377"/>
                  </a:cubicBezTo>
                  <a:cubicBezTo>
                    <a:pt x="513907" y="1199707"/>
                    <a:pt x="494414" y="1047307"/>
                    <a:pt x="510363" y="978195"/>
                  </a:cubicBezTo>
                  <a:cubicBezTo>
                    <a:pt x="526312" y="909083"/>
                    <a:pt x="517451" y="839972"/>
                    <a:pt x="552893" y="818707"/>
                  </a:cubicBezTo>
                  <a:cubicBezTo>
                    <a:pt x="588335" y="797442"/>
                    <a:pt x="666307" y="838200"/>
                    <a:pt x="723014" y="850605"/>
                  </a:cubicBezTo>
                  <a:cubicBezTo>
                    <a:pt x="779721" y="863010"/>
                    <a:pt x="850605" y="912628"/>
                    <a:pt x="893135" y="893135"/>
                  </a:cubicBezTo>
                  <a:cubicBezTo>
                    <a:pt x="935665" y="873642"/>
                    <a:pt x="935666" y="779721"/>
                    <a:pt x="978196" y="733647"/>
                  </a:cubicBezTo>
                  <a:cubicBezTo>
                    <a:pt x="1020726" y="687573"/>
                    <a:pt x="1137685" y="668080"/>
                    <a:pt x="1148317" y="616689"/>
                  </a:cubicBezTo>
                  <a:cubicBezTo>
                    <a:pt x="1158949" y="565298"/>
                    <a:pt x="1102242" y="446567"/>
                    <a:pt x="1041991" y="425302"/>
                  </a:cubicBezTo>
                  <a:cubicBezTo>
                    <a:pt x="981740" y="404037"/>
                    <a:pt x="873643" y="480237"/>
                    <a:pt x="786810" y="489098"/>
                  </a:cubicBezTo>
                  <a:cubicBezTo>
                    <a:pt x="699977" y="497959"/>
                    <a:pt x="572387" y="510363"/>
                    <a:pt x="520996" y="478465"/>
                  </a:cubicBezTo>
                  <a:cubicBezTo>
                    <a:pt x="469605" y="446567"/>
                    <a:pt x="473150" y="345558"/>
                    <a:pt x="478466" y="297712"/>
                  </a:cubicBezTo>
                  <a:cubicBezTo>
                    <a:pt x="483782" y="249866"/>
                    <a:pt x="552893" y="241005"/>
                    <a:pt x="552893" y="191386"/>
                  </a:cubicBezTo>
                  <a:cubicBezTo>
                    <a:pt x="552893" y="141767"/>
                    <a:pt x="478466" y="0"/>
                    <a:pt x="478466" y="0"/>
                  </a:cubicBezTo>
                  <a:lnTo>
                    <a:pt x="478466" y="0"/>
                  </a:lnTo>
                </a:path>
              </a:pathLst>
            </a:custGeom>
            <a:noFill/>
            <a:ln w="25400">
              <a:prstDash val="dash"/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 rot="10217787">
              <a:off x="4377744" y="2441032"/>
              <a:ext cx="728762" cy="2179674"/>
            </a:xfrm>
            <a:custGeom>
              <a:avLst/>
              <a:gdLst>
                <a:gd name="connsiteX0" fmla="*/ 139829 w 705823"/>
                <a:gd name="connsiteY0" fmla="*/ 2179674 h 2179674"/>
                <a:gd name="connsiteX1" fmla="*/ 54768 w 705823"/>
                <a:gd name="connsiteY1" fmla="*/ 1977656 h 2179674"/>
                <a:gd name="connsiteX2" fmla="*/ 171726 w 705823"/>
                <a:gd name="connsiteY2" fmla="*/ 1786269 h 2179674"/>
                <a:gd name="connsiteX3" fmla="*/ 192991 w 705823"/>
                <a:gd name="connsiteY3" fmla="*/ 1616149 h 2179674"/>
                <a:gd name="connsiteX4" fmla="*/ 76033 w 705823"/>
                <a:gd name="connsiteY4" fmla="*/ 1414130 h 2179674"/>
                <a:gd name="connsiteX5" fmla="*/ 278052 w 705823"/>
                <a:gd name="connsiteY5" fmla="*/ 1190846 h 2179674"/>
                <a:gd name="connsiteX6" fmla="*/ 543866 w 705823"/>
                <a:gd name="connsiteY6" fmla="*/ 1244009 h 2179674"/>
                <a:gd name="connsiteX7" fmla="*/ 671456 w 705823"/>
                <a:gd name="connsiteY7" fmla="*/ 1148316 h 2179674"/>
                <a:gd name="connsiteX8" fmla="*/ 682089 w 705823"/>
                <a:gd name="connsiteY8" fmla="*/ 925032 h 2179674"/>
                <a:gd name="connsiteX9" fmla="*/ 543866 w 705823"/>
                <a:gd name="connsiteY9" fmla="*/ 818707 h 2179674"/>
                <a:gd name="connsiteX10" fmla="*/ 288684 w 705823"/>
                <a:gd name="connsiteY10" fmla="*/ 839972 h 2179674"/>
                <a:gd name="connsiteX11" fmla="*/ 44136 w 705823"/>
                <a:gd name="connsiteY11" fmla="*/ 829339 h 2179674"/>
                <a:gd name="connsiteX12" fmla="*/ 12238 w 705823"/>
                <a:gd name="connsiteY12" fmla="*/ 606056 h 2179674"/>
                <a:gd name="connsiteX13" fmla="*/ 182359 w 705823"/>
                <a:gd name="connsiteY13" fmla="*/ 499730 h 2179674"/>
                <a:gd name="connsiteX14" fmla="*/ 246154 w 705823"/>
                <a:gd name="connsiteY14" fmla="*/ 382772 h 2179674"/>
                <a:gd name="connsiteX15" fmla="*/ 469438 w 705823"/>
                <a:gd name="connsiteY15" fmla="*/ 457200 h 2179674"/>
                <a:gd name="connsiteX16" fmla="*/ 671456 w 705823"/>
                <a:gd name="connsiteY16" fmla="*/ 467832 h 2179674"/>
                <a:gd name="connsiteX17" fmla="*/ 703354 w 705823"/>
                <a:gd name="connsiteY17" fmla="*/ 318976 h 2179674"/>
                <a:gd name="connsiteX18" fmla="*/ 682089 w 705823"/>
                <a:gd name="connsiteY18" fmla="*/ 148856 h 2179674"/>
                <a:gd name="connsiteX19" fmla="*/ 511968 w 705823"/>
                <a:gd name="connsiteY19" fmla="*/ 0 h 2179674"/>
                <a:gd name="connsiteX20" fmla="*/ 511968 w 705823"/>
                <a:gd name="connsiteY20" fmla="*/ 0 h 2179674"/>
                <a:gd name="connsiteX21" fmla="*/ 511968 w 705823"/>
                <a:gd name="connsiteY21" fmla="*/ 0 h 2179674"/>
                <a:gd name="connsiteX22" fmla="*/ 511968 w 705823"/>
                <a:gd name="connsiteY22" fmla="*/ 0 h 217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5823" h="2179674">
                  <a:moveTo>
                    <a:pt x="139829" y="2179674"/>
                  </a:moveTo>
                  <a:cubicBezTo>
                    <a:pt x="94640" y="2111448"/>
                    <a:pt x="49452" y="2043223"/>
                    <a:pt x="54768" y="1977656"/>
                  </a:cubicBezTo>
                  <a:cubicBezTo>
                    <a:pt x="60084" y="1912089"/>
                    <a:pt x="148689" y="1846520"/>
                    <a:pt x="171726" y="1786269"/>
                  </a:cubicBezTo>
                  <a:cubicBezTo>
                    <a:pt x="194763" y="1726018"/>
                    <a:pt x="208940" y="1678172"/>
                    <a:pt x="192991" y="1616149"/>
                  </a:cubicBezTo>
                  <a:cubicBezTo>
                    <a:pt x="177042" y="1554126"/>
                    <a:pt x="61856" y="1485014"/>
                    <a:pt x="76033" y="1414130"/>
                  </a:cubicBezTo>
                  <a:cubicBezTo>
                    <a:pt x="90210" y="1343246"/>
                    <a:pt x="200080" y="1219199"/>
                    <a:pt x="278052" y="1190846"/>
                  </a:cubicBezTo>
                  <a:cubicBezTo>
                    <a:pt x="356024" y="1162493"/>
                    <a:pt x="478299" y="1251097"/>
                    <a:pt x="543866" y="1244009"/>
                  </a:cubicBezTo>
                  <a:cubicBezTo>
                    <a:pt x="609433" y="1236921"/>
                    <a:pt x="648419" y="1201479"/>
                    <a:pt x="671456" y="1148316"/>
                  </a:cubicBezTo>
                  <a:cubicBezTo>
                    <a:pt x="694493" y="1095153"/>
                    <a:pt x="703354" y="979967"/>
                    <a:pt x="682089" y="925032"/>
                  </a:cubicBezTo>
                  <a:cubicBezTo>
                    <a:pt x="660824" y="870097"/>
                    <a:pt x="609433" y="832884"/>
                    <a:pt x="543866" y="818707"/>
                  </a:cubicBezTo>
                  <a:cubicBezTo>
                    <a:pt x="478299" y="804530"/>
                    <a:pt x="371972" y="838200"/>
                    <a:pt x="288684" y="839972"/>
                  </a:cubicBezTo>
                  <a:cubicBezTo>
                    <a:pt x="205396" y="841744"/>
                    <a:pt x="90210" y="868325"/>
                    <a:pt x="44136" y="829339"/>
                  </a:cubicBezTo>
                  <a:cubicBezTo>
                    <a:pt x="-1938" y="790353"/>
                    <a:pt x="-10799" y="660991"/>
                    <a:pt x="12238" y="606056"/>
                  </a:cubicBezTo>
                  <a:cubicBezTo>
                    <a:pt x="35275" y="551121"/>
                    <a:pt x="143373" y="536944"/>
                    <a:pt x="182359" y="499730"/>
                  </a:cubicBezTo>
                  <a:cubicBezTo>
                    <a:pt x="221345" y="462516"/>
                    <a:pt x="198308" y="389860"/>
                    <a:pt x="246154" y="382772"/>
                  </a:cubicBezTo>
                  <a:cubicBezTo>
                    <a:pt x="294001" y="375684"/>
                    <a:pt x="398554" y="443023"/>
                    <a:pt x="469438" y="457200"/>
                  </a:cubicBezTo>
                  <a:cubicBezTo>
                    <a:pt x="540322" y="471377"/>
                    <a:pt x="632470" y="490869"/>
                    <a:pt x="671456" y="467832"/>
                  </a:cubicBezTo>
                  <a:cubicBezTo>
                    <a:pt x="710442" y="444795"/>
                    <a:pt x="701582" y="372139"/>
                    <a:pt x="703354" y="318976"/>
                  </a:cubicBezTo>
                  <a:cubicBezTo>
                    <a:pt x="705126" y="265813"/>
                    <a:pt x="713987" y="202019"/>
                    <a:pt x="682089" y="148856"/>
                  </a:cubicBezTo>
                  <a:cubicBezTo>
                    <a:pt x="650191" y="95693"/>
                    <a:pt x="511968" y="0"/>
                    <a:pt x="511968" y="0"/>
                  </a:cubicBezTo>
                  <a:lnTo>
                    <a:pt x="511968" y="0"/>
                  </a:lnTo>
                  <a:lnTo>
                    <a:pt x="511968" y="0"/>
                  </a:lnTo>
                  <a:lnTo>
                    <a:pt x="511968" y="0"/>
                  </a:lnTo>
                </a:path>
              </a:pathLst>
            </a:custGeom>
            <a:noFill/>
            <a:ln w="25400">
              <a:prstDash val="dash"/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 rot="11071372">
              <a:off x="3644271" y="2402960"/>
              <a:ext cx="518344" cy="2105247"/>
            </a:xfrm>
            <a:custGeom>
              <a:avLst/>
              <a:gdLst>
                <a:gd name="connsiteX0" fmla="*/ 85113 w 691125"/>
                <a:gd name="connsiteY0" fmla="*/ 2105247 h 2105247"/>
                <a:gd name="connsiteX1" fmla="*/ 52 w 691125"/>
                <a:gd name="connsiteY1" fmla="*/ 1881963 h 2105247"/>
                <a:gd name="connsiteX2" fmla="*/ 95745 w 691125"/>
                <a:gd name="connsiteY2" fmla="*/ 1594884 h 2105247"/>
                <a:gd name="connsiteX3" fmla="*/ 53215 w 691125"/>
                <a:gd name="connsiteY3" fmla="*/ 1307805 h 2105247"/>
                <a:gd name="connsiteX4" fmla="*/ 329661 w 691125"/>
                <a:gd name="connsiteY4" fmla="*/ 1180214 h 2105247"/>
                <a:gd name="connsiteX5" fmla="*/ 638006 w 691125"/>
                <a:gd name="connsiteY5" fmla="*/ 1212112 h 2105247"/>
                <a:gd name="connsiteX6" fmla="*/ 669903 w 691125"/>
                <a:gd name="connsiteY6" fmla="*/ 861237 h 2105247"/>
                <a:gd name="connsiteX7" fmla="*/ 414722 w 691125"/>
                <a:gd name="connsiteY7" fmla="*/ 850605 h 2105247"/>
                <a:gd name="connsiteX8" fmla="*/ 95745 w 691125"/>
                <a:gd name="connsiteY8" fmla="*/ 776177 h 2105247"/>
                <a:gd name="connsiteX9" fmla="*/ 42582 w 691125"/>
                <a:gd name="connsiteY9" fmla="*/ 510363 h 2105247"/>
                <a:gd name="connsiteX10" fmla="*/ 297764 w 691125"/>
                <a:gd name="connsiteY10" fmla="*/ 414670 h 2105247"/>
                <a:gd name="connsiteX11" fmla="*/ 542313 w 691125"/>
                <a:gd name="connsiteY11" fmla="*/ 414670 h 2105247"/>
                <a:gd name="connsiteX12" fmla="*/ 669903 w 691125"/>
                <a:gd name="connsiteY12" fmla="*/ 265814 h 2105247"/>
                <a:gd name="connsiteX13" fmla="*/ 521047 w 691125"/>
                <a:gd name="connsiteY13" fmla="*/ 0 h 210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125" h="2105247">
                  <a:moveTo>
                    <a:pt x="85113" y="2105247"/>
                  </a:moveTo>
                  <a:cubicBezTo>
                    <a:pt x="41696" y="2036135"/>
                    <a:pt x="-1720" y="1967023"/>
                    <a:pt x="52" y="1881963"/>
                  </a:cubicBezTo>
                  <a:cubicBezTo>
                    <a:pt x="1824" y="1796903"/>
                    <a:pt x="86884" y="1690577"/>
                    <a:pt x="95745" y="1594884"/>
                  </a:cubicBezTo>
                  <a:cubicBezTo>
                    <a:pt x="104606" y="1499191"/>
                    <a:pt x="14229" y="1376917"/>
                    <a:pt x="53215" y="1307805"/>
                  </a:cubicBezTo>
                  <a:cubicBezTo>
                    <a:pt x="92201" y="1238693"/>
                    <a:pt x="232196" y="1196163"/>
                    <a:pt x="329661" y="1180214"/>
                  </a:cubicBezTo>
                  <a:cubicBezTo>
                    <a:pt x="427126" y="1164265"/>
                    <a:pt x="581299" y="1265275"/>
                    <a:pt x="638006" y="1212112"/>
                  </a:cubicBezTo>
                  <a:cubicBezTo>
                    <a:pt x="694713" y="1158949"/>
                    <a:pt x="707117" y="921488"/>
                    <a:pt x="669903" y="861237"/>
                  </a:cubicBezTo>
                  <a:cubicBezTo>
                    <a:pt x="632689" y="800986"/>
                    <a:pt x="510415" y="864782"/>
                    <a:pt x="414722" y="850605"/>
                  </a:cubicBezTo>
                  <a:cubicBezTo>
                    <a:pt x="319029" y="836428"/>
                    <a:pt x="157768" y="832884"/>
                    <a:pt x="95745" y="776177"/>
                  </a:cubicBezTo>
                  <a:cubicBezTo>
                    <a:pt x="33722" y="719470"/>
                    <a:pt x="8912" y="570614"/>
                    <a:pt x="42582" y="510363"/>
                  </a:cubicBezTo>
                  <a:cubicBezTo>
                    <a:pt x="76252" y="450112"/>
                    <a:pt x="214476" y="430619"/>
                    <a:pt x="297764" y="414670"/>
                  </a:cubicBezTo>
                  <a:cubicBezTo>
                    <a:pt x="381052" y="398721"/>
                    <a:pt x="480290" y="439479"/>
                    <a:pt x="542313" y="414670"/>
                  </a:cubicBezTo>
                  <a:cubicBezTo>
                    <a:pt x="604336" y="389861"/>
                    <a:pt x="673447" y="334926"/>
                    <a:pt x="669903" y="265814"/>
                  </a:cubicBezTo>
                  <a:cubicBezTo>
                    <a:pt x="666359" y="196702"/>
                    <a:pt x="593703" y="98351"/>
                    <a:pt x="521047" y="0"/>
                  </a:cubicBezTo>
                </a:path>
              </a:pathLst>
            </a:custGeom>
            <a:noFill/>
            <a:ln w="25400">
              <a:prstDash val="dash"/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 rot="10561920">
              <a:off x="5831420" y="2324026"/>
              <a:ext cx="450913" cy="1799499"/>
            </a:xfrm>
            <a:custGeom>
              <a:avLst/>
              <a:gdLst>
                <a:gd name="connsiteX0" fmla="*/ 480290 w 601217"/>
                <a:gd name="connsiteY0" fmla="*/ 2158409 h 2158409"/>
                <a:gd name="connsiteX1" fmla="*/ 575983 w 601217"/>
                <a:gd name="connsiteY1" fmla="*/ 1871330 h 2158409"/>
                <a:gd name="connsiteX2" fmla="*/ 586615 w 601217"/>
                <a:gd name="connsiteY2" fmla="*/ 1520456 h 2158409"/>
                <a:gd name="connsiteX3" fmla="*/ 395229 w 601217"/>
                <a:gd name="connsiteY3" fmla="*/ 1212112 h 2158409"/>
                <a:gd name="connsiteX4" fmla="*/ 108150 w 601217"/>
                <a:gd name="connsiteY4" fmla="*/ 1127051 h 2158409"/>
                <a:gd name="connsiteX5" fmla="*/ 23090 w 601217"/>
                <a:gd name="connsiteY5" fmla="*/ 882502 h 2158409"/>
                <a:gd name="connsiteX6" fmla="*/ 118783 w 601217"/>
                <a:gd name="connsiteY6" fmla="*/ 808075 h 2158409"/>
                <a:gd name="connsiteX7" fmla="*/ 522820 w 601217"/>
                <a:gd name="connsiteY7" fmla="*/ 765544 h 2158409"/>
                <a:gd name="connsiteX8" fmla="*/ 416494 w 601217"/>
                <a:gd name="connsiteY8" fmla="*/ 425302 h 2158409"/>
                <a:gd name="connsiteX9" fmla="*/ 214476 w 601217"/>
                <a:gd name="connsiteY9" fmla="*/ 425302 h 2158409"/>
                <a:gd name="connsiteX10" fmla="*/ 1824 w 601217"/>
                <a:gd name="connsiteY10" fmla="*/ 318977 h 2158409"/>
                <a:gd name="connsiteX11" fmla="*/ 129415 w 601217"/>
                <a:gd name="connsiteY11" fmla="*/ 0 h 215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1217" h="2158409">
                  <a:moveTo>
                    <a:pt x="480290" y="2158409"/>
                  </a:moveTo>
                  <a:cubicBezTo>
                    <a:pt x="519276" y="2068032"/>
                    <a:pt x="558262" y="1977655"/>
                    <a:pt x="575983" y="1871330"/>
                  </a:cubicBezTo>
                  <a:cubicBezTo>
                    <a:pt x="593704" y="1765005"/>
                    <a:pt x="616741" y="1630326"/>
                    <a:pt x="586615" y="1520456"/>
                  </a:cubicBezTo>
                  <a:cubicBezTo>
                    <a:pt x="556489" y="1410586"/>
                    <a:pt x="474973" y="1277679"/>
                    <a:pt x="395229" y="1212112"/>
                  </a:cubicBezTo>
                  <a:cubicBezTo>
                    <a:pt x="315485" y="1146545"/>
                    <a:pt x="170173" y="1181986"/>
                    <a:pt x="108150" y="1127051"/>
                  </a:cubicBezTo>
                  <a:cubicBezTo>
                    <a:pt x="46127" y="1072116"/>
                    <a:pt x="21318" y="935665"/>
                    <a:pt x="23090" y="882502"/>
                  </a:cubicBezTo>
                  <a:cubicBezTo>
                    <a:pt x="24862" y="829339"/>
                    <a:pt x="35495" y="827568"/>
                    <a:pt x="118783" y="808075"/>
                  </a:cubicBezTo>
                  <a:cubicBezTo>
                    <a:pt x="202071" y="788582"/>
                    <a:pt x="473201" y="829340"/>
                    <a:pt x="522820" y="765544"/>
                  </a:cubicBezTo>
                  <a:cubicBezTo>
                    <a:pt x="572439" y="701748"/>
                    <a:pt x="467885" y="482009"/>
                    <a:pt x="416494" y="425302"/>
                  </a:cubicBezTo>
                  <a:cubicBezTo>
                    <a:pt x="365103" y="368595"/>
                    <a:pt x="283587" y="443023"/>
                    <a:pt x="214476" y="425302"/>
                  </a:cubicBezTo>
                  <a:cubicBezTo>
                    <a:pt x="145365" y="407581"/>
                    <a:pt x="16001" y="389861"/>
                    <a:pt x="1824" y="318977"/>
                  </a:cubicBezTo>
                  <a:cubicBezTo>
                    <a:pt x="-12353" y="248093"/>
                    <a:pt x="58531" y="124046"/>
                    <a:pt x="129415" y="0"/>
                  </a:cubicBezTo>
                </a:path>
              </a:pathLst>
            </a:custGeom>
            <a:noFill/>
            <a:ln w="25400">
              <a:prstDash val="dash"/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 rot="10419140">
              <a:off x="6187583" y="2402483"/>
              <a:ext cx="843846" cy="1622209"/>
            </a:xfrm>
            <a:custGeom>
              <a:avLst/>
              <a:gdLst>
                <a:gd name="connsiteX0" fmla="*/ 1830 w 1125128"/>
                <a:gd name="connsiteY0" fmla="*/ 1467293 h 1467293"/>
                <a:gd name="connsiteX1" fmla="*/ 44360 w 1125128"/>
                <a:gd name="connsiteY1" fmla="*/ 1233377 h 1467293"/>
                <a:gd name="connsiteX2" fmla="*/ 299541 w 1125128"/>
                <a:gd name="connsiteY2" fmla="*/ 1180214 h 1467293"/>
                <a:gd name="connsiteX3" fmla="*/ 597253 w 1125128"/>
                <a:gd name="connsiteY3" fmla="*/ 1063256 h 1467293"/>
                <a:gd name="connsiteX4" fmla="*/ 544090 w 1125128"/>
                <a:gd name="connsiteY4" fmla="*/ 861237 h 1467293"/>
                <a:gd name="connsiteX5" fmla="*/ 990657 w 1125128"/>
                <a:gd name="connsiteY5" fmla="*/ 818707 h 1467293"/>
                <a:gd name="connsiteX6" fmla="*/ 1107616 w 1125128"/>
                <a:gd name="connsiteY6" fmla="*/ 531628 h 1467293"/>
                <a:gd name="connsiteX7" fmla="*/ 671681 w 1125128"/>
                <a:gd name="connsiteY7" fmla="*/ 446568 h 1467293"/>
                <a:gd name="connsiteX8" fmla="*/ 565355 w 1125128"/>
                <a:gd name="connsiteY8" fmla="*/ 244549 h 1467293"/>
                <a:gd name="connsiteX9" fmla="*/ 639783 w 1125128"/>
                <a:gd name="connsiteY9" fmla="*/ 0 h 146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5128" h="1467293">
                  <a:moveTo>
                    <a:pt x="1830" y="1467293"/>
                  </a:moveTo>
                  <a:cubicBezTo>
                    <a:pt x="-1714" y="1374258"/>
                    <a:pt x="-5258" y="1281223"/>
                    <a:pt x="44360" y="1233377"/>
                  </a:cubicBezTo>
                  <a:cubicBezTo>
                    <a:pt x="93978" y="1185531"/>
                    <a:pt x="207392" y="1208567"/>
                    <a:pt x="299541" y="1180214"/>
                  </a:cubicBezTo>
                  <a:cubicBezTo>
                    <a:pt x="391690" y="1151861"/>
                    <a:pt x="556495" y="1116419"/>
                    <a:pt x="597253" y="1063256"/>
                  </a:cubicBezTo>
                  <a:cubicBezTo>
                    <a:pt x="638011" y="1010093"/>
                    <a:pt x="478523" y="901995"/>
                    <a:pt x="544090" y="861237"/>
                  </a:cubicBezTo>
                  <a:cubicBezTo>
                    <a:pt x="609657" y="820479"/>
                    <a:pt x="896736" y="873642"/>
                    <a:pt x="990657" y="818707"/>
                  </a:cubicBezTo>
                  <a:cubicBezTo>
                    <a:pt x="1084578" y="763772"/>
                    <a:pt x="1160779" y="593651"/>
                    <a:pt x="1107616" y="531628"/>
                  </a:cubicBezTo>
                  <a:cubicBezTo>
                    <a:pt x="1054453" y="469605"/>
                    <a:pt x="762058" y="494414"/>
                    <a:pt x="671681" y="446568"/>
                  </a:cubicBezTo>
                  <a:cubicBezTo>
                    <a:pt x="581304" y="398722"/>
                    <a:pt x="570671" y="318977"/>
                    <a:pt x="565355" y="244549"/>
                  </a:cubicBezTo>
                  <a:cubicBezTo>
                    <a:pt x="560039" y="170121"/>
                    <a:pt x="599911" y="85060"/>
                    <a:pt x="639783" y="0"/>
                  </a:cubicBezTo>
                </a:path>
              </a:pathLst>
            </a:custGeom>
            <a:noFill/>
            <a:ln w="25400">
              <a:prstDash val="dash"/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 rot="9547395">
              <a:off x="6946730" y="2424857"/>
              <a:ext cx="829400" cy="1815192"/>
            </a:xfrm>
            <a:custGeom>
              <a:avLst/>
              <a:gdLst>
                <a:gd name="connsiteX0" fmla="*/ 170201 w 1105866"/>
                <a:gd name="connsiteY0" fmla="*/ 2158409 h 2158409"/>
                <a:gd name="connsiteX1" fmla="*/ 53242 w 1105866"/>
                <a:gd name="connsiteY1" fmla="*/ 1945758 h 2158409"/>
                <a:gd name="connsiteX2" fmla="*/ 159568 w 1105866"/>
                <a:gd name="connsiteY2" fmla="*/ 1818167 h 2158409"/>
                <a:gd name="connsiteX3" fmla="*/ 138303 w 1105866"/>
                <a:gd name="connsiteY3" fmla="*/ 1562986 h 2158409"/>
                <a:gd name="connsiteX4" fmla="*/ 80 w 1105866"/>
                <a:gd name="connsiteY4" fmla="*/ 1286539 h 2158409"/>
                <a:gd name="connsiteX5" fmla="*/ 159568 w 1105866"/>
                <a:gd name="connsiteY5" fmla="*/ 1148316 h 2158409"/>
                <a:gd name="connsiteX6" fmla="*/ 393484 w 1105866"/>
                <a:gd name="connsiteY6" fmla="*/ 1201479 h 2158409"/>
                <a:gd name="connsiteX7" fmla="*/ 627401 w 1105866"/>
                <a:gd name="connsiteY7" fmla="*/ 1148316 h 2158409"/>
                <a:gd name="connsiteX8" fmla="*/ 510442 w 1105866"/>
                <a:gd name="connsiteY8" fmla="*/ 839972 h 2158409"/>
                <a:gd name="connsiteX9" fmla="*/ 701828 w 1105866"/>
                <a:gd name="connsiteY9" fmla="*/ 765544 h 2158409"/>
                <a:gd name="connsiteX10" fmla="*/ 903847 w 1105866"/>
                <a:gd name="connsiteY10" fmla="*/ 882502 h 2158409"/>
                <a:gd name="connsiteX11" fmla="*/ 1020805 w 1105866"/>
                <a:gd name="connsiteY11" fmla="*/ 808074 h 2158409"/>
                <a:gd name="connsiteX12" fmla="*/ 1105866 w 1105866"/>
                <a:gd name="connsiteY12" fmla="*/ 606056 h 2158409"/>
                <a:gd name="connsiteX13" fmla="*/ 1020805 w 1105866"/>
                <a:gd name="connsiteY13" fmla="*/ 446567 h 2158409"/>
                <a:gd name="connsiteX14" fmla="*/ 744359 w 1105866"/>
                <a:gd name="connsiteY14" fmla="*/ 457200 h 2158409"/>
                <a:gd name="connsiteX15" fmla="*/ 446647 w 1105866"/>
                <a:gd name="connsiteY15" fmla="*/ 308344 h 2158409"/>
                <a:gd name="connsiteX16" fmla="*/ 521075 w 1105866"/>
                <a:gd name="connsiteY16" fmla="*/ 106325 h 2158409"/>
                <a:gd name="connsiteX17" fmla="*/ 521075 w 1105866"/>
                <a:gd name="connsiteY17" fmla="*/ 0 h 215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05866" h="2158409">
                  <a:moveTo>
                    <a:pt x="170201" y="2158409"/>
                  </a:moveTo>
                  <a:cubicBezTo>
                    <a:pt x="112607" y="2080437"/>
                    <a:pt x="55014" y="2002465"/>
                    <a:pt x="53242" y="1945758"/>
                  </a:cubicBezTo>
                  <a:cubicBezTo>
                    <a:pt x="51470" y="1889051"/>
                    <a:pt x="145391" y="1881962"/>
                    <a:pt x="159568" y="1818167"/>
                  </a:cubicBezTo>
                  <a:cubicBezTo>
                    <a:pt x="173745" y="1754372"/>
                    <a:pt x="164884" y="1651591"/>
                    <a:pt x="138303" y="1562986"/>
                  </a:cubicBezTo>
                  <a:cubicBezTo>
                    <a:pt x="111722" y="1474381"/>
                    <a:pt x="-3464" y="1355651"/>
                    <a:pt x="80" y="1286539"/>
                  </a:cubicBezTo>
                  <a:cubicBezTo>
                    <a:pt x="3624" y="1217427"/>
                    <a:pt x="94001" y="1162493"/>
                    <a:pt x="159568" y="1148316"/>
                  </a:cubicBezTo>
                  <a:cubicBezTo>
                    <a:pt x="225135" y="1134139"/>
                    <a:pt x="315512" y="1201479"/>
                    <a:pt x="393484" y="1201479"/>
                  </a:cubicBezTo>
                  <a:cubicBezTo>
                    <a:pt x="471456" y="1201479"/>
                    <a:pt x="607908" y="1208567"/>
                    <a:pt x="627401" y="1148316"/>
                  </a:cubicBezTo>
                  <a:cubicBezTo>
                    <a:pt x="646894" y="1088065"/>
                    <a:pt x="498038" y="903767"/>
                    <a:pt x="510442" y="839972"/>
                  </a:cubicBezTo>
                  <a:cubicBezTo>
                    <a:pt x="522847" y="776177"/>
                    <a:pt x="636261" y="758456"/>
                    <a:pt x="701828" y="765544"/>
                  </a:cubicBezTo>
                  <a:cubicBezTo>
                    <a:pt x="767395" y="772632"/>
                    <a:pt x="850684" y="875414"/>
                    <a:pt x="903847" y="882502"/>
                  </a:cubicBezTo>
                  <a:cubicBezTo>
                    <a:pt x="957010" y="889590"/>
                    <a:pt x="987135" y="854148"/>
                    <a:pt x="1020805" y="808074"/>
                  </a:cubicBezTo>
                  <a:cubicBezTo>
                    <a:pt x="1054475" y="762000"/>
                    <a:pt x="1105866" y="666307"/>
                    <a:pt x="1105866" y="606056"/>
                  </a:cubicBezTo>
                  <a:cubicBezTo>
                    <a:pt x="1105866" y="545805"/>
                    <a:pt x="1081056" y="471376"/>
                    <a:pt x="1020805" y="446567"/>
                  </a:cubicBezTo>
                  <a:cubicBezTo>
                    <a:pt x="960554" y="421758"/>
                    <a:pt x="840052" y="480237"/>
                    <a:pt x="744359" y="457200"/>
                  </a:cubicBezTo>
                  <a:cubicBezTo>
                    <a:pt x="648666" y="434163"/>
                    <a:pt x="483861" y="366823"/>
                    <a:pt x="446647" y="308344"/>
                  </a:cubicBezTo>
                  <a:cubicBezTo>
                    <a:pt x="409433" y="249865"/>
                    <a:pt x="508670" y="157716"/>
                    <a:pt x="521075" y="106325"/>
                  </a:cubicBezTo>
                  <a:cubicBezTo>
                    <a:pt x="533480" y="54934"/>
                    <a:pt x="527277" y="27467"/>
                    <a:pt x="521075" y="0"/>
                  </a:cubicBezTo>
                </a:path>
              </a:pathLst>
            </a:custGeom>
            <a:noFill/>
            <a:ln w="25400">
              <a:prstDash val="dash"/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7528426" y="2101464"/>
            <a:ext cx="40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v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2" name="Can 1"/>
          <p:cNvSpPr/>
          <p:nvPr/>
        </p:nvSpPr>
        <p:spPr>
          <a:xfrm>
            <a:off x="2040354" y="1558246"/>
            <a:ext cx="72288" cy="1842646"/>
          </a:xfrm>
          <a:prstGeom prst="can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/</a:t>
            </a:r>
            <a:endParaRPr lang="en-GB" dirty="0"/>
          </a:p>
        </p:txBody>
      </p:sp>
      <p:sp>
        <p:nvSpPr>
          <p:cNvPr id="69" name="Can 68"/>
          <p:cNvSpPr/>
          <p:nvPr/>
        </p:nvSpPr>
        <p:spPr>
          <a:xfrm>
            <a:off x="4770855" y="1615770"/>
            <a:ext cx="72288" cy="1842646"/>
          </a:xfrm>
          <a:prstGeom prst="can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/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762423" y="1844280"/>
            <a:ext cx="585256" cy="1140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521810" y="2197836"/>
            <a:ext cx="585256" cy="1140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50755" y="4024314"/>
            <a:ext cx="576856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Key Considerations</a:t>
            </a:r>
          </a:p>
          <a:p>
            <a:r>
              <a:rPr lang="en-GB" sz="2800" dirty="0" smtClean="0"/>
              <a:t>Components of movement</a:t>
            </a:r>
          </a:p>
          <a:p>
            <a:r>
              <a:rPr lang="en-GB" sz="2800" dirty="0" smtClean="0"/>
              <a:t>Routes through skin – aqueous vs lipid</a:t>
            </a:r>
          </a:p>
          <a:p>
            <a:r>
              <a:rPr lang="en-GB" sz="2800" dirty="0" smtClean="0"/>
              <a:t>Spatial domain</a:t>
            </a:r>
          </a:p>
          <a:p>
            <a:r>
              <a:rPr lang="en-GB" sz="2800" dirty="0" smtClean="0"/>
              <a:t>Path length</a:t>
            </a:r>
          </a:p>
          <a:p>
            <a:r>
              <a:rPr lang="en-GB" sz="2800" dirty="0" smtClean="0"/>
              <a:t>Boundary conditions</a:t>
            </a:r>
          </a:p>
        </p:txBody>
      </p:sp>
    </p:spTree>
    <p:extLst>
      <p:ext uri="{BB962C8B-B14F-4D97-AF65-F5344CB8AC3E}">
        <p14:creationId xmlns:p14="http://schemas.microsoft.com/office/powerpoint/2010/main" val="206890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Conservation equation</a:t>
            </a:r>
            <a:endParaRPr lang="en-GB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8849" y="1295400"/>
                <a:ext cx="3036472" cy="936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GB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32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49" y="1295400"/>
                <a:ext cx="3036472" cy="9364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1543" y="2400131"/>
                <a:ext cx="662033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Boundary conditions specified on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GB" sz="28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/>
                        <a:ea typeface="Cambria Math" panose="02040503050406030204" pitchFamily="18" charset="0"/>
                      </a:rPr>
                      <m:t>an</m:t>
                    </m:r>
                  </m:oMath>
                </a14:m>
                <a:r>
                  <a:rPr lang="en-GB" sz="2800" dirty="0" smtClean="0"/>
                  <a:t>d/or 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endParaRPr lang="en-GB" sz="2800" b="1" dirty="0" smtClean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43" y="2400131"/>
                <a:ext cx="6620338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842" t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7269" y="4648200"/>
                <a:ext cx="5191475" cy="2295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latin typeface="Cambria Math"/>
                          </a:rPr>
                          <m:t>𝑱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GB" sz="2400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GB" sz="2400">
                        <a:latin typeface="Cambria Math" panose="02040503050406030204" pitchFamily="18" charset="0"/>
                      </a:rPr>
                      <m:t>D</m:t>
                    </m:r>
                    <m:r>
                      <a:rPr lang="en-GB" sz="2400" i="1" smtClean="0">
                        <a:latin typeface="Cambria Math"/>
                        <a:ea typeface="Cambria Math"/>
                      </a:rPr>
                      <m:t>𝛻</m:t>
                    </m:r>
                    <m:sSub>
                      <m:sSubPr>
                        <m:ctrlPr>
                          <a:rPr lang="en-GB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GB" sz="2400" b="1" i="1" smtClean="0">
                        <a:latin typeface="Cambria Math"/>
                        <a:ea typeface="Cambria Math"/>
                      </a:rPr>
                      <m:t>𝒗</m:t>
                    </m:r>
                    <m:sSub>
                      <m:sSubPr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dirty="0" smtClean="0">
                    <a:ea typeface="Cambria Math" panose="02040503050406030204" pitchFamily="18" charset="0"/>
                  </a:rPr>
                  <a:t> </a:t>
                </a:r>
                <a:endParaRPr lang="en-GB" sz="2400" b="1" i="1" dirty="0" smtClean="0"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latin typeface="Cambria Math"/>
                            </a:rPr>
                            <m:t>𝑱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GB" sz="2400" b="0" i="0" smtClean="0"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2400" b="1" i="1">
                          <a:latin typeface="Cambria Math"/>
                          <a:ea typeface="Cambria Math"/>
                        </a:rPr>
                        <m:t>𝒗</m:t>
                      </m:r>
                      <m:sSub>
                        <m:sSubPr>
                          <m:ctrlPr>
                            <a:rPr lang="en-GB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GB" sz="2400" i="1" dirty="0" smtClean="0">
                  <a:latin typeface="Cambria Math"/>
                  <a:ea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 smtClean="0"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GB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69" y="4648200"/>
                <a:ext cx="5191475" cy="22955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4800" y="3817203"/>
                <a:ext cx="74529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GB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/>
                          </a:rPr>
                          <m:t>𝒙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 smtClean="0"/>
                  <a:t> Concentration unbound drug at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GB" sz="2400" dirty="0" smtClean="0"/>
                  <a:t> at time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400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GB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1" i="1" smtClean="0">
                            <a:latin typeface="Cambria Math"/>
                          </a:rPr>
                          <m:t>𝒙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 smtClean="0"/>
                  <a:t> Concentration bound </a:t>
                </a:r>
                <a:r>
                  <a:rPr lang="en-GB" sz="2400" dirty="0"/>
                  <a:t>drug at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GB" sz="2400" dirty="0"/>
                  <a:t> at time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17203"/>
                <a:ext cx="7452956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64" t="-5839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1000" y="3354238"/>
                <a:ext cx="47856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/>
                  <a:t>Example 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28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/>
                          </a:rPr>
                          <m:t>(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1" i="1">
                            <a:latin typeface="Cambria Math"/>
                          </a:rPr>
                          <m:t>𝒙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8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GB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GB" sz="2800" i="1">
                            <a:latin typeface="Cambria Math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b="1" i="1">
                            <a:latin typeface="Cambria Math"/>
                          </a:rPr>
                          <m:t>𝒙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2800" b="0" i="0" smtClean="0">
                        <a:latin typeface="Cambria Math"/>
                      </a:rPr>
                      <m:t>)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54238"/>
                <a:ext cx="4785669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267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6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-76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/>
              <a:t>Relationship between movement and</a:t>
            </a:r>
            <a:br>
              <a:rPr lang="en-GB" sz="3600" b="1" dirty="0" smtClean="0"/>
            </a:br>
            <a:r>
              <a:rPr lang="en-GB" sz="3600" b="1" dirty="0" err="1" smtClean="0"/>
              <a:t>physico</a:t>
            </a:r>
            <a:r>
              <a:rPr lang="en-GB" sz="3600" b="1" dirty="0" smtClean="0"/>
              <a:t>-chemical properties of drugs</a:t>
            </a:r>
            <a:endParaRPr lang="en-GB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99495" y="2095499"/>
                <a:ext cx="1440010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𝐾𝐷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495" y="2095499"/>
                <a:ext cx="1440010" cy="8066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7650" y="3712963"/>
                <a:ext cx="8211158" cy="494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latin typeface="Cambria Math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GB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𝑐𝑚</m:t>
                              </m:r>
                              <m:sSup>
                                <m:sSupPr>
                                  <m:ctrlPr>
                                    <a:rPr lang="en-GB" sz="28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GB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/>
                          <a:ea typeface="Cambria Math" panose="02040503050406030204" pitchFamily="18" charset="0"/>
                        </a:rPr>
                        <m:t>−2.7+0.71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GB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𝑜𝑐𝑡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−0.0061</m:t>
                          </m:r>
                          <m:r>
                            <a:rPr lang="en-GB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𝑀𝑊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3712963"/>
                <a:ext cx="8211158" cy="4949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5334000" y="4274938"/>
            <a:ext cx="2286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24400" y="4817863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Octanol-water partition coefficient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848600" y="4207907"/>
            <a:ext cx="2286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0" y="483691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Molecular weight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219325" y="2625668"/>
            <a:ext cx="457200" cy="3626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24400" y="304063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Path length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295775" y="3010004"/>
            <a:ext cx="457200" cy="1289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7725" y="279942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Permeability coefficient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0" y="182433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Diffusion coefficient</a:t>
            </a:r>
            <a:endParaRPr lang="en-GB" dirty="0"/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>
            <a:off x="4372127" y="2009001"/>
            <a:ext cx="961873" cy="2744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99495" y="1812745"/>
            <a:ext cx="910505" cy="2827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47723" y="1489580"/>
            <a:ext cx="227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Partition between skin and formulation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217255" y="5886450"/>
            <a:ext cx="5335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Potts &amp; Guy (1992) Pharm. Res. </a:t>
            </a:r>
            <a:r>
              <a:rPr lang="en-GB" b="1" dirty="0" smtClean="0"/>
              <a:t>9:</a:t>
            </a:r>
            <a:r>
              <a:rPr lang="en-GB" dirty="0" smtClean="0"/>
              <a:t> 663-669</a:t>
            </a:r>
          </a:p>
          <a:p>
            <a:r>
              <a:rPr lang="en-GB" dirty="0" err="1"/>
              <a:t>Hadgraft</a:t>
            </a:r>
            <a:r>
              <a:rPr lang="en-GB" dirty="0"/>
              <a:t>(2004) Eur. J. Pharm. &amp; </a:t>
            </a:r>
            <a:r>
              <a:rPr lang="en-GB" dirty="0" err="1"/>
              <a:t>Biopharm</a:t>
            </a:r>
            <a:r>
              <a:rPr lang="en-GB" dirty="0"/>
              <a:t>. </a:t>
            </a:r>
            <a:r>
              <a:rPr lang="en-GB" b="1" dirty="0"/>
              <a:t>58</a:t>
            </a:r>
            <a:r>
              <a:rPr lang="en-GB" dirty="0"/>
              <a:t>: 291-299</a:t>
            </a:r>
          </a:p>
        </p:txBody>
      </p:sp>
    </p:spTree>
    <p:extLst>
      <p:ext uri="{BB962C8B-B14F-4D97-AF65-F5344CB8AC3E}">
        <p14:creationId xmlns:p14="http://schemas.microsoft.com/office/powerpoint/2010/main" val="26086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61"/>
            <a:ext cx="6129300" cy="55144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/>
              <a:t>Impact of diffusion rate on skin drug reservoir</a:t>
            </a:r>
            <a:endParaRPr lang="en-GB" sz="36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1560" y="6432364"/>
            <a:ext cx="7184571" cy="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33454" y="6434172"/>
            <a:ext cx="407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166" y="3212976"/>
            <a:ext cx="6268198" cy="2963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6"/>
          <a:stretch/>
        </p:blipFill>
        <p:spPr>
          <a:xfrm>
            <a:off x="4177089" y="3365135"/>
            <a:ext cx="4449684" cy="2938781"/>
          </a:xfrm>
          <a:prstGeom prst="rect">
            <a:avLst/>
          </a:prstGeom>
        </p:spPr>
      </p:pic>
      <p:pic>
        <p:nvPicPr>
          <p:cNvPr id="7" name="Content Placeholder 10"/>
          <p:cNvPicPr>
            <a:picLocks noGrp="1" noChangeAspect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8588" y="1052736"/>
            <a:ext cx="3225796" cy="22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556792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Systemic drug</a:t>
            </a:r>
          </a:p>
          <a:p>
            <a:r>
              <a:rPr lang="en-GB" dirty="0" smtClean="0"/>
              <a:t>concentration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22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7067550" cy="616736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Drug extraction from skin reservoir</a:t>
            </a:r>
            <a:endParaRPr lang="en-GB" sz="36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5093" y="1447800"/>
            <a:ext cx="7003007" cy="49335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398DF3"/>
              </a:buClr>
              <a:buSzPct val="90000"/>
              <a:buNone/>
            </a:pP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  <a:p>
            <a:pPr>
              <a:buClr>
                <a:srgbClr val="398DF3"/>
              </a:buClr>
              <a:buFont typeface="Arial" pitchFamily="34" charset="0"/>
              <a:buChar char="•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alibri Ligh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3" r="4958" b="2295"/>
          <a:stretch/>
        </p:blipFill>
        <p:spPr>
          <a:xfrm>
            <a:off x="222449" y="1467963"/>
            <a:ext cx="5035351" cy="469847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362200"/>
            <a:ext cx="3169446" cy="200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403</Words>
  <Application>Microsoft Office PowerPoint</Application>
  <PresentationFormat>On-screen Show (4:3)</PresentationFormat>
  <Paragraphs>75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Mathematical models for dermal absorption</vt:lpstr>
      <vt:lpstr>PK (Pharmacokinetic) modelling</vt:lpstr>
      <vt:lpstr>Drug Kinetics: ADME processes</vt:lpstr>
      <vt:lpstr>Movement in skin</vt:lpstr>
      <vt:lpstr>Conservation equation</vt:lpstr>
      <vt:lpstr>Relationship between movement and physico-chemical properties of drugs</vt:lpstr>
      <vt:lpstr>Impact of diffusion rate on skin drug reservoir</vt:lpstr>
      <vt:lpstr>Drug extraction from skin reservoir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models for dermal absorption</dc:title>
  <dc:creator>K A Jane White</dc:creator>
  <cp:lastModifiedBy>K A Jane White</cp:lastModifiedBy>
  <cp:revision>36</cp:revision>
  <cp:lastPrinted>2017-01-25T13:51:26Z</cp:lastPrinted>
  <dcterms:created xsi:type="dcterms:W3CDTF">2017-01-24T14:08:28Z</dcterms:created>
  <dcterms:modified xsi:type="dcterms:W3CDTF">2017-01-29T17:51:51Z</dcterms:modified>
</cp:coreProperties>
</file>