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10" r:id="rId2"/>
    <p:sldMasterId id="2147483712" r:id="rId3"/>
  </p:sldMasterIdLst>
  <p:notesMasterIdLst>
    <p:notesMasterId r:id="rId10"/>
  </p:notesMasterIdLst>
  <p:handoutMasterIdLst>
    <p:handoutMasterId r:id="rId11"/>
  </p:handoutMasterIdLst>
  <p:sldIdLst>
    <p:sldId id="434" r:id="rId4"/>
    <p:sldId id="471" r:id="rId5"/>
    <p:sldId id="501" r:id="rId6"/>
    <p:sldId id="502" r:id="rId7"/>
    <p:sldId id="503" r:id="rId8"/>
    <p:sldId id="49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5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F2167"/>
    <a:srgbClr val="00B0B9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192" autoAdjust="0"/>
  </p:normalViewPr>
  <p:slideViewPr>
    <p:cSldViewPr snapToGrid="0" showGuides="1">
      <p:cViewPr>
        <p:scale>
          <a:sx n="70" d="100"/>
          <a:sy n="70" d="100"/>
        </p:scale>
        <p:origin x="-629" y="-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notesViewPr>
    <p:cSldViewPr snapToGrid="0"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59C63-E278-4B6B-951E-899D2F953877}" type="datetimeFigureOut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A3C6F-5AB0-4E70-B38F-BF2C9A6E0F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312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07C5E-C682-4B5E-BB3D-846BEBFB5DEE}" type="datetimeFigureOut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FE09E-CAF2-4C38-8FA3-650D91EF64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636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0"/>
            <a:ext cx="7362000" cy="931269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7644437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600" y="1396800"/>
            <a:ext cx="4032000" cy="4993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B454-0680-4CAB-94F5-A8BE486F3C13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662000" y="1396800"/>
            <a:ext cx="3996000" cy="49932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245545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600" y="1396800"/>
            <a:ext cx="4032000" cy="4993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B454-0680-4CAB-94F5-A8BE486F3C13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443134" y="1464537"/>
            <a:ext cx="2240266" cy="1473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443134" y="3098603"/>
            <a:ext cx="2240266" cy="1473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6443134" y="4732669"/>
            <a:ext cx="2240266" cy="1473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843509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332" y="6002869"/>
            <a:ext cx="8276168" cy="347663"/>
          </a:xfrm>
        </p:spPr>
        <p:txBody>
          <a:bodyPr l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E93-367A-46D7-9D9B-E3C9C776277D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3332" y="1396799"/>
            <a:ext cx="8276168" cy="4538333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086454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1396799"/>
            <a:ext cx="9144000" cy="5461201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71706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094-BDFE-4BE9-ACF4-A3F1351A106B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0" y="1396799"/>
            <a:ext cx="3996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424800" y="6002869"/>
            <a:ext cx="3996000" cy="347663"/>
          </a:xfrm>
        </p:spPr>
        <p:txBody>
          <a:bodyPr l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662000" y="1396799"/>
            <a:ext cx="3996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Content Placeholder 2"/>
          <p:cNvSpPr>
            <a:spLocks noGrp="1"/>
          </p:cNvSpPr>
          <p:nvPr>
            <p:ph sz="half" idx="15"/>
          </p:nvPr>
        </p:nvSpPr>
        <p:spPr>
          <a:xfrm>
            <a:off x="4662000" y="6002869"/>
            <a:ext cx="3996000" cy="347663"/>
          </a:xfrm>
        </p:spPr>
        <p:txBody>
          <a:bodyPr l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011518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65F3-4FD4-4F79-9EF1-0E9EAC1A72BC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1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"/>
          </p:nvPr>
        </p:nvSpPr>
        <p:spPr>
          <a:xfrm>
            <a:off x="419100" y="6002869"/>
            <a:ext cx="1913701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2535001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4645201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6755400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7" name="Content Placeholder 2"/>
          <p:cNvSpPr>
            <a:spLocks noGrp="1"/>
          </p:cNvSpPr>
          <p:nvPr>
            <p:ph sz="half" idx="19"/>
          </p:nvPr>
        </p:nvSpPr>
        <p:spPr>
          <a:xfrm>
            <a:off x="2535001" y="6002869"/>
            <a:ext cx="1908000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Content Placeholder 2"/>
          <p:cNvSpPr>
            <a:spLocks noGrp="1"/>
          </p:cNvSpPr>
          <p:nvPr>
            <p:ph sz="half" idx="20"/>
          </p:nvPr>
        </p:nvSpPr>
        <p:spPr>
          <a:xfrm>
            <a:off x="4645201" y="6002869"/>
            <a:ext cx="1908000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sz="half" idx="21"/>
          </p:nvPr>
        </p:nvSpPr>
        <p:spPr>
          <a:xfrm>
            <a:off x="6755400" y="6002869"/>
            <a:ext cx="1908000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893366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D3D-3611-4F60-B7EF-18A0CD176C35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0" y="1396798"/>
            <a:ext cx="4032000" cy="499320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1396800"/>
            <a:ext cx="4032000" cy="49932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146593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5ABC-8156-4FFA-BB55-8F4E3787C239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25470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46692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67914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7" name="Content Placeholder 2"/>
          <p:cNvSpPr>
            <a:spLocks noGrp="1"/>
          </p:cNvSpPr>
          <p:nvPr>
            <p:ph sz="half" idx="1"/>
          </p:nvPr>
        </p:nvSpPr>
        <p:spPr>
          <a:xfrm>
            <a:off x="4248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8" name="Content Placeholder 2"/>
          <p:cNvSpPr>
            <a:spLocks noGrp="1"/>
          </p:cNvSpPr>
          <p:nvPr>
            <p:ph sz="half" idx="17"/>
          </p:nvPr>
        </p:nvSpPr>
        <p:spPr>
          <a:xfrm>
            <a:off x="25470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9" name="Content Placeholder 2"/>
          <p:cNvSpPr>
            <a:spLocks noGrp="1"/>
          </p:cNvSpPr>
          <p:nvPr>
            <p:ph sz="half" idx="18"/>
          </p:nvPr>
        </p:nvSpPr>
        <p:spPr>
          <a:xfrm>
            <a:off x="46692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0" name="Content Placeholder 2"/>
          <p:cNvSpPr>
            <a:spLocks noGrp="1"/>
          </p:cNvSpPr>
          <p:nvPr>
            <p:ph sz="half" idx="19"/>
          </p:nvPr>
        </p:nvSpPr>
        <p:spPr>
          <a:xfrm>
            <a:off x="67914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0536465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4D9D1-ADD9-4256-8D63-8E51D157E4BA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35362" y="93132"/>
            <a:ext cx="7362438" cy="1024978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>
            <a:lvl1pPr>
              <a:defRPr>
                <a:solidFill>
                  <a:srgbClr val="5F216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9496289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2CDA-3AF6-4802-8FD9-99D45D679906}" type="datetime1">
              <a:rPr lang="en-GB" smtClean="0"/>
              <a:pPr/>
              <a:t>19/02/2015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35600" y="1396800"/>
            <a:ext cx="8251200" cy="4993200"/>
          </a:xfrm>
        </p:spPr>
        <p:txBody>
          <a:bodyPr lIns="0" rIns="0"/>
          <a:lstStyle>
            <a:lvl1pPr>
              <a:defRPr baseline="0"/>
            </a:lvl1pPr>
          </a:lstStyle>
          <a:p>
            <a:pPr lvl="0"/>
            <a:r>
              <a:rPr lang="en-US" dirty="0" smtClean="0"/>
              <a:t>Click to add bullet points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0"/>
            <a:ext cx="7362000" cy="931269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  <p:sp>
        <p:nvSpPr>
          <p:cNvPr id="13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2050869"/>
            <a:ext cx="3044825" cy="203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040728" y="2050869"/>
            <a:ext cx="3044825" cy="203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6081456" y="2050869"/>
            <a:ext cx="3044825" cy="203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ie 7"/>
          <p:cNvSpPr/>
          <p:nvPr userDrawn="1"/>
        </p:nvSpPr>
        <p:spPr>
          <a:xfrm>
            <a:off x="1658522" y="-2941019"/>
            <a:ext cx="13987748" cy="13987748"/>
          </a:xfrm>
          <a:prstGeom prst="pie">
            <a:avLst>
              <a:gd name="adj1" fmla="val 10212823"/>
              <a:gd name="adj2" fmla="val 1078933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Pie 8"/>
          <p:cNvSpPr/>
          <p:nvPr userDrawn="1"/>
        </p:nvSpPr>
        <p:spPr>
          <a:xfrm>
            <a:off x="1329511" y="-3270030"/>
            <a:ext cx="14645770" cy="14645770"/>
          </a:xfrm>
          <a:prstGeom prst="pie">
            <a:avLst>
              <a:gd name="adj1" fmla="val 9782924"/>
              <a:gd name="adj2" fmla="val 10504548"/>
            </a:avLst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Pie 9"/>
          <p:cNvSpPr/>
          <p:nvPr userDrawn="1"/>
        </p:nvSpPr>
        <p:spPr>
          <a:xfrm>
            <a:off x="2295562" y="-2303979"/>
            <a:ext cx="12713669" cy="12713669"/>
          </a:xfrm>
          <a:prstGeom prst="pie">
            <a:avLst>
              <a:gd name="adj1" fmla="val 9317640"/>
              <a:gd name="adj2" fmla="val 10066558"/>
            </a:avLst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871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with sub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600" y="300994"/>
            <a:ext cx="7362000" cy="50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5600" y="810704"/>
            <a:ext cx="7362000" cy="353480"/>
          </a:xfrm>
          <a:prstGeom prst="rect">
            <a:avLst/>
          </a:prstGeom>
        </p:spPr>
        <p:txBody>
          <a:bodyPr lIns="0" rIns="0" bIns="0" anchor="b" anchorCtr="0">
            <a:normAutofit/>
          </a:bodyPr>
          <a:lstStyle>
            <a:lvl1pPr>
              <a:buFontTx/>
              <a:buNone/>
              <a:defRPr sz="2000">
                <a:solidFill>
                  <a:srgbClr val="00B0B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35600" y="1396800"/>
            <a:ext cx="8251200" cy="4993200"/>
          </a:xfrm>
          <a:prstGeom prst="rect">
            <a:avLst/>
          </a:prstGeom>
        </p:spPr>
        <p:txBody>
          <a:bodyPr lIns="0" rIns="0"/>
          <a:lstStyle>
            <a:lvl1pPr marL="273050" indent="-273050">
              <a:buClr>
                <a:srgbClr val="5F2167"/>
              </a:buClr>
              <a:buFont typeface="Arial" pitchFamily="34" charset="0"/>
              <a:buChar char="►"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34988" indent="-261938">
              <a:buClr>
                <a:srgbClr val="00B0B9"/>
              </a:buClr>
              <a:buFont typeface="Arial" pitchFamily="34" charset="0"/>
              <a:buChar char="►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08038" indent="-273050">
              <a:buClr>
                <a:srgbClr val="C4D600"/>
              </a:buClr>
              <a:buFont typeface="Arial" pitchFamily="34" charset="0"/>
              <a:buChar char="►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82663" indent="-174625">
              <a:buClr>
                <a:srgbClr val="888B8D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en-US" dirty="0" smtClean="0"/>
              <a:t>Click to add bullet points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0"/>
            <a:ext cx="7362000" cy="931269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47753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1"/>
            <a:ext cx="7362000" cy="748888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1868488"/>
            <a:ext cx="9144000" cy="4989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75123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Blank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5595775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362" y="1397001"/>
            <a:ext cx="8251438" cy="499360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  <a:lvl3pPr>
              <a:buClr>
                <a:schemeClr val="accent3"/>
              </a:buClr>
              <a:defRPr/>
            </a:lvl3pPr>
            <a:lvl4pPr>
              <a:buClr>
                <a:schemeClr val="accent2"/>
              </a:buCl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87E4-BC41-40E9-91CB-1C953C95D5D5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758008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2CDA-3AF6-4802-8FD9-99D45D679906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ark Turquoise 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3857189" y="0"/>
            <a:ext cx="528681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63" y="1320802"/>
            <a:ext cx="7886700" cy="1470024"/>
          </a:xfrm>
        </p:spPr>
        <p:txBody>
          <a:bodyPr anchor="t" anchorCtr="0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2790826"/>
            <a:ext cx="7886700" cy="2695574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415D02-D38B-4782-B931-959E00A3B11B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666446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FBC3-C8F1-45AB-9D3A-A4DF811CC379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35600" y="1397001"/>
            <a:ext cx="4032000" cy="499360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  <a:lvl3pPr>
              <a:buClr>
                <a:schemeClr val="accent3"/>
              </a:buCl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4663450" y="1397001"/>
            <a:ext cx="4032000" cy="499360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  <a:lvl3pPr>
              <a:buClr>
                <a:schemeClr val="accent3"/>
              </a:buCl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175500" cy="1024978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612988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362" y="93132"/>
            <a:ext cx="7362438" cy="1024978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362" y="1397001"/>
            <a:ext cx="7362438" cy="499360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3551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43A2CDA-3AF6-4802-8FD9-99D45D679906}" type="datetime1">
              <a:rPr lang="en-GB" smtClean="0"/>
              <a:pPr/>
              <a:t>19/02/2015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063" y="6530979"/>
            <a:ext cx="5814488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0198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2B94EDB2-D1AD-4CC8-9623-AFA2EAECC4E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35362" y="1193753"/>
            <a:ext cx="8272800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35362" y="6468505"/>
            <a:ext cx="8272800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4296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698" r:id="rId3"/>
    <p:sldLayoutId id="2147483705" r:id="rId4"/>
    <p:sldLayoutId id="2147483697" r:id="rId5"/>
    <p:sldLayoutId id="2147483650" r:id="rId6"/>
    <p:sldLayoutId id="2147483707" r:id="rId7"/>
    <p:sldLayoutId id="2147483681" r:id="rId8"/>
    <p:sldLayoutId id="2147483652" r:id="rId9"/>
    <p:sldLayoutId id="2147483657" r:id="rId10"/>
    <p:sldLayoutId id="2147483706" r:id="rId11"/>
    <p:sldLayoutId id="2147483658" r:id="rId12"/>
    <p:sldLayoutId id="2147483702" r:id="rId13"/>
    <p:sldLayoutId id="2147483659" r:id="rId14"/>
    <p:sldLayoutId id="2147483676" r:id="rId15"/>
    <p:sldLayoutId id="2147483662" r:id="rId16"/>
    <p:sldLayoutId id="2147483663" r:id="rId17"/>
    <p:sldLayoutId id="2147483654" r:id="rId18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2"/>
        </a:buClr>
        <a:buFontTx/>
        <a:buNone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80000"/>
        <a:buFont typeface="Arial" panose="020B0604020202020204" pitchFamily="34" charset="0"/>
        <a:buChar char="►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276225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3"/>
        </a:buClr>
        <a:buSzPct val="80000"/>
        <a:buFont typeface="Arial" panose="020B0604020202020204" pitchFamily="34" charset="0"/>
        <a:buChar char="►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bg2"/>
        </a:buClr>
        <a:buSzPct val="80000"/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09625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600" y="93600"/>
            <a:ext cx="7362000" cy="1026000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bullet points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435362" y="1193753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35362" y="6468505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813551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43A2CDA-3AF6-4802-8FD9-99D45D679906}" type="datetime1">
              <a:rPr lang="en-GB" smtClean="0"/>
              <a:pPr/>
              <a:t>19/02/2015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063" y="6530979"/>
            <a:ext cx="5814488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0198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B94EDB2-D1AD-4CC8-9623-AFA2EAECC4E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5F2167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3050" indent="-273050" algn="l" defTabSz="914400" rtl="0" eaLnBrk="1" latinLnBrk="0" hangingPunct="1">
        <a:spcBef>
          <a:spcPct val="20000"/>
        </a:spcBef>
        <a:buClr>
          <a:srgbClr val="5F2167"/>
        </a:buClr>
        <a:buFont typeface="Arial" pitchFamily="34" charset="0"/>
        <a:buChar char="►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34988" indent="-261938" algn="l" defTabSz="914400" rtl="0" eaLnBrk="1" latinLnBrk="0" hangingPunct="1">
        <a:spcBef>
          <a:spcPct val="20000"/>
        </a:spcBef>
        <a:buClr>
          <a:srgbClr val="00B0B9"/>
        </a:buClr>
        <a:buFont typeface="Arial" pitchFamily="34" charset="0"/>
        <a:buChar char="►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8038" indent="-273050" algn="l" defTabSz="914400" rtl="0" eaLnBrk="1" latinLnBrk="0" hangingPunct="1">
        <a:spcBef>
          <a:spcPct val="20000"/>
        </a:spcBef>
        <a:buClr>
          <a:srgbClr val="C4D600"/>
        </a:buClr>
        <a:buFont typeface="Arial" pitchFamily="34" charset="0"/>
        <a:buChar char="►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82663" indent="-174625" algn="l" defTabSz="914400" rtl="0" eaLnBrk="1" latinLnBrk="0" hangingPunct="1">
        <a:spcBef>
          <a:spcPct val="20000"/>
        </a:spcBef>
        <a:buClr>
          <a:srgbClr val="888B8D"/>
        </a:buClr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600" y="169016"/>
            <a:ext cx="7362000" cy="504000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435362" y="1193753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35362" y="6468505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/>
          <p:cNvSpPr txBox="1">
            <a:spLocks/>
          </p:cNvSpPr>
          <p:nvPr/>
        </p:nvSpPr>
        <p:spPr>
          <a:xfrm>
            <a:off x="6813551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3A2CDA-3AF6-4802-8FD9-99D45D679906}" type="datetime1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19/02/2015</a:t>
            </a:fld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330198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94EDB2-D1AD-4CC8-9623-AFA2EAECC4EE}" type="slidenum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063" y="6530979"/>
            <a:ext cx="5814488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5F2167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ample 2 image low res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r="-7920"/>
          <a:stretch>
            <a:fillRect/>
          </a:stretch>
        </p:blipFill>
        <p:spPr>
          <a:xfrm>
            <a:off x="935918" y="3087865"/>
            <a:ext cx="3488620" cy="2752017"/>
          </a:xfrm>
          <a:prstGeom prst="rect">
            <a:avLst/>
          </a:prstGeom>
        </p:spPr>
      </p:pic>
      <p:pic>
        <p:nvPicPr>
          <p:cNvPr id="9" name="Picture 8" descr="Sample 1 image low res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467378" y="3777149"/>
            <a:ext cx="3087708" cy="2881179"/>
          </a:xfrm>
          <a:prstGeom prst="rect">
            <a:avLst/>
          </a:prstGeom>
        </p:spPr>
      </p:pic>
      <p:pic>
        <p:nvPicPr>
          <p:cNvPr id="10" name="Picture 9" descr="Sample 6 image low res.jp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41107" y="1236135"/>
            <a:ext cx="3396544" cy="2138185"/>
          </a:xfrm>
          <a:prstGeom prst="rect">
            <a:avLst/>
          </a:prstGeom>
        </p:spPr>
      </p:pic>
      <p:pic>
        <p:nvPicPr>
          <p:cNvPr id="11" name="Picture 10" descr="AmecFosterWheeler_RGB+images.png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762000" y="1021293"/>
            <a:ext cx="6973165" cy="58367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Amec</a:t>
            </a:r>
            <a:r>
              <a:rPr lang="en-GB" dirty="0" smtClean="0"/>
              <a:t> Foster Wheeler Overview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Paul N Smith</a:t>
            </a:r>
          </a:p>
          <a:p>
            <a:r>
              <a:rPr lang="en-GB" dirty="0" smtClean="0"/>
              <a:t>28 February 2015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3981851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Global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40,000 </a:t>
            </a:r>
            <a:r>
              <a:rPr lang="en-GB" dirty="0" smtClean="0"/>
              <a:t>staff;</a:t>
            </a: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150+ years of history, operating in over 50 countries;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We serve the oil &amp; gas, clean energy, environment &amp; infrastructure and mining markets;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We offer consultancy, engineering, project management, operations and construction services, project delivery and specialised power equipment services to our customers worldwide;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Our customers, in both the private and public sector, are among the world’s biggest and best in their fields - BP, Shell, BR </a:t>
            </a:r>
            <a:r>
              <a:rPr lang="en-GB" dirty="0" err="1" smtClean="0"/>
              <a:t>Petrobras</a:t>
            </a:r>
            <a:r>
              <a:rPr lang="en-GB" dirty="0" smtClean="0"/>
              <a:t>, KNPC, Ontario Power Generation, GDF Suez, Sempra, ExxonMobil, Dow, </a:t>
            </a:r>
            <a:r>
              <a:rPr lang="en-GB" dirty="0" err="1" smtClean="0"/>
              <a:t>Ineos</a:t>
            </a:r>
            <a:r>
              <a:rPr lang="en-GB" dirty="0" smtClean="0"/>
              <a:t> Bio, EDF, U.S. Dept of Homeland Security, Hyundai, Ministry of Transportation, Rio Tinto, Northumbrian Water, </a:t>
            </a:r>
            <a:r>
              <a:rPr lang="en-GB" dirty="0" err="1" smtClean="0"/>
              <a:t>Codelco</a:t>
            </a:r>
            <a:r>
              <a:rPr lang="en-GB" dirty="0" smtClean="0"/>
              <a:t>, Chevron, K+S, Saudi </a:t>
            </a:r>
            <a:r>
              <a:rPr lang="en-GB" dirty="0" err="1" smtClean="0"/>
              <a:t>Aramco</a:t>
            </a:r>
            <a:r>
              <a:rPr lang="en-GB" dirty="0" smtClean="0"/>
              <a:t>, </a:t>
            </a:r>
            <a:r>
              <a:rPr lang="en-GB" dirty="0" err="1" smtClean="0"/>
              <a:t>Petronas</a:t>
            </a:r>
            <a:r>
              <a:rPr lang="en-GB" dirty="0" smtClean="0"/>
              <a:t>, </a:t>
            </a:r>
            <a:r>
              <a:rPr lang="en-GB" dirty="0" err="1" smtClean="0"/>
              <a:t>Pemex</a:t>
            </a:r>
            <a:r>
              <a:rPr lang="en-GB" dirty="0" smtClean="0"/>
              <a:t>, Marubeni Corporation, Duke Energy,</a:t>
            </a:r>
          </a:p>
          <a:p>
            <a:pPr marL="457200" indent="-457200">
              <a:buClrTx/>
              <a:buFont typeface="+mj-lt"/>
              <a:buAutoNum type="arabicPeriod"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913571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1026" name="Picture 2" descr="Amec Foster Wheeler structure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113" y="1247509"/>
            <a:ext cx="7696201" cy="514790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Nuclear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27314" y="1552031"/>
            <a:ext cx="70866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tx2"/>
                </a:solidFill>
              </a:rPr>
              <a:t>More than 3,000 nuclear specialists </a:t>
            </a:r>
            <a:br>
              <a:rPr lang="en-GB" sz="2000" b="1" dirty="0" smtClean="0">
                <a:solidFill>
                  <a:schemeClr val="tx2"/>
                </a:solidFill>
              </a:rPr>
            </a:br>
            <a:endParaRPr lang="en-GB" sz="2000" b="1" dirty="0" smtClean="0">
              <a:solidFill>
                <a:schemeClr val="tx2"/>
              </a:solidFill>
            </a:endParaRPr>
          </a:p>
          <a:p>
            <a:pPr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tx2"/>
                </a:solidFill>
              </a:rPr>
              <a:t>Operating from our main locations in:</a:t>
            </a: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UK </a:t>
            </a:r>
            <a:endParaRPr lang="en-GB" b="1" dirty="0" smtClean="0">
              <a:solidFill>
                <a:schemeClr val="tx2"/>
              </a:solidFill>
            </a:endParaRP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Canada </a:t>
            </a: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US</a:t>
            </a:r>
            <a:r>
              <a:rPr lang="en-GB" sz="2000" b="1" dirty="0" smtClean="0">
                <a:solidFill>
                  <a:schemeClr val="tx2"/>
                </a:solidFill>
              </a:rPr>
              <a:t/>
            </a:r>
            <a:br>
              <a:rPr lang="en-GB" sz="2000" b="1" dirty="0" smtClean="0">
                <a:solidFill>
                  <a:schemeClr val="tx2"/>
                </a:solidFill>
              </a:rPr>
            </a:br>
            <a:endParaRPr lang="en-GB" sz="2000" b="1" dirty="0" smtClean="0">
              <a:solidFill>
                <a:schemeClr val="tx2"/>
              </a:solidFill>
            </a:endParaRPr>
          </a:p>
          <a:p>
            <a:pPr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b="1" dirty="0" smtClean="0">
                <a:solidFill>
                  <a:schemeClr val="tx2"/>
                </a:solidFill>
              </a:rPr>
              <a:t> </a:t>
            </a:r>
            <a:r>
              <a:rPr lang="en-GB" sz="2000" b="1" dirty="0" err="1" smtClean="0">
                <a:solidFill>
                  <a:schemeClr val="tx2"/>
                </a:solidFill>
              </a:rPr>
              <a:t>Amec</a:t>
            </a:r>
            <a:r>
              <a:rPr lang="en-GB" sz="2000" b="1" dirty="0" smtClean="0">
                <a:solidFill>
                  <a:schemeClr val="tx2"/>
                </a:solidFill>
              </a:rPr>
              <a:t> Foster Wheeler partners with key customers such </a:t>
            </a:r>
            <a:r>
              <a:rPr lang="en-GB" sz="2000" b="1" dirty="0" smtClean="0">
                <a:solidFill>
                  <a:schemeClr val="tx2"/>
                </a:solidFill>
              </a:rPr>
              <a:t>as: </a:t>
            </a:r>
            <a:endParaRPr lang="en-GB" sz="2000" b="1" dirty="0" smtClean="0">
              <a:solidFill>
                <a:schemeClr val="tx2"/>
              </a:solidFill>
            </a:endParaRP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EDF </a:t>
            </a: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the Nuclear Decommissioning Authority, </a:t>
            </a: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Bruce Power </a:t>
            </a: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BAE Systems </a:t>
            </a:r>
          </a:p>
          <a:p>
            <a:pPr lvl="1" defTabSz="68580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>
                <a:solidFill>
                  <a:schemeClr val="tx2"/>
                </a:solidFill>
              </a:rPr>
              <a:t>Rolls Royce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Nuclear Services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362" y="1375230"/>
            <a:ext cx="8251438" cy="499360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We offer the full range of </a:t>
            </a:r>
            <a:r>
              <a:rPr lang="en-GB" dirty="0" smtClean="0"/>
              <a:t>nuclear services from </a:t>
            </a:r>
            <a:r>
              <a:rPr lang="en-GB" dirty="0" smtClean="0"/>
              <a:t>site management through to waste management and decommissioning. </a:t>
            </a: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We </a:t>
            </a:r>
            <a:r>
              <a:rPr lang="en-GB" dirty="0" smtClean="0"/>
              <a:t>are </a:t>
            </a:r>
            <a:r>
              <a:rPr lang="en-GB" dirty="0" smtClean="0"/>
              <a:t>providing: 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architect </a:t>
            </a:r>
            <a:r>
              <a:rPr lang="en-GB" dirty="0" smtClean="0"/>
              <a:t>engineer services to EDF for their UK new build </a:t>
            </a:r>
            <a:r>
              <a:rPr lang="en-GB" dirty="0" smtClean="0"/>
              <a:t>programme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Support to </a:t>
            </a:r>
            <a:r>
              <a:rPr lang="en-GB" dirty="0" smtClean="0"/>
              <a:t>one of the largest and most challenging nuclear engineering projects at Bruce Power in </a:t>
            </a:r>
            <a:r>
              <a:rPr lang="en-GB" dirty="0" smtClean="0"/>
              <a:t>Canada 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site </a:t>
            </a:r>
            <a:r>
              <a:rPr lang="en-GB" dirty="0" smtClean="0"/>
              <a:t>management as part of Nuclear Management Partners to </a:t>
            </a:r>
            <a:r>
              <a:rPr lang="en-GB" dirty="0" err="1" smtClean="0"/>
              <a:t>Sellafield</a:t>
            </a:r>
            <a:r>
              <a:rPr lang="en-GB" dirty="0" smtClean="0"/>
              <a:t> in the </a:t>
            </a:r>
            <a:r>
              <a:rPr lang="en-GB" dirty="0" smtClean="0"/>
              <a:t>UK 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technological </a:t>
            </a:r>
            <a:r>
              <a:rPr lang="en-GB" dirty="0" smtClean="0"/>
              <a:t>and analytical services to our customers and their subcontractors through our world </a:t>
            </a:r>
            <a:r>
              <a:rPr lang="en-GB" dirty="0" smtClean="0"/>
              <a:t>class radiochemistry laboratories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Advanced software tools via the ANSWERS Software Service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84011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template Feb 2015">
  <a:themeElements>
    <a:clrScheme name="Custom 133">
      <a:dk1>
        <a:srgbClr val="000000"/>
      </a:dk1>
      <a:lt1>
        <a:sysClr val="window" lastClr="FFFFFF"/>
      </a:lt1>
      <a:dk2>
        <a:srgbClr val="5F2167"/>
      </a:dk2>
      <a:lt2>
        <a:srgbClr val="888B8D"/>
      </a:lt2>
      <a:accent1>
        <a:srgbClr val="5F2167"/>
      </a:accent1>
      <a:accent2>
        <a:srgbClr val="C4D600"/>
      </a:accent2>
      <a:accent3>
        <a:srgbClr val="00B0B9"/>
      </a:accent3>
      <a:accent4>
        <a:srgbClr val="88DBDF"/>
      </a:accent4>
      <a:accent5>
        <a:srgbClr val="888B8D"/>
      </a:accent5>
      <a:accent6>
        <a:srgbClr val="88DBDF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mecFosterWheeler Presentation Template 300914 (Full).potx" id="{7B140F02-C8E3-4E79-9BAB-909F44BF1F08}" vid="{EACA846F-6920-4156-A534-D6E587FC00FE}"/>
    </a:ext>
  </a:extLst>
</a:theme>
</file>

<file path=ppt/theme/theme2.xml><?xml version="1.0" encoding="utf-8"?>
<a:theme xmlns:a="http://schemas.openxmlformats.org/drawingml/2006/main" name="Bullet points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ullet points with sub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Presentation_template Feb 2015</Template>
  <TotalTime>31</TotalTime>
  <Words>260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Presentation_template Feb 2015</vt:lpstr>
      <vt:lpstr>Bullet points </vt:lpstr>
      <vt:lpstr>Bullet points with subtitle</vt:lpstr>
      <vt:lpstr>Amec Foster Wheeler Overview</vt:lpstr>
      <vt:lpstr>Global</vt:lpstr>
      <vt:lpstr>Structure</vt:lpstr>
      <vt:lpstr>Nuclear</vt:lpstr>
      <vt:lpstr>Nuclear Services</vt:lpstr>
      <vt:lpstr>Thank you!</vt:lpstr>
    </vt:vector>
  </TitlesOfParts>
  <Company>Amec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Paul_N_Smith</dc:creator>
  <cp:lastModifiedBy>Paul_N_Smith</cp:lastModifiedBy>
  <cp:revision>14</cp:revision>
  <dcterms:created xsi:type="dcterms:W3CDTF">2015-02-18T16:48:46Z</dcterms:created>
  <dcterms:modified xsi:type="dcterms:W3CDTF">2015-02-19T14:30:44Z</dcterms:modified>
  <cp:category>Corporate Affairs PowerPoint template</cp:category>
</cp:coreProperties>
</file>