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710" r:id="rId2"/>
    <p:sldMasterId id="2147483712" r:id="rId3"/>
  </p:sldMasterIdLst>
  <p:notesMasterIdLst>
    <p:notesMasterId r:id="rId20"/>
  </p:notesMasterIdLst>
  <p:handoutMasterIdLst>
    <p:handoutMasterId r:id="rId21"/>
  </p:handoutMasterIdLst>
  <p:sldIdLst>
    <p:sldId id="434" r:id="rId4"/>
    <p:sldId id="471" r:id="rId5"/>
    <p:sldId id="501" r:id="rId6"/>
    <p:sldId id="502" r:id="rId7"/>
    <p:sldId id="503" r:id="rId8"/>
    <p:sldId id="504" r:id="rId9"/>
    <p:sldId id="505" r:id="rId10"/>
    <p:sldId id="506" r:id="rId11"/>
    <p:sldId id="507" r:id="rId12"/>
    <p:sldId id="508" r:id="rId13"/>
    <p:sldId id="509" r:id="rId14"/>
    <p:sldId id="512" r:id="rId15"/>
    <p:sldId id="513" r:id="rId16"/>
    <p:sldId id="510" r:id="rId17"/>
    <p:sldId id="511" r:id="rId18"/>
    <p:sldId id="49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5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5F2167"/>
    <a:srgbClr val="00B0B9"/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6192" autoAdjust="0"/>
  </p:normalViewPr>
  <p:slideViewPr>
    <p:cSldViewPr snapToGrid="0" showGuides="1">
      <p:cViewPr>
        <p:scale>
          <a:sx n="70" d="100"/>
          <a:sy n="70" d="100"/>
        </p:scale>
        <p:origin x="-629" y="-12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notesViewPr>
    <p:cSldViewPr snapToGrid="0">
      <p:cViewPr varScale="1">
        <p:scale>
          <a:sx n="82" d="100"/>
          <a:sy n="82" d="100"/>
        </p:scale>
        <p:origin x="-2064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59C63-E278-4B6B-951E-899D2F953877}" type="datetimeFigureOut">
              <a:rPr lang="en-GB" smtClean="0"/>
              <a:pPr/>
              <a:t>19/02/2015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BA3C6F-5AB0-4E70-B38F-BF2C9A6E0F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312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07C5E-C682-4B5E-BB3D-846BEBFB5DEE}" type="datetimeFigureOut">
              <a:rPr lang="en-GB" smtClean="0"/>
              <a:pPr/>
              <a:t>19/02/2015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FE09E-CAF2-4C38-8FA3-650D91EF648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63629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FE09E-CAF2-4C38-8FA3-650D91EF648D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600" y="93600"/>
            <a:ext cx="7362000" cy="1026000"/>
          </a:xfrm>
        </p:spPr>
        <p:txBody>
          <a:bodyPr anchor="b" anchorCtr="0">
            <a:norm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600" y="1119600"/>
            <a:ext cx="7362000" cy="931269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7644437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600" y="1396800"/>
            <a:ext cx="4032000" cy="4993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B454-0680-4CAB-94F5-A8BE486F3C13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662000" y="1396800"/>
            <a:ext cx="3996000" cy="49932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484536" cy="102497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42245545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600" y="1396800"/>
            <a:ext cx="4032000" cy="4993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CB454-0680-4CAB-94F5-A8BE486F3C13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6443134" y="1464537"/>
            <a:ext cx="2240266" cy="14734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484536" cy="102497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6443134" y="3098603"/>
            <a:ext cx="2240266" cy="14734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6443134" y="4732669"/>
            <a:ext cx="2240266" cy="14734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843509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3332" y="6002869"/>
            <a:ext cx="8276168" cy="347663"/>
          </a:xfrm>
        </p:spPr>
        <p:txBody>
          <a:bodyPr lIns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E93-367A-46D7-9D9B-E3C9C776277D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23332" y="1396799"/>
            <a:ext cx="8276168" cy="4538333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484536" cy="102497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6086454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imag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1396799"/>
            <a:ext cx="9144000" cy="5461201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484536" cy="102497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543" y="155378"/>
            <a:ext cx="875237" cy="9004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6717060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DE094-BDFE-4BE9-ACF4-A3F1351A106B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24800" y="1396799"/>
            <a:ext cx="3996000" cy="45396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424800" y="6002869"/>
            <a:ext cx="3996000" cy="347663"/>
          </a:xfrm>
        </p:spPr>
        <p:txBody>
          <a:bodyPr lIns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4662000" y="1396799"/>
            <a:ext cx="3996000" cy="45396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7" name="Content Placeholder 2"/>
          <p:cNvSpPr>
            <a:spLocks noGrp="1"/>
          </p:cNvSpPr>
          <p:nvPr>
            <p:ph sz="half" idx="15"/>
          </p:nvPr>
        </p:nvSpPr>
        <p:spPr>
          <a:xfrm>
            <a:off x="4662000" y="6002869"/>
            <a:ext cx="3996000" cy="347663"/>
          </a:xfrm>
        </p:spPr>
        <p:txBody>
          <a:bodyPr lIns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484536" cy="102497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60115185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E65F3-4FD4-4F79-9EF1-0E9EAC1A72BC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24801" y="1396799"/>
            <a:ext cx="1908000" cy="45396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20" name="Content Placeholder 2"/>
          <p:cNvSpPr>
            <a:spLocks noGrp="1"/>
          </p:cNvSpPr>
          <p:nvPr>
            <p:ph sz="half" idx="1"/>
          </p:nvPr>
        </p:nvSpPr>
        <p:spPr>
          <a:xfrm>
            <a:off x="419100" y="6002869"/>
            <a:ext cx="1913701" cy="347663"/>
          </a:xfrm>
        </p:spPr>
        <p:txBody>
          <a:bodyPr lIns="0" rIns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2535001" y="1396799"/>
            <a:ext cx="1908000" cy="45396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23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4645201" y="1396799"/>
            <a:ext cx="1908000" cy="45396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25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6755400" y="1396799"/>
            <a:ext cx="1908000" cy="45396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27" name="Content Placeholder 2"/>
          <p:cNvSpPr>
            <a:spLocks noGrp="1"/>
          </p:cNvSpPr>
          <p:nvPr>
            <p:ph sz="half" idx="19"/>
          </p:nvPr>
        </p:nvSpPr>
        <p:spPr>
          <a:xfrm>
            <a:off x="2535001" y="6002869"/>
            <a:ext cx="1908000" cy="347663"/>
          </a:xfrm>
        </p:spPr>
        <p:txBody>
          <a:bodyPr lIns="0" rIns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Content Placeholder 2"/>
          <p:cNvSpPr>
            <a:spLocks noGrp="1"/>
          </p:cNvSpPr>
          <p:nvPr>
            <p:ph sz="half" idx="20"/>
          </p:nvPr>
        </p:nvSpPr>
        <p:spPr>
          <a:xfrm>
            <a:off x="4645201" y="6002869"/>
            <a:ext cx="1908000" cy="347663"/>
          </a:xfrm>
        </p:spPr>
        <p:txBody>
          <a:bodyPr lIns="0" rIns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Content Placeholder 2"/>
          <p:cNvSpPr>
            <a:spLocks noGrp="1"/>
          </p:cNvSpPr>
          <p:nvPr>
            <p:ph sz="half" idx="21"/>
          </p:nvPr>
        </p:nvSpPr>
        <p:spPr>
          <a:xfrm>
            <a:off x="6755400" y="6002869"/>
            <a:ext cx="1908000" cy="347663"/>
          </a:xfrm>
        </p:spPr>
        <p:txBody>
          <a:bodyPr lIns="0" rIns="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484536" cy="102497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893366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B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BED3D-3611-4F60-B7EF-18A0CD176C35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24800" y="1396798"/>
            <a:ext cx="4032000" cy="499320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4662000" y="1396800"/>
            <a:ext cx="4032000" cy="49932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484536" cy="102497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146593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i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5ABC-8156-4FFA-BB55-8F4E3787C239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24800" y="1396800"/>
            <a:ext cx="1872000" cy="228619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2547000" y="1396800"/>
            <a:ext cx="1872000" cy="228619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5"/>
          </p:nvPr>
        </p:nvSpPr>
        <p:spPr>
          <a:xfrm>
            <a:off x="4669200" y="1396800"/>
            <a:ext cx="1872000" cy="228619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1" name="Picture Placeholder 9"/>
          <p:cNvSpPr>
            <a:spLocks noGrp="1"/>
          </p:cNvSpPr>
          <p:nvPr>
            <p:ph type="pic" sz="quarter" idx="16"/>
          </p:nvPr>
        </p:nvSpPr>
        <p:spPr>
          <a:xfrm>
            <a:off x="6791400" y="1396800"/>
            <a:ext cx="1872000" cy="228619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27" name="Content Placeholder 2"/>
          <p:cNvSpPr>
            <a:spLocks noGrp="1"/>
          </p:cNvSpPr>
          <p:nvPr>
            <p:ph sz="half" idx="1"/>
          </p:nvPr>
        </p:nvSpPr>
        <p:spPr>
          <a:xfrm>
            <a:off x="424800" y="3767666"/>
            <a:ext cx="1872000" cy="2582334"/>
          </a:xfrm>
        </p:spPr>
        <p:txBody>
          <a:bodyPr lIns="0"/>
          <a:lstStyle>
            <a:lvl1pPr>
              <a:defRPr sz="1200"/>
            </a:lvl1pPr>
            <a:lvl2pPr marL="0" indent="0">
              <a:buFontTx/>
              <a:buNone/>
              <a:defRPr sz="900"/>
            </a:lvl2pPr>
            <a:lvl3pPr marL="0" indent="0">
              <a:buFontTx/>
              <a:buNone/>
              <a:defRPr sz="900"/>
            </a:lvl3pPr>
            <a:lvl4pPr marL="361950" indent="0">
              <a:buFontTx/>
              <a:buNone/>
              <a:defRPr sz="900"/>
            </a:lvl4pPr>
            <a:lvl5pPr marL="542925" indent="0"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8" name="Content Placeholder 2"/>
          <p:cNvSpPr>
            <a:spLocks noGrp="1"/>
          </p:cNvSpPr>
          <p:nvPr>
            <p:ph sz="half" idx="17"/>
          </p:nvPr>
        </p:nvSpPr>
        <p:spPr>
          <a:xfrm>
            <a:off x="2547000" y="3767666"/>
            <a:ext cx="1872000" cy="2582334"/>
          </a:xfrm>
        </p:spPr>
        <p:txBody>
          <a:bodyPr lIns="0"/>
          <a:lstStyle>
            <a:lvl1pPr>
              <a:defRPr sz="1200"/>
            </a:lvl1pPr>
            <a:lvl2pPr marL="0" indent="0">
              <a:buFontTx/>
              <a:buNone/>
              <a:defRPr sz="900"/>
            </a:lvl2pPr>
            <a:lvl3pPr marL="0" indent="0">
              <a:buFontTx/>
              <a:buNone/>
              <a:defRPr sz="900"/>
            </a:lvl3pPr>
            <a:lvl4pPr marL="361950" indent="0">
              <a:buFontTx/>
              <a:buNone/>
              <a:defRPr sz="900"/>
            </a:lvl4pPr>
            <a:lvl5pPr marL="542925" indent="0"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9" name="Content Placeholder 2"/>
          <p:cNvSpPr>
            <a:spLocks noGrp="1"/>
          </p:cNvSpPr>
          <p:nvPr>
            <p:ph sz="half" idx="18"/>
          </p:nvPr>
        </p:nvSpPr>
        <p:spPr>
          <a:xfrm>
            <a:off x="4669200" y="3767666"/>
            <a:ext cx="1872000" cy="2582334"/>
          </a:xfrm>
        </p:spPr>
        <p:txBody>
          <a:bodyPr lIns="0"/>
          <a:lstStyle>
            <a:lvl1pPr>
              <a:defRPr sz="1200"/>
            </a:lvl1pPr>
            <a:lvl2pPr marL="0" indent="0">
              <a:buFontTx/>
              <a:buNone/>
              <a:defRPr sz="900"/>
            </a:lvl2pPr>
            <a:lvl3pPr marL="0" indent="0">
              <a:buFontTx/>
              <a:buNone/>
              <a:defRPr sz="900"/>
            </a:lvl3pPr>
            <a:lvl4pPr marL="361950" indent="0">
              <a:buFontTx/>
              <a:buNone/>
              <a:defRPr sz="900"/>
            </a:lvl4pPr>
            <a:lvl5pPr marL="542925" indent="0"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30" name="Content Placeholder 2"/>
          <p:cNvSpPr>
            <a:spLocks noGrp="1"/>
          </p:cNvSpPr>
          <p:nvPr>
            <p:ph sz="half" idx="19"/>
          </p:nvPr>
        </p:nvSpPr>
        <p:spPr>
          <a:xfrm>
            <a:off x="6791400" y="3767666"/>
            <a:ext cx="1872000" cy="2582334"/>
          </a:xfrm>
        </p:spPr>
        <p:txBody>
          <a:bodyPr lIns="0"/>
          <a:lstStyle>
            <a:lvl1pPr>
              <a:defRPr sz="1200"/>
            </a:lvl1pPr>
            <a:lvl2pPr marL="0" indent="0">
              <a:buFontTx/>
              <a:buNone/>
              <a:defRPr sz="900"/>
            </a:lvl2pPr>
            <a:lvl3pPr marL="0" indent="0">
              <a:buFontTx/>
              <a:buNone/>
              <a:defRPr sz="900"/>
            </a:lvl3pPr>
            <a:lvl4pPr marL="361950" indent="0">
              <a:buFontTx/>
              <a:buNone/>
              <a:defRPr sz="900"/>
            </a:lvl4pPr>
            <a:lvl5pPr marL="542925" indent="0"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484536" cy="1024978"/>
          </a:xfrm>
          <a:prstGeom prst="rect">
            <a:avLst/>
          </a:prstGeom>
        </p:spPr>
        <p:txBody>
          <a:bodyPr vert="horz" lIns="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0536465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4D9D1-ADD9-4256-8D63-8E51D157E4BA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35362" y="93132"/>
            <a:ext cx="7362438" cy="1024978"/>
          </a:xfrm>
          <a:prstGeom prst="rect">
            <a:avLst/>
          </a:prstGeom>
        </p:spPr>
        <p:txBody>
          <a:bodyPr vert="horz" lIns="0" tIns="45720" rIns="0" bIns="45720" rtlCol="0" anchor="b" anchorCtr="0">
            <a:normAutofit/>
          </a:bodyPr>
          <a:lstStyle>
            <a:lvl1pPr>
              <a:defRPr>
                <a:solidFill>
                  <a:srgbClr val="5F2167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9496289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2CDA-3AF6-4802-8FD9-99D45D679906}" type="datetime1">
              <a:rPr lang="en-GB" smtClean="0"/>
              <a:pPr/>
              <a:t>19/02/2015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35600" y="1396800"/>
            <a:ext cx="8251200" cy="4993200"/>
          </a:xfrm>
        </p:spPr>
        <p:txBody>
          <a:bodyPr lIns="0" rIns="0"/>
          <a:lstStyle>
            <a:lvl1pPr>
              <a:defRPr baseline="0"/>
            </a:lvl1pPr>
          </a:lstStyle>
          <a:p>
            <a:pPr lvl="0"/>
            <a:r>
              <a:rPr lang="en-US" dirty="0" smtClean="0"/>
              <a:t>Click to add bullet points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600" y="93600"/>
            <a:ext cx="7362000" cy="1026000"/>
          </a:xfrm>
        </p:spPr>
        <p:txBody>
          <a:bodyPr anchor="b" anchorCtr="0">
            <a:norm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600" y="1119600"/>
            <a:ext cx="7362000" cy="931269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543" y="155378"/>
            <a:ext cx="875237" cy="900485"/>
          </a:xfrm>
          <a:prstGeom prst="rect">
            <a:avLst/>
          </a:prstGeom>
        </p:spPr>
      </p:pic>
      <p:sp>
        <p:nvSpPr>
          <p:cNvPr id="13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2050869"/>
            <a:ext cx="3044825" cy="2032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4" name="Picture Placeholder 9"/>
          <p:cNvSpPr>
            <a:spLocks noGrp="1"/>
          </p:cNvSpPr>
          <p:nvPr>
            <p:ph type="pic" sz="quarter" idx="11"/>
          </p:nvPr>
        </p:nvSpPr>
        <p:spPr>
          <a:xfrm>
            <a:off x="3040728" y="2050869"/>
            <a:ext cx="3044825" cy="2032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5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6081456" y="2050869"/>
            <a:ext cx="3044825" cy="2032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Pie 7"/>
          <p:cNvSpPr/>
          <p:nvPr userDrawn="1"/>
        </p:nvSpPr>
        <p:spPr>
          <a:xfrm>
            <a:off x="1658522" y="-2941019"/>
            <a:ext cx="13987748" cy="13987748"/>
          </a:xfrm>
          <a:prstGeom prst="pie">
            <a:avLst>
              <a:gd name="adj1" fmla="val 10212823"/>
              <a:gd name="adj2" fmla="val 10789339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Pie 8"/>
          <p:cNvSpPr/>
          <p:nvPr userDrawn="1"/>
        </p:nvSpPr>
        <p:spPr>
          <a:xfrm>
            <a:off x="1329511" y="-3270030"/>
            <a:ext cx="14645770" cy="14645770"/>
          </a:xfrm>
          <a:prstGeom prst="pie">
            <a:avLst>
              <a:gd name="adj1" fmla="val 9782924"/>
              <a:gd name="adj2" fmla="val 10504548"/>
            </a:avLst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Pie 9"/>
          <p:cNvSpPr/>
          <p:nvPr userDrawn="1"/>
        </p:nvSpPr>
        <p:spPr>
          <a:xfrm>
            <a:off x="2295562" y="-2303979"/>
            <a:ext cx="12713669" cy="12713669"/>
          </a:xfrm>
          <a:prstGeom prst="pie">
            <a:avLst>
              <a:gd name="adj1" fmla="val 9317640"/>
              <a:gd name="adj2" fmla="val 10066558"/>
            </a:avLst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871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s with sub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600" y="300994"/>
            <a:ext cx="7362000" cy="50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5600" y="810704"/>
            <a:ext cx="7362000" cy="353480"/>
          </a:xfrm>
          <a:prstGeom prst="rect">
            <a:avLst/>
          </a:prstGeom>
        </p:spPr>
        <p:txBody>
          <a:bodyPr lIns="0" rIns="0" bIns="0" anchor="b" anchorCtr="0">
            <a:normAutofit/>
          </a:bodyPr>
          <a:lstStyle>
            <a:lvl1pPr>
              <a:buFontTx/>
              <a:buNone/>
              <a:defRPr sz="2000">
                <a:solidFill>
                  <a:srgbClr val="00B0B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35600" y="1396800"/>
            <a:ext cx="8251200" cy="4993200"/>
          </a:xfrm>
          <a:prstGeom prst="rect">
            <a:avLst/>
          </a:prstGeom>
        </p:spPr>
        <p:txBody>
          <a:bodyPr lIns="0" rIns="0"/>
          <a:lstStyle>
            <a:lvl1pPr marL="273050" indent="-273050">
              <a:buClr>
                <a:srgbClr val="5F2167"/>
              </a:buClr>
              <a:buFont typeface="Arial" pitchFamily="34" charset="0"/>
              <a:buChar char="►"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534988" indent="-261938">
              <a:buClr>
                <a:srgbClr val="00B0B9"/>
              </a:buClr>
              <a:buFont typeface="Arial" pitchFamily="34" charset="0"/>
              <a:buChar char="►"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808038" indent="-273050">
              <a:buClr>
                <a:srgbClr val="C4D600"/>
              </a:buClr>
              <a:buFont typeface="Arial" pitchFamily="34" charset="0"/>
              <a:buChar char="►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982663" indent="-174625">
              <a:buClr>
                <a:srgbClr val="888B8D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</a:lstStyle>
          <a:p>
            <a:pPr lvl="0"/>
            <a:r>
              <a:rPr lang="en-US" dirty="0" smtClean="0"/>
              <a:t>Click to add bullet points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600" y="93600"/>
            <a:ext cx="7362000" cy="1026000"/>
          </a:xfrm>
        </p:spPr>
        <p:txBody>
          <a:bodyPr anchor="b" anchorCtr="0">
            <a:norm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600" y="1119600"/>
            <a:ext cx="7362000" cy="931269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543" y="155378"/>
            <a:ext cx="875237" cy="9004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947753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600" y="93600"/>
            <a:ext cx="7362000" cy="1026000"/>
          </a:xfrm>
        </p:spPr>
        <p:txBody>
          <a:bodyPr anchor="b" anchorCtr="0">
            <a:norm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600" y="1119601"/>
            <a:ext cx="7362000" cy="748888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1868488"/>
            <a:ext cx="9144000" cy="498951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543" y="155378"/>
            <a:ext cx="875237" cy="9004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75123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 Blank 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5595775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362" y="1397001"/>
            <a:ext cx="8251438" cy="4993606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  <a:lvl3pPr>
              <a:buClr>
                <a:schemeClr val="accent3"/>
              </a:buClr>
              <a:defRPr/>
            </a:lvl3pPr>
            <a:lvl4pPr>
              <a:buClr>
                <a:schemeClr val="accent2"/>
              </a:buClr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87E4-BC41-40E9-91CB-1C953C95D5D5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758008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A2CDA-3AF6-4802-8FD9-99D45D679906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ark Turquoise 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3857189" y="0"/>
            <a:ext cx="5286812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2463" y="1320802"/>
            <a:ext cx="7886700" cy="1470024"/>
          </a:xfrm>
        </p:spPr>
        <p:txBody>
          <a:bodyPr anchor="t" anchorCtr="0"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2790826"/>
            <a:ext cx="7886700" cy="2695574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F415D02-D38B-4782-B931-959E00A3B11B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666446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EFBC3-C8F1-45AB-9D3A-A4DF811CC379}" type="datetime1">
              <a:rPr lang="en-GB" smtClean="0"/>
              <a:pPr/>
              <a:t>19/02/2015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35600" y="1397001"/>
            <a:ext cx="4032000" cy="4993606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  <a:lvl3pPr>
              <a:buClr>
                <a:schemeClr val="accent3"/>
              </a:buClr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3"/>
          </p:nvPr>
        </p:nvSpPr>
        <p:spPr>
          <a:xfrm>
            <a:off x="4663450" y="1397001"/>
            <a:ext cx="4032000" cy="4993606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  <a:lvl3pPr>
              <a:buClr>
                <a:schemeClr val="accent3"/>
              </a:buClr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435600" y="93132"/>
            <a:ext cx="7175500" cy="1024978"/>
          </a:xfrm>
          <a:prstGeom prst="rect">
            <a:avLst/>
          </a:prstGeom>
        </p:spPr>
        <p:txBody>
          <a:bodyPr vert="horz" lIns="0" tIns="45720" rIns="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7612988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362" y="93132"/>
            <a:ext cx="7362438" cy="1024978"/>
          </a:xfrm>
          <a:prstGeom prst="rect">
            <a:avLst/>
          </a:prstGeom>
        </p:spPr>
        <p:txBody>
          <a:bodyPr vert="horz" lIns="0" tIns="45720" rIns="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362" y="1397001"/>
            <a:ext cx="7362438" cy="499360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3551" y="6530979"/>
            <a:ext cx="2057400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43A2CDA-3AF6-4802-8FD9-99D45D679906}" type="datetime1">
              <a:rPr lang="en-GB" smtClean="0"/>
              <a:pPr/>
              <a:t>19/02/2015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9063" y="6530979"/>
            <a:ext cx="5814488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0198" y="6530979"/>
            <a:ext cx="2057400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2B94EDB2-D1AD-4CC8-9623-AFA2EAECC4E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35362" y="1193753"/>
            <a:ext cx="8272800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35362" y="6468505"/>
            <a:ext cx="8272800" cy="11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543" y="155378"/>
            <a:ext cx="875237" cy="90048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42968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4" r:id="rId2"/>
    <p:sldLayoutId id="2147483698" r:id="rId3"/>
    <p:sldLayoutId id="2147483705" r:id="rId4"/>
    <p:sldLayoutId id="2147483697" r:id="rId5"/>
    <p:sldLayoutId id="2147483650" r:id="rId6"/>
    <p:sldLayoutId id="2147483707" r:id="rId7"/>
    <p:sldLayoutId id="2147483681" r:id="rId8"/>
    <p:sldLayoutId id="2147483652" r:id="rId9"/>
    <p:sldLayoutId id="2147483657" r:id="rId10"/>
    <p:sldLayoutId id="2147483706" r:id="rId11"/>
    <p:sldLayoutId id="2147483658" r:id="rId12"/>
    <p:sldLayoutId id="2147483702" r:id="rId13"/>
    <p:sldLayoutId id="2147483659" r:id="rId14"/>
    <p:sldLayoutId id="2147483676" r:id="rId15"/>
    <p:sldLayoutId id="2147483662" r:id="rId16"/>
    <p:sldLayoutId id="2147483663" r:id="rId17"/>
    <p:sldLayoutId id="2147483654" r:id="rId18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2"/>
        </a:buClr>
        <a:buFontTx/>
        <a:buNone/>
        <a:defRPr sz="20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266700" indent="-2667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tx2"/>
        </a:buClr>
        <a:buSzPct val="80000"/>
        <a:buFont typeface="Arial" panose="020B0604020202020204" pitchFamily="34" charset="0"/>
        <a:buChar char="►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42925" indent="-276225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3"/>
        </a:buClr>
        <a:buSzPct val="80000"/>
        <a:buFont typeface="Arial" panose="020B0604020202020204" pitchFamily="34" charset="0"/>
        <a:buChar char="►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09625" indent="-2667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bg2"/>
        </a:buClr>
        <a:buSzPct val="80000"/>
        <a:buFont typeface="Arial" panose="020B0604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09625" indent="-2667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bg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600" y="93600"/>
            <a:ext cx="7362000" cy="1026000"/>
          </a:xfrm>
          <a:prstGeom prst="rect">
            <a:avLst/>
          </a:prstGeom>
        </p:spPr>
        <p:txBody>
          <a:bodyPr vert="horz" lIns="0" tIns="45720" rIns="0" bIns="45720" rtlCol="0" anchor="b" anchorCtr="0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bullet points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543" y="155378"/>
            <a:ext cx="875237" cy="90048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 flipV="1">
            <a:off x="435362" y="1193753"/>
            <a:ext cx="8272800" cy="1191"/>
          </a:xfrm>
          <a:prstGeom prst="line">
            <a:avLst/>
          </a:prstGeom>
          <a:ln w="12700">
            <a:solidFill>
              <a:srgbClr val="5F2167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35362" y="6468505"/>
            <a:ext cx="8272800" cy="1191"/>
          </a:xfrm>
          <a:prstGeom prst="line">
            <a:avLst/>
          </a:prstGeom>
          <a:ln w="12700">
            <a:solidFill>
              <a:srgbClr val="5F2167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813551" y="6530979"/>
            <a:ext cx="2057400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F43A2CDA-3AF6-4802-8FD9-99D45D679906}" type="datetime1">
              <a:rPr lang="en-GB" smtClean="0"/>
              <a:pPr/>
              <a:t>19/02/2015</a:t>
            </a:fld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9063" y="6530979"/>
            <a:ext cx="5814488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0198" y="6530979"/>
            <a:ext cx="2057400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B94EDB2-D1AD-4CC8-9623-AFA2EAECC4E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rgbClr val="5F2167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73050" indent="-273050" algn="l" defTabSz="914400" rtl="0" eaLnBrk="1" latinLnBrk="0" hangingPunct="1">
        <a:spcBef>
          <a:spcPct val="20000"/>
        </a:spcBef>
        <a:buClr>
          <a:srgbClr val="5F2167"/>
        </a:buClr>
        <a:buFont typeface="Arial" pitchFamily="34" charset="0"/>
        <a:buChar char="►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34988" indent="-261938" algn="l" defTabSz="914400" rtl="0" eaLnBrk="1" latinLnBrk="0" hangingPunct="1">
        <a:spcBef>
          <a:spcPct val="20000"/>
        </a:spcBef>
        <a:buClr>
          <a:srgbClr val="00B0B9"/>
        </a:buClr>
        <a:buFont typeface="Arial" pitchFamily="34" charset="0"/>
        <a:buChar char="►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8038" indent="-273050" algn="l" defTabSz="914400" rtl="0" eaLnBrk="1" latinLnBrk="0" hangingPunct="1">
        <a:spcBef>
          <a:spcPct val="20000"/>
        </a:spcBef>
        <a:buClr>
          <a:srgbClr val="C4D600"/>
        </a:buClr>
        <a:buFont typeface="Arial" pitchFamily="34" charset="0"/>
        <a:buChar char="►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982663" indent="-174625" algn="l" defTabSz="914400" rtl="0" eaLnBrk="1" latinLnBrk="0" hangingPunct="1">
        <a:spcBef>
          <a:spcPct val="20000"/>
        </a:spcBef>
        <a:buClr>
          <a:srgbClr val="888B8D"/>
        </a:buClr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600" y="169016"/>
            <a:ext cx="7362000" cy="504000"/>
          </a:xfrm>
          <a:prstGeom prst="rect">
            <a:avLst/>
          </a:prstGeom>
        </p:spPr>
        <p:txBody>
          <a:bodyPr vert="horz" lIns="0" tIns="45720" rIns="0" bIns="0" rtlCol="0" anchor="b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543" y="155378"/>
            <a:ext cx="875237" cy="900485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V="1">
            <a:off x="435362" y="1193753"/>
            <a:ext cx="8272800" cy="1191"/>
          </a:xfrm>
          <a:prstGeom prst="line">
            <a:avLst/>
          </a:prstGeom>
          <a:ln w="12700">
            <a:solidFill>
              <a:srgbClr val="5F2167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35362" y="6468505"/>
            <a:ext cx="8272800" cy="1191"/>
          </a:xfrm>
          <a:prstGeom prst="line">
            <a:avLst/>
          </a:prstGeom>
          <a:ln w="12700">
            <a:solidFill>
              <a:srgbClr val="5F2167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3"/>
          <p:cNvSpPr txBox="1">
            <a:spLocks/>
          </p:cNvSpPr>
          <p:nvPr/>
        </p:nvSpPr>
        <p:spPr>
          <a:xfrm>
            <a:off x="6813551" y="6530979"/>
            <a:ext cx="2057400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3A2CDA-3AF6-4802-8FD9-99D45D679906}" type="datetime1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19/02/2015</a:t>
            </a:fld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330198" y="6530979"/>
            <a:ext cx="2057400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94EDB2-D1AD-4CC8-9623-AFA2EAECC4EE}" type="slidenum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9063" y="6530979"/>
            <a:ext cx="5814488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rgbClr val="5F2167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7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ample 2 image low res.jp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 r="-7920"/>
          <a:stretch>
            <a:fillRect/>
          </a:stretch>
        </p:blipFill>
        <p:spPr>
          <a:xfrm>
            <a:off x="935918" y="3087865"/>
            <a:ext cx="3488620" cy="2752017"/>
          </a:xfrm>
          <a:prstGeom prst="rect">
            <a:avLst/>
          </a:prstGeom>
        </p:spPr>
      </p:pic>
      <p:pic>
        <p:nvPicPr>
          <p:cNvPr id="9" name="Picture 8" descr="Sample 1 image low res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467378" y="3777149"/>
            <a:ext cx="3087708" cy="2881179"/>
          </a:xfrm>
          <a:prstGeom prst="rect">
            <a:avLst/>
          </a:prstGeom>
        </p:spPr>
      </p:pic>
      <p:pic>
        <p:nvPicPr>
          <p:cNvPr id="10" name="Picture 9" descr="Sample 6 image low res.jp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941107" y="1236135"/>
            <a:ext cx="3396544" cy="2138185"/>
          </a:xfrm>
          <a:prstGeom prst="rect">
            <a:avLst/>
          </a:prstGeom>
        </p:spPr>
      </p:pic>
      <p:pic>
        <p:nvPicPr>
          <p:cNvPr id="11" name="Picture 10" descr="AmecFosterWheeler_RGB+images.png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762000" y="1021293"/>
            <a:ext cx="6973165" cy="58367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Monte Carlo Neutron Transport</a:t>
            </a:r>
            <a:br>
              <a:rPr lang="en-GB" dirty="0" smtClean="0"/>
            </a:br>
            <a:r>
              <a:rPr lang="en-GB" dirty="0" smtClean="0"/>
              <a:t>Part 1: Criticality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Paul </a:t>
            </a:r>
            <a:r>
              <a:rPr lang="en-GB" dirty="0" smtClean="0"/>
              <a:t>N</a:t>
            </a:r>
            <a:r>
              <a:rPr lang="en-GB" dirty="0" smtClean="0"/>
              <a:t> Smith</a:t>
            </a:r>
          </a:p>
          <a:p>
            <a:r>
              <a:rPr lang="en-GB" dirty="0" smtClean="0"/>
              <a:t>26 February 2015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3981851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68313" y="219075"/>
            <a:ext cx="6551612" cy="90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 eaLnBrk="0" hangingPunct="0">
              <a:spcBef>
                <a:spcPct val="0"/>
              </a:spcBef>
            </a:pPr>
            <a:r>
              <a:rPr lang="en-GB" sz="2200" b="1">
                <a:solidFill>
                  <a:srgbClr val="4B3A6E"/>
                </a:solidFill>
              </a:rPr>
              <a:t>Central Limit Theorem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5288" y="1412875"/>
            <a:ext cx="8351837" cy="460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 dirty="0"/>
              <a:t>The sum of a large number of independent, identically distributed random variables is approximately normally distributed! </a:t>
            </a:r>
            <a:r>
              <a:rPr lang="en-GB" sz="2200" dirty="0" smtClean="0"/>
              <a:t/>
            </a:r>
            <a:br>
              <a:rPr lang="en-GB" sz="2200" dirty="0" smtClean="0"/>
            </a:br>
            <a:endParaRPr lang="en-GB" sz="2200" dirty="0" smtClean="0"/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 dirty="0" smtClean="0"/>
              <a:t>Play </a:t>
            </a:r>
            <a:r>
              <a:rPr lang="en-GB" sz="2200" dirty="0"/>
              <a:t>the game a large number of times and the results will be approximately normally distributed</a:t>
            </a:r>
            <a:r>
              <a:rPr lang="en-GB" sz="2200" dirty="0" smtClean="0"/>
              <a:t>.</a:t>
            </a:r>
            <a:br>
              <a:rPr lang="en-GB" sz="2200" dirty="0" smtClean="0"/>
            </a:br>
            <a:endParaRPr lang="en-GB" sz="2200" dirty="0" smtClean="0"/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 dirty="0" smtClean="0"/>
              <a:t>The restriction to identically distributed variable can be considerably relaxed.</a:t>
            </a:r>
            <a:r>
              <a:rPr lang="en-GB" sz="2200" dirty="0"/>
              <a:t/>
            </a:r>
            <a:br>
              <a:rPr lang="en-GB" sz="2200" dirty="0"/>
            </a:br>
            <a:endParaRPr lang="en-GB" sz="2200" baseline="-250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11</a:t>
            </a:fld>
            <a:endParaRPr lang="en-GB"/>
          </a:p>
        </p:txBody>
      </p:sp>
      <p:graphicFrame>
        <p:nvGraphicFramePr>
          <p:cNvPr id="5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971550" y="1412875"/>
          <a:ext cx="2613025" cy="520700"/>
        </p:xfrm>
        <a:graphic>
          <a:graphicData uri="http://schemas.openxmlformats.org/presentationml/2006/ole">
            <p:oleObj spid="_x0000_s7170" name="Document" r:id="rId3" imgW="2601929" imgH="524682" progId="Word.Document.8">
              <p:embed/>
            </p:oleObj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140200" y="1484313"/>
            <a:ext cx="4608513" cy="4386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n-GB" sz="2400">
                <a:solidFill>
                  <a:srgbClr val="000000"/>
                </a:solidFill>
              </a:rPr>
              <a:t>For a normal distribution:</a:t>
            </a:r>
          </a:p>
          <a:p>
            <a:pPr algn="l" eaLnBrk="0" hangingPunct="0">
              <a:spcBef>
                <a:spcPct val="0"/>
              </a:spcBef>
            </a:pPr>
            <a:endParaRPr lang="en-GB" sz="1800">
              <a:solidFill>
                <a:srgbClr val="000000"/>
              </a:solidFill>
            </a:endParaRPr>
          </a:p>
          <a:p>
            <a:pPr algn="l" eaLnBrk="0" hangingPunct="0">
              <a:spcBef>
                <a:spcPct val="0"/>
              </a:spcBef>
            </a:pPr>
            <a:r>
              <a:rPr lang="en-GB">
                <a:solidFill>
                  <a:srgbClr val="000000"/>
                </a:solidFill>
              </a:rPr>
              <a:t>68% of samples lie within one standard deviation of the mean</a:t>
            </a:r>
          </a:p>
          <a:p>
            <a:pPr algn="l" eaLnBrk="0" hangingPunct="0">
              <a:spcBef>
                <a:spcPct val="0"/>
              </a:spcBef>
            </a:pPr>
            <a:endParaRPr lang="en-GB">
              <a:solidFill>
                <a:srgbClr val="000000"/>
              </a:solidFill>
            </a:endParaRPr>
          </a:p>
          <a:p>
            <a:pPr algn="l" eaLnBrk="0" hangingPunct="0">
              <a:spcBef>
                <a:spcPct val="0"/>
              </a:spcBef>
            </a:pPr>
            <a:r>
              <a:rPr lang="en-GB">
                <a:solidFill>
                  <a:srgbClr val="000000"/>
                </a:solidFill>
              </a:rPr>
              <a:t>95% of samples lie within two standard deviations of the mean</a:t>
            </a:r>
          </a:p>
          <a:p>
            <a:pPr algn="l" eaLnBrk="0" hangingPunct="0">
              <a:spcBef>
                <a:spcPct val="0"/>
              </a:spcBef>
            </a:pPr>
            <a:endParaRPr lang="en-GB">
              <a:solidFill>
                <a:srgbClr val="000000"/>
              </a:solidFill>
            </a:endParaRPr>
          </a:p>
          <a:p>
            <a:pPr algn="l" eaLnBrk="0" hangingPunct="0">
              <a:spcBef>
                <a:spcPct val="0"/>
              </a:spcBef>
            </a:pPr>
            <a:r>
              <a:rPr lang="en-GB">
                <a:solidFill>
                  <a:srgbClr val="000000"/>
                </a:solidFill>
              </a:rPr>
              <a:t>99.7% of samples lie within three standard deviations of the mean</a:t>
            </a:r>
          </a:p>
          <a:p>
            <a:pPr algn="l" eaLnBrk="0" hangingPunct="0">
              <a:spcBef>
                <a:spcPct val="0"/>
              </a:spcBef>
            </a:pPr>
            <a:endParaRPr lang="en-GB">
              <a:solidFill>
                <a:srgbClr val="000000"/>
              </a:solidFill>
            </a:endParaRPr>
          </a:p>
          <a:p>
            <a:pPr algn="l" eaLnBrk="0" hangingPunct="0">
              <a:spcBef>
                <a:spcPct val="0"/>
              </a:spcBef>
            </a:pPr>
            <a:r>
              <a:rPr lang="en-GB">
                <a:solidFill>
                  <a:srgbClr val="000000"/>
                </a:solidFill>
              </a:rPr>
              <a:t>It is equi-probable that the deviation from the mean will be greater or less than 0.6745</a:t>
            </a:r>
            <a:r>
              <a:rPr lang="el-GR">
                <a:solidFill>
                  <a:srgbClr val="000000"/>
                </a:solidFill>
                <a:cs typeface="Arial" pitchFamily="34" charset="0"/>
              </a:rPr>
              <a:t>σ</a:t>
            </a:r>
            <a:r>
              <a:rPr lang="en-GB">
                <a:solidFill>
                  <a:srgbClr val="000000"/>
                </a:solidFill>
                <a:cs typeface="Arial" pitchFamily="34" charset="0"/>
              </a:rPr>
              <a:t> = “probable error”</a:t>
            </a:r>
            <a:endParaRPr lang="el-GR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474663"/>
            <a:ext cx="8439150" cy="755650"/>
          </a:xfrm>
          <a:noFill/>
        </p:spPr>
        <p:txBody>
          <a:bodyPr wrap="none" lIns="0" tIns="0" rIns="0" bIns="0"/>
          <a:lstStyle/>
          <a:p>
            <a:r>
              <a:rPr lang="en-GB" smtClean="0"/>
              <a:t>Normal Distribution</a:t>
            </a:r>
          </a:p>
        </p:txBody>
      </p:sp>
      <p:graphicFrame>
        <p:nvGraphicFramePr>
          <p:cNvPr id="8" name="Object 7">
            <a:hlinkClick r:id="" action="ppaction://ole?verb=0"/>
          </p:cNvPr>
          <p:cNvGraphicFramePr>
            <a:graphicFrameLocks/>
          </p:cNvGraphicFramePr>
          <p:nvPr/>
        </p:nvGraphicFramePr>
        <p:xfrm>
          <a:off x="827088" y="2708275"/>
          <a:ext cx="3276600" cy="3352800"/>
        </p:xfrm>
        <a:graphic>
          <a:graphicData uri="http://schemas.openxmlformats.org/presentationml/2006/ole">
            <p:oleObj spid="_x0000_s7171" name="Document" r:id="rId4" imgW="3028680" imgH="3070080" progId="Word.Document.8">
              <p:embed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Criticality - 1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Want to know the neutron multiplication factor, </a:t>
            </a:r>
            <a:r>
              <a:rPr lang="en-GB" dirty="0" err="1" smtClean="0"/>
              <a:t>k</a:t>
            </a:r>
            <a:r>
              <a:rPr lang="en-GB" baseline="-25000" dirty="0" err="1" smtClean="0"/>
              <a:t>eff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err="1" smtClean="0"/>
              <a:t>k</a:t>
            </a:r>
            <a:r>
              <a:rPr lang="en-GB" baseline="-25000" dirty="0" err="1" smtClean="0"/>
              <a:t>eff</a:t>
            </a:r>
            <a:r>
              <a:rPr lang="en-GB" dirty="0" smtClean="0"/>
              <a:t> = ratio number of neutrons in a generation to that in the previous generation</a:t>
            </a:r>
            <a:br>
              <a:rPr lang="en-GB" dirty="0" smtClean="0"/>
            </a:b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If </a:t>
            </a:r>
            <a:r>
              <a:rPr lang="en-GB" dirty="0" err="1" smtClean="0"/>
              <a:t>k</a:t>
            </a:r>
            <a:r>
              <a:rPr lang="en-GB" baseline="-25000" dirty="0" err="1" smtClean="0"/>
              <a:t>eff</a:t>
            </a:r>
            <a:r>
              <a:rPr lang="en-GB" dirty="0" smtClean="0"/>
              <a:t> &lt; 1 the system is sub-critical and the neutron population will die out</a:t>
            </a:r>
            <a:br>
              <a:rPr lang="en-GB" dirty="0" smtClean="0"/>
            </a:b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If </a:t>
            </a:r>
            <a:r>
              <a:rPr lang="en-GB" dirty="0" err="1" smtClean="0"/>
              <a:t>k</a:t>
            </a:r>
            <a:r>
              <a:rPr lang="en-GB" baseline="-25000" dirty="0" err="1" smtClean="0"/>
              <a:t>eff</a:t>
            </a:r>
            <a:r>
              <a:rPr lang="en-GB" dirty="0" smtClean="0"/>
              <a:t> = 1 the system is critical and the neutron population is stable – a reactor</a:t>
            </a:r>
            <a:br>
              <a:rPr lang="en-GB" dirty="0" smtClean="0"/>
            </a:b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If </a:t>
            </a:r>
            <a:r>
              <a:rPr lang="en-GB" dirty="0" err="1" smtClean="0"/>
              <a:t>k</a:t>
            </a:r>
            <a:r>
              <a:rPr lang="en-GB" baseline="-25000" dirty="0" err="1" smtClean="0"/>
              <a:t>eff</a:t>
            </a:r>
            <a:r>
              <a:rPr lang="en-GB" dirty="0" smtClean="0"/>
              <a:t> &gt; 1 the system is super-critical and the neutron population will grow without limit – a bomb</a:t>
            </a:r>
            <a:br>
              <a:rPr lang="en-GB" dirty="0" smtClean="0"/>
            </a:b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87762" y="245532"/>
            <a:ext cx="7362438" cy="1024978"/>
          </a:xfrm>
        </p:spPr>
        <p:txBody>
          <a:bodyPr/>
          <a:lstStyle/>
          <a:p>
            <a:r>
              <a:rPr lang="en-GB" dirty="0" smtClean="0"/>
              <a:t>Criticality - 2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87762" y="1549401"/>
            <a:ext cx="8251438" cy="499360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At the end of a generation have neutrons left to form the start of the next generation</a:t>
            </a:r>
            <a:br>
              <a:rPr lang="en-GB" dirty="0" smtClean="0"/>
            </a:b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Each of these neutrons suffers one of two possible fates: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Absorption</a:t>
            </a:r>
          </a:p>
          <a:p>
            <a:pPr lvl="1">
              <a:buFont typeface="Arial" pitchFamily="34" charset="0"/>
              <a:buChar char="•"/>
            </a:pPr>
            <a:r>
              <a:rPr lang="en-GB" dirty="0" smtClean="0"/>
              <a:t>Escape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Some absorptions lead to fission and hence neutron production</a:t>
            </a:r>
            <a:br>
              <a:rPr lang="en-GB" dirty="0" smtClean="0"/>
            </a:b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On average each fission results in the birth of </a:t>
            </a:r>
            <a:r>
              <a:rPr lang="el-GR" dirty="0" smtClean="0"/>
              <a:t>ν</a:t>
            </a:r>
            <a:r>
              <a:rPr lang="en-GB" dirty="0" smtClean="0"/>
              <a:t> new neutrons</a:t>
            </a:r>
            <a:endParaRPr lang="en-GB" dirty="0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482598" y="6683379"/>
            <a:ext cx="2057400" cy="225426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94EDB2-D1AD-4CC8-9623-AFA2EAECC4EE}" type="slidenum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242" name="Object 7"/>
          <p:cNvGraphicFramePr>
            <a:graphicFrameLocks noChangeAspect="1"/>
          </p:cNvGraphicFramePr>
          <p:nvPr/>
        </p:nvGraphicFramePr>
        <p:xfrm>
          <a:off x="1405391" y="5181600"/>
          <a:ext cx="5627687" cy="803275"/>
        </p:xfrm>
        <a:graphic>
          <a:graphicData uri="http://schemas.openxmlformats.org/presentationml/2006/ole">
            <p:oleObj spid="_x0000_s10242" name="Equation" r:id="rId3" imgW="2603160" imgH="368280" progId="Equation.DSMT4">
              <p:embed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74663"/>
            <a:ext cx="8439150" cy="755650"/>
          </a:xfrm>
          <a:noFill/>
        </p:spPr>
        <p:txBody>
          <a:bodyPr wrap="none" lIns="0" tIns="0" rIns="0" bIns="0"/>
          <a:lstStyle/>
          <a:p>
            <a:r>
              <a:rPr lang="en-GB" smtClean="0"/>
              <a:t>Estimating keff</a:t>
            </a: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381000" y="1550988"/>
            <a:ext cx="8380413" cy="4535487"/>
          </a:xfrm>
          <a:prstGeom prst="rect">
            <a:avLst/>
          </a:prstGeom>
          <a:noFill/>
        </p:spPr>
        <p:txBody>
          <a:bodyPr vert="horz" lIns="0" tIns="0" rIns="0" bIns="0" rtlCol="0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Follow path of neutron from birth at a fission via scatters to ultimate fate of fission, capture or escape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 random numbers from specified statistical distributions and cross sections dependent on material composition to choose direction, energy and distance to be travelled to next collision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 next collision use further random numbers and statistical distributions to determine which nuclide it collides with and what type of collision occurs (scatter, capture or fission)</a:t>
            </a:r>
            <a:br>
              <a:rPr kumimoji="0" lang="en-GB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GB" sz="2000" b="1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Want to estimate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874963" y="4724400"/>
          <a:ext cx="5627687" cy="803275"/>
        </p:xfrm>
        <a:graphic>
          <a:graphicData uri="http://schemas.openxmlformats.org/presentationml/2006/ole">
            <p:oleObj spid="_x0000_s8194" name="Equation" r:id="rId3" imgW="2603160" imgH="368280" progId="Equation.DSMT4">
              <p:embed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474663"/>
            <a:ext cx="8439150" cy="755650"/>
          </a:xfrm>
          <a:noFill/>
        </p:spPr>
        <p:txBody>
          <a:bodyPr wrap="none" lIns="0" tIns="0" rIns="0" bIns="0"/>
          <a:lstStyle/>
          <a:p>
            <a:r>
              <a:rPr lang="en-GB" smtClean="0"/>
              <a:t>Estimating keff – (2)</a:t>
            </a: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395288" y="2924175"/>
            <a:ext cx="8380412" cy="3449638"/>
          </a:xfrm>
          <a:prstGeom prst="rect">
            <a:avLst/>
          </a:prstGeom>
          <a:noFill/>
        </p:spPr>
        <p:txBody>
          <a:bodyPr vert="horz" lIns="0" tIns="0" rIns="0" bIns="0" rtlCol="0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a single capture or escape </a:t>
            </a: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</a:t>
            </a:r>
            <a:r>
              <a:rPr kumimoji="0" lang="en-GB" sz="20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eff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</a:t>
            </a:r>
            <a:b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GB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a single fission </a:t>
            </a: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</a:t>
            </a:r>
            <a:r>
              <a:rPr kumimoji="0" lang="en-GB" sz="20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eff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l-G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ν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number of neutrons per fission</a:t>
            </a:r>
            <a:b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GB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Tally </a:t>
            </a: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</a:t>
            </a:r>
            <a:r>
              <a:rPr kumimoji="0" lang="en-GB" sz="20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eff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k</a:t>
            </a:r>
            <a:r>
              <a:rPr kumimoji="0" lang="en-GB" sz="20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eff</a:t>
            </a:r>
            <a:r>
              <a:rPr kumimoji="0" lang="en-GB" sz="20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 each sample to obtain mean and variance</a:t>
            </a:r>
            <a:b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GB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lang="en-GB" sz="2000" b="1" dirty="0" smtClean="0">
                <a:solidFill>
                  <a:schemeClr val="tx2"/>
                </a:solidFill>
              </a:rPr>
              <a:t>Or release neutrons </a:t>
            </a:r>
            <a:r>
              <a:rPr lang="en-GB" sz="2000" b="1" dirty="0" smtClean="0">
                <a:solidFill>
                  <a:schemeClr val="tx2"/>
                </a:solidFill>
              </a:rPr>
              <a:t>i</a:t>
            </a:r>
            <a:r>
              <a:rPr lang="en-GB" sz="2000" b="1" dirty="0" smtClean="0">
                <a:solidFill>
                  <a:schemeClr val="tx2"/>
                </a:solidFill>
              </a:rPr>
              <a:t>n many stages and count the number produced, adsorbed and escaped for each stage to gather the necessary statistics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n-GB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290638" y="1341438"/>
          <a:ext cx="5627687" cy="803275"/>
        </p:xfrm>
        <a:graphic>
          <a:graphicData uri="http://schemas.openxmlformats.org/presentationml/2006/ole">
            <p:oleObj spid="_x0000_s9218" name="Equation" r:id="rId3" imgW="2603160" imgH="368280" progId="Equation.DSMT4">
              <p:embed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840117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563563" y="1561293"/>
            <a:ext cx="7315200" cy="47934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457200" indent="-457200" algn="l" eaLnBrk="0" hangingPunct="0">
              <a:spcBef>
                <a:spcPct val="0"/>
              </a:spcBef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000" dirty="0"/>
              <a:t>The Monte Carlo method can be thought of as a form of Numerical Experiment. A game (i.e. a stochastic process) is devised for which the expected value is the value of the parameter or function to be estimated.</a:t>
            </a:r>
          </a:p>
          <a:p>
            <a:pPr marL="457200" indent="-457200" algn="l" eaLnBrk="0" hangingPunct="0">
              <a:spcBef>
                <a:spcPct val="0"/>
              </a:spcBef>
              <a:buClr>
                <a:schemeClr val="tx2"/>
              </a:buClr>
              <a:buSzPct val="145000"/>
              <a:buFont typeface="Wingdings" pitchFamily="2" charset="2"/>
              <a:buNone/>
            </a:pPr>
            <a:r>
              <a:rPr lang="en-GB" sz="2000" dirty="0"/>
              <a:t/>
            </a:r>
            <a:br>
              <a:rPr lang="en-GB" sz="2000" dirty="0"/>
            </a:br>
            <a:endParaRPr lang="en-GB" sz="2000" dirty="0"/>
          </a:p>
          <a:p>
            <a:pPr marL="457200" indent="-457200" algn="l" eaLnBrk="0" hangingPunct="0">
              <a:spcBef>
                <a:spcPct val="0"/>
              </a:spcBef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000" dirty="0"/>
              <a:t>The Monte Carlo Method is also a way of evaluating integrals, which can be faster than traditional </a:t>
            </a:r>
            <a:r>
              <a:rPr lang="en-GB" sz="2000" dirty="0" err="1"/>
              <a:t>quadrature</a:t>
            </a:r>
            <a:r>
              <a:rPr lang="en-GB" sz="2000" dirty="0"/>
              <a:t> methods for high dimensional integrals. When applied to radiation transport the Monte Carlo method can be thought of as a way of evaluating the integral form of the Boltzmann transport equation.</a:t>
            </a:r>
          </a:p>
          <a:p>
            <a:pPr marL="457200" indent="-457200" algn="l" eaLnBrk="0" hangingPunct="0">
              <a:spcBef>
                <a:spcPct val="0"/>
              </a:spcBef>
              <a:buClr>
                <a:schemeClr val="tx2"/>
              </a:buClr>
              <a:buSzPct val="145000"/>
              <a:buFont typeface="Wingdings" pitchFamily="2" charset="2"/>
              <a:buChar char="§"/>
            </a:pPr>
            <a:endParaRPr lang="en-GB" sz="2400" dirty="0"/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230188" y="-38534"/>
            <a:ext cx="8439150" cy="79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l" eaLnBrk="0" hangingPunct="0">
              <a:spcBef>
                <a:spcPct val="0"/>
              </a:spcBef>
            </a:pPr>
            <a:r>
              <a:rPr lang="en-GB" sz="2200" b="1">
                <a:solidFill>
                  <a:srgbClr val="4B3A6E"/>
                </a:solidFill>
              </a:rPr>
              <a:t>Introduction</a:t>
            </a:r>
          </a:p>
        </p:txBody>
      </p:sp>
    </p:spTree>
    <p:extLst>
      <p:ext uri="{BB962C8B-B14F-4D97-AF65-F5344CB8AC3E}">
        <p14:creationId xmlns="" xmlns:p14="http://schemas.microsoft.com/office/powerpoint/2010/main" val="32913571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68313" y="1079500"/>
            <a:ext cx="71993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 algn="l">
              <a:buClr>
                <a:schemeClr val="tx2"/>
              </a:buClr>
              <a:buSzPct val="145000"/>
              <a:buFont typeface="Wingdings" pitchFamily="2" charset="2"/>
              <a:buNone/>
            </a:pPr>
            <a:endParaRPr lang="en-US">
              <a:solidFill>
                <a:srgbClr val="AF0F6E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81000" y="476250"/>
            <a:ext cx="843915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l" eaLnBrk="0" hangingPunct="0">
              <a:spcBef>
                <a:spcPct val="0"/>
              </a:spcBef>
            </a:pPr>
            <a:r>
              <a:rPr lang="en-GB" sz="2200" b="1">
                <a:solidFill>
                  <a:srgbClr val="4B3A6E"/>
                </a:solidFill>
              </a:rPr>
              <a:t>Example: Area of Circle - Estimation of </a:t>
            </a:r>
            <a:r>
              <a:rPr lang="el-GR" sz="2200" b="1">
                <a:solidFill>
                  <a:srgbClr val="4B3A6E"/>
                </a:solidFill>
                <a:latin typeface="Times New Roman" pitchFamily="18" charset="0"/>
                <a:cs typeface="Times New Roman" pitchFamily="18" charset="0"/>
              </a:rPr>
              <a:t>π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716463" y="2566988"/>
            <a:ext cx="2663825" cy="223202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4716463" y="2566988"/>
            <a:ext cx="2663825" cy="2232025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6011863" y="2566988"/>
            <a:ext cx="0" cy="2232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4716463" y="3646488"/>
            <a:ext cx="26638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95288" y="1774825"/>
            <a:ext cx="33131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400"/>
              <a:t>Circle: x</a:t>
            </a:r>
            <a:r>
              <a:rPr lang="en-GB" sz="2400" baseline="30000"/>
              <a:t>2</a:t>
            </a:r>
            <a:r>
              <a:rPr lang="en-GB" sz="2400"/>
              <a:t> +y</a:t>
            </a:r>
            <a:r>
              <a:rPr lang="en-GB" sz="2400" baseline="30000"/>
              <a:t>2</a:t>
            </a:r>
            <a:r>
              <a:rPr lang="en-GB" sz="2400"/>
              <a:t> = 1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68313" y="2422525"/>
            <a:ext cx="25193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400"/>
              <a:t>y = </a:t>
            </a:r>
            <a:r>
              <a:rPr lang="en-GB" sz="2400">
                <a:cs typeface="Arial" pitchFamily="34" charset="0"/>
              </a:rPr>
              <a:t>√(1 – x</a:t>
            </a:r>
            <a:r>
              <a:rPr lang="en-GB" sz="2400" baseline="30000">
                <a:cs typeface="Arial" pitchFamily="34" charset="0"/>
              </a:rPr>
              <a:t>2</a:t>
            </a:r>
            <a:r>
              <a:rPr lang="en-GB" sz="2400">
                <a:cs typeface="Arial" pitchFamily="34" charset="0"/>
              </a:rPr>
              <a:t>)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0" y="3143250"/>
            <a:ext cx="3708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400"/>
              <a:t>Area of quarter Circle =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0" y="15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" name="Object 12"/>
          <p:cNvGraphicFramePr>
            <a:graphicFrameLocks noChangeAspect="1"/>
          </p:cNvGraphicFramePr>
          <p:nvPr/>
        </p:nvGraphicFramePr>
        <p:xfrm>
          <a:off x="611188" y="3717925"/>
          <a:ext cx="2305050" cy="1016000"/>
        </p:xfrm>
        <a:graphic>
          <a:graphicData uri="http://schemas.openxmlformats.org/presentationml/2006/ole">
            <p:oleObj spid="_x0000_s1026" name="Equation" r:id="rId3" imgW="888614" imgH="393529" progId="Equation.DSMT4">
              <p:embed/>
            </p:oleObj>
          </a:graphicData>
        </a:graphic>
      </p:graphicFrame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323850" y="5159375"/>
            <a:ext cx="8280400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400"/>
              <a:t>Throw pairs of random numbers, uniformly distributed between 0 and 1: (x</a:t>
            </a:r>
            <a:r>
              <a:rPr lang="en-GB" sz="2400" baseline="-25000"/>
              <a:t>i</a:t>
            </a:r>
            <a:r>
              <a:rPr lang="en-GB" sz="2400"/>
              <a:t>, y</a:t>
            </a:r>
            <a:r>
              <a:rPr lang="en-GB" sz="2400" baseline="-25000"/>
              <a:t>i</a:t>
            </a:r>
            <a:r>
              <a:rPr lang="en-GB" sz="2400"/>
              <a:t>) and tally fraction with x</a:t>
            </a:r>
            <a:r>
              <a:rPr lang="en-GB" sz="2400" baseline="-25000"/>
              <a:t>i</a:t>
            </a:r>
            <a:r>
              <a:rPr lang="en-GB" sz="2400" baseline="30000"/>
              <a:t>2</a:t>
            </a:r>
            <a:r>
              <a:rPr lang="en-GB" sz="2400"/>
              <a:t> + y</a:t>
            </a:r>
            <a:r>
              <a:rPr lang="en-GB" sz="2400" baseline="-25000"/>
              <a:t>i</a:t>
            </a:r>
            <a:r>
              <a:rPr lang="en-GB" sz="2400" baseline="30000"/>
              <a:t>2</a:t>
            </a:r>
            <a:r>
              <a:rPr lang="en-GB" sz="2400"/>
              <a:t> &lt;1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774700" y="944563"/>
            <a:ext cx="4268788" cy="5470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762000" indent="-762000" algn="l" eaLnBrk="0" hangingPunct="0">
              <a:spcBef>
                <a:spcPct val="0"/>
              </a:spcBef>
              <a:buClr>
                <a:schemeClr val="tx2"/>
              </a:buClr>
              <a:buSzPct val="145000"/>
              <a:buFont typeface="Wingdings" pitchFamily="2" charset="2"/>
              <a:buNone/>
            </a:pPr>
            <a:endParaRPr lang="en-GB" sz="2400" b="1"/>
          </a:p>
          <a:p>
            <a:pPr marL="762000" indent="-762000" algn="l" eaLnBrk="0" hangingPunct="0">
              <a:spcBef>
                <a:spcPct val="0"/>
              </a:spcBef>
              <a:buClr>
                <a:schemeClr val="tx2"/>
              </a:buClr>
              <a:buSzPct val="145000"/>
              <a:buFont typeface="Wingdings" pitchFamily="2" charset="2"/>
              <a:buNone/>
            </a:pPr>
            <a:endParaRPr lang="en-GB" sz="2400" b="1"/>
          </a:p>
          <a:p>
            <a:pPr marL="762000" indent="-762000" algn="l" eaLnBrk="0" hangingPunct="0">
              <a:spcBef>
                <a:spcPct val="0"/>
              </a:spcBef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400"/>
              <a:t>Deterministic method of Integration  (e.g. Simpson's Rule)</a:t>
            </a:r>
            <a:endParaRPr lang="en-GB" sz="2400" b="1"/>
          </a:p>
          <a:p>
            <a:pPr marL="762000" indent="-762000" algn="l" eaLnBrk="0" hangingPunct="0">
              <a:spcBef>
                <a:spcPct val="0"/>
              </a:spcBef>
              <a:buClr>
                <a:schemeClr val="tx2"/>
              </a:buClr>
              <a:buSzPct val="145000"/>
              <a:buFont typeface="Wingdings" pitchFamily="2" charset="2"/>
              <a:buChar char="§"/>
            </a:pPr>
            <a:endParaRPr lang="en-GB" sz="2400" b="1"/>
          </a:p>
          <a:p>
            <a:pPr marL="762000" indent="-762000" algn="l" eaLnBrk="0" hangingPunct="0">
              <a:spcBef>
                <a:spcPct val="0"/>
              </a:spcBef>
              <a:buClr>
                <a:schemeClr val="tx2"/>
              </a:buClr>
              <a:buSzPct val="145000"/>
              <a:buFont typeface="Wingdings" pitchFamily="2" charset="2"/>
              <a:buChar char="§"/>
            </a:pPr>
            <a:endParaRPr lang="en-GB" sz="2400" b="1"/>
          </a:p>
          <a:p>
            <a:pPr marL="762000" indent="-762000" algn="l" eaLnBrk="0" hangingPunct="0">
              <a:spcBef>
                <a:spcPct val="0"/>
              </a:spcBef>
              <a:buClr>
                <a:schemeClr val="tx2"/>
              </a:buClr>
              <a:buSzPct val="145000"/>
              <a:buFont typeface="Wingdings" pitchFamily="2" charset="2"/>
              <a:buChar char="§"/>
            </a:pPr>
            <a:endParaRPr lang="en-GB" sz="2400" b="1"/>
          </a:p>
          <a:p>
            <a:pPr marL="762000" indent="-762000" algn="l" eaLnBrk="0" hangingPunct="0">
              <a:spcBef>
                <a:spcPct val="0"/>
              </a:spcBef>
              <a:buClr>
                <a:schemeClr val="tx2"/>
              </a:buClr>
              <a:buSzPct val="145000"/>
              <a:buFont typeface="Wingdings" pitchFamily="2" charset="2"/>
              <a:buChar char="§"/>
            </a:pPr>
            <a:endParaRPr lang="en-GB" sz="2400" b="1"/>
          </a:p>
          <a:p>
            <a:pPr marL="762000" indent="-762000" algn="l" eaLnBrk="0" hangingPunct="0">
              <a:spcBef>
                <a:spcPct val="0"/>
              </a:spcBef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400"/>
              <a:t>A Stochastic Method of Integration</a:t>
            </a:r>
            <a:endParaRPr lang="en-GB" sz="2400" b="1"/>
          </a:p>
          <a:p>
            <a:pPr marL="762000" indent="-762000" algn="l" eaLnBrk="0" hangingPunct="0">
              <a:spcBef>
                <a:spcPct val="0"/>
              </a:spcBef>
              <a:buClr>
                <a:schemeClr val="tx2"/>
              </a:buClr>
              <a:buSzPct val="145000"/>
              <a:buFont typeface="Wingdings" pitchFamily="2" charset="2"/>
              <a:buNone/>
            </a:pPr>
            <a:endParaRPr lang="en-GB" sz="2400" b="1"/>
          </a:p>
          <a:p>
            <a:pPr marL="762000" indent="-762000" algn="l" eaLnBrk="0" hangingPunct="0">
              <a:spcBef>
                <a:spcPct val="0"/>
              </a:spcBef>
              <a:buClr>
                <a:schemeClr val="tx2"/>
              </a:buClr>
              <a:buSzPct val="145000"/>
              <a:buFont typeface="Wingdings" pitchFamily="2" charset="2"/>
              <a:buNone/>
            </a:pPr>
            <a:endParaRPr lang="en-GB" sz="2400" b="1"/>
          </a:p>
        </p:txBody>
      </p:sp>
      <p:graphicFrame>
        <p:nvGraphicFramePr>
          <p:cNvPr id="6" name="Object 15">
            <a:hlinkClick r:id="" action="ppaction://ole?verb=0"/>
          </p:cNvPr>
          <p:cNvGraphicFramePr>
            <a:graphicFrameLocks/>
          </p:cNvGraphicFramePr>
          <p:nvPr/>
        </p:nvGraphicFramePr>
        <p:xfrm>
          <a:off x="4873625" y="1127125"/>
          <a:ext cx="2998788" cy="2220913"/>
        </p:xfrm>
        <a:graphic>
          <a:graphicData uri="http://schemas.openxmlformats.org/presentationml/2006/ole">
            <p:oleObj spid="_x0000_s2050" name="Document" r:id="rId3" imgW="2997000" imgH="2219040" progId="Word.Document.8">
              <p:embed/>
            </p:oleObj>
          </a:graphicData>
        </a:graphic>
      </p:graphicFrame>
      <p:graphicFrame>
        <p:nvGraphicFramePr>
          <p:cNvPr id="7" name="Object 16">
            <a:hlinkClick r:id="" action="ppaction://ole?verb=0"/>
          </p:cNvPr>
          <p:cNvGraphicFramePr>
            <a:graphicFrameLocks/>
          </p:cNvGraphicFramePr>
          <p:nvPr/>
        </p:nvGraphicFramePr>
        <p:xfrm>
          <a:off x="4657725" y="3286125"/>
          <a:ext cx="3227388" cy="2824163"/>
        </p:xfrm>
        <a:graphic>
          <a:graphicData uri="http://schemas.openxmlformats.org/presentationml/2006/ole">
            <p:oleObj spid="_x0000_s2051" name="Document" r:id="rId4" imgW="3225600" imgH="2822400" progId="Word.Document.8">
              <p:embed/>
            </p:oleObj>
          </a:graphicData>
        </a:graphic>
      </p:graphicFrame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395288" y="260350"/>
            <a:ext cx="843915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l" eaLnBrk="0" hangingPunct="0">
              <a:spcBef>
                <a:spcPct val="0"/>
              </a:spcBef>
            </a:pPr>
            <a:r>
              <a:rPr lang="en-GB" sz="2200" b="1">
                <a:solidFill>
                  <a:srgbClr val="4B3A6E"/>
                </a:solidFill>
              </a:rPr>
              <a:t>Monte Carlo Integration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68313" y="219075"/>
            <a:ext cx="5627687" cy="90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 eaLnBrk="0" hangingPunct="0">
              <a:spcBef>
                <a:spcPct val="0"/>
              </a:spcBef>
            </a:pPr>
            <a:r>
              <a:rPr lang="en-GB" sz="2200" b="1">
                <a:solidFill>
                  <a:srgbClr val="4B3A6E"/>
                </a:solidFill>
              </a:rPr>
              <a:t>What is the Monte Carlo Method?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68313" y="1700213"/>
            <a:ext cx="8351837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/>
              <a:t>To use the Monte Carlo method to estimate the value of a parameter, K, it is first necessary to devise a stochastic game with numerical outcome, </a:t>
            </a:r>
            <a:r>
              <a:rPr lang="el-GR" sz="2200">
                <a:cs typeface="Arial" pitchFamily="34" charset="0"/>
              </a:rPr>
              <a:t>ξ</a:t>
            </a:r>
            <a:r>
              <a:rPr lang="en-GB" sz="2200">
                <a:cs typeface="Arial" pitchFamily="34" charset="0"/>
              </a:rPr>
              <a:t>, such that the Expected value of </a:t>
            </a:r>
            <a:r>
              <a:rPr lang="el-GR" sz="2200">
                <a:cs typeface="Arial" pitchFamily="34" charset="0"/>
              </a:rPr>
              <a:t>ξ</a:t>
            </a:r>
            <a:r>
              <a:rPr lang="en-GB" sz="2200">
                <a:cs typeface="Arial" pitchFamily="34" charset="0"/>
              </a:rPr>
              <a:t> is equal to K:</a:t>
            </a:r>
            <a:br>
              <a:rPr lang="en-GB" sz="2200">
                <a:cs typeface="Arial" pitchFamily="34" charset="0"/>
              </a:rPr>
            </a:br>
            <a:endParaRPr lang="en-GB" sz="2200"/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/>
              <a:t>E(</a:t>
            </a:r>
            <a:r>
              <a:rPr lang="el-GR" sz="2200">
                <a:cs typeface="Arial" pitchFamily="34" charset="0"/>
              </a:rPr>
              <a:t>ξ</a:t>
            </a:r>
            <a:r>
              <a:rPr lang="en-GB" sz="2200">
                <a:cs typeface="Arial" pitchFamily="34" charset="0"/>
              </a:rPr>
              <a:t>) = K</a:t>
            </a:r>
            <a:br>
              <a:rPr lang="en-GB" sz="2200">
                <a:cs typeface="Arial" pitchFamily="34" charset="0"/>
              </a:rPr>
            </a:br>
            <a:endParaRPr lang="en-GB" sz="2200"/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/>
              <a:t>Let there be N</a:t>
            </a:r>
            <a:r>
              <a:rPr lang="en-GB" sz="2200" baseline="-25000"/>
              <a:t>G</a:t>
            </a:r>
            <a:r>
              <a:rPr lang="en-GB" sz="2200"/>
              <a:t>  possible outcomes: </a:t>
            </a:r>
            <a:r>
              <a:rPr lang="en-GB" sz="2200" baseline="-25000">
                <a:cs typeface="Arial" pitchFamily="34" charset="0"/>
              </a:rPr>
              <a:t/>
            </a:r>
            <a:br>
              <a:rPr lang="en-GB" sz="2200" baseline="-25000">
                <a:cs typeface="Arial" pitchFamily="34" charset="0"/>
              </a:rPr>
            </a:br>
            <a:r>
              <a:rPr lang="en-GB" sz="2200">
                <a:cs typeface="Arial" pitchFamily="34" charset="0"/>
              </a:rPr>
              <a:t>with associated probabilities              </a:t>
            </a:r>
            <a:endParaRPr lang="en-GB" sz="2200" baseline="-25000"/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endParaRPr lang="en-GB" sz="2200"/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/>
              <a:t>Then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en-GB"/>
          </a:p>
        </p:txBody>
      </p:sp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5580063" y="4149725"/>
          <a:ext cx="1512887" cy="452438"/>
        </p:xfrm>
        <a:graphic>
          <a:graphicData uri="http://schemas.openxmlformats.org/presentationml/2006/ole">
            <p:oleObj spid="_x0000_s3074" name="Equation" r:id="rId3" imgW="736280" imgH="215806" progId="Equation.DSMT4">
              <p:embed/>
            </p:oleObj>
          </a:graphicData>
        </a:graphic>
      </p:graphicFrame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en-GB"/>
          </a:p>
        </p:txBody>
      </p:sp>
      <p:graphicFrame>
        <p:nvGraphicFramePr>
          <p:cNvPr id="10" name="Object 11"/>
          <p:cNvGraphicFramePr>
            <a:graphicFrameLocks noChangeAspect="1"/>
          </p:cNvGraphicFramePr>
          <p:nvPr/>
        </p:nvGraphicFramePr>
        <p:xfrm>
          <a:off x="5580063" y="4581525"/>
          <a:ext cx="1512887" cy="434975"/>
        </p:xfrm>
        <a:graphic>
          <a:graphicData uri="http://schemas.openxmlformats.org/presentationml/2006/ole">
            <p:oleObj spid="_x0000_s3075" name="Equation" r:id="rId4" imgW="761669" imgH="215806" progId="Equation.DSMT4">
              <p:embed/>
            </p:oleObj>
          </a:graphicData>
        </a:graphic>
      </p:graphicFrame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0" y="3238500"/>
            <a:ext cx="9144000" cy="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en-GB"/>
          </a:p>
        </p:txBody>
      </p:sp>
      <p:graphicFrame>
        <p:nvGraphicFramePr>
          <p:cNvPr id="12" name="Object 13"/>
          <p:cNvGraphicFramePr>
            <a:graphicFrameLocks noChangeAspect="1"/>
          </p:cNvGraphicFramePr>
          <p:nvPr/>
        </p:nvGraphicFramePr>
        <p:xfrm>
          <a:off x="2555875" y="5157788"/>
          <a:ext cx="1800225" cy="827087"/>
        </p:xfrm>
        <a:graphic>
          <a:graphicData uri="http://schemas.openxmlformats.org/presentationml/2006/ole">
            <p:oleObj spid="_x0000_s3076" name="Equation" r:id="rId5" imgW="825500" imgH="381000" progId="Equation.DSMT4">
              <p:embed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68313" y="219075"/>
            <a:ext cx="5627687" cy="90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 eaLnBrk="0" hangingPunct="0">
              <a:spcBef>
                <a:spcPct val="0"/>
              </a:spcBef>
            </a:pPr>
            <a:r>
              <a:rPr lang="en-GB" sz="2200" b="1">
                <a:solidFill>
                  <a:srgbClr val="4B3A6E"/>
                </a:solidFill>
              </a:rPr>
              <a:t>Law of Large Numbers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68313" y="1700213"/>
            <a:ext cx="8351837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/>
              <a:t>Now play the Monte Carlo game N times and let N</a:t>
            </a:r>
            <a:r>
              <a:rPr lang="en-GB" sz="2200" baseline="-25000"/>
              <a:t>i</a:t>
            </a:r>
            <a:r>
              <a:rPr lang="en-GB" sz="2200"/>
              <a:t> denote the number of times that outcome </a:t>
            </a:r>
            <a:r>
              <a:rPr lang="en-GB" sz="2200">
                <a:cs typeface="Arial" pitchFamily="34" charset="0"/>
              </a:rPr>
              <a:t>k</a:t>
            </a:r>
            <a:r>
              <a:rPr lang="en-GB" sz="2200" baseline="-25000">
                <a:cs typeface="Arial" pitchFamily="34" charset="0"/>
              </a:rPr>
              <a:t>i</a:t>
            </a:r>
            <a:r>
              <a:rPr lang="en-GB" sz="2200">
                <a:cs typeface="Arial" pitchFamily="34" charset="0"/>
              </a:rPr>
              <a:t> is obtained where:</a:t>
            </a:r>
            <a:br>
              <a:rPr lang="en-GB" sz="2200">
                <a:cs typeface="Arial" pitchFamily="34" charset="0"/>
              </a:rPr>
            </a:br>
            <a:r>
              <a:rPr lang="en-GB" sz="2200">
                <a:cs typeface="Arial" pitchFamily="34" charset="0"/>
              </a:rPr>
              <a:t/>
            </a:r>
            <a:br>
              <a:rPr lang="en-GB" sz="2200">
                <a:cs typeface="Arial" pitchFamily="34" charset="0"/>
              </a:rPr>
            </a:br>
            <a:endParaRPr lang="en-GB" sz="2200"/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/>
              <a:t>The mean of the results obtained is:                 and set:</a:t>
            </a:r>
            <a:br>
              <a:rPr lang="en-GB" sz="2200"/>
            </a:br>
            <a:r>
              <a:rPr lang="en-GB" sz="2200">
                <a:cs typeface="Arial" pitchFamily="34" charset="0"/>
              </a:rPr>
              <a:t>              </a:t>
            </a:r>
            <a:endParaRPr lang="en-GB" sz="2200" baseline="-25000"/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/>
              <a:t/>
            </a:r>
            <a:br>
              <a:rPr lang="en-GB" sz="2200"/>
            </a:br>
            <a:endParaRPr lang="en-GB" sz="2200"/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/>
              <a:t>So:                  Law of Large Numbers               Hence:</a:t>
            </a:r>
            <a:br>
              <a:rPr lang="en-GB" sz="2200"/>
            </a:br>
            <a:r>
              <a:rPr lang="en-GB" sz="2200"/>
              <a:t/>
            </a:r>
            <a:br>
              <a:rPr lang="en-GB" sz="2200"/>
            </a:br>
            <a:r>
              <a:rPr lang="en-GB" sz="2200"/>
              <a:t/>
            </a:r>
            <a:br>
              <a:rPr lang="en-GB" sz="2200"/>
            </a:br>
            <a:endParaRPr lang="en-GB" sz="2200"/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 b="1"/>
              <a:t>The mean of the results obtained gives an estimate of K.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0" y="3238500"/>
            <a:ext cx="9144000" cy="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en-GB"/>
          </a:p>
        </p:txBody>
      </p:sp>
      <p:graphicFrame>
        <p:nvGraphicFramePr>
          <p:cNvPr id="9" name="Object 13"/>
          <p:cNvGraphicFramePr>
            <a:graphicFrameLocks noChangeAspect="1"/>
          </p:cNvGraphicFramePr>
          <p:nvPr/>
        </p:nvGraphicFramePr>
        <p:xfrm>
          <a:off x="1403350" y="3573463"/>
          <a:ext cx="2808288" cy="774700"/>
        </p:xfrm>
        <a:graphic>
          <a:graphicData uri="http://schemas.openxmlformats.org/presentationml/2006/ole">
            <p:oleObj spid="_x0000_s4098" name="Equation" r:id="rId3" imgW="1384300" imgH="381000" progId="Equation.DSMT4">
              <p:embed/>
            </p:oleObj>
          </a:graphicData>
        </a:graphic>
      </p:graphicFrame>
      <p:sp>
        <p:nvSpPr>
          <p:cNvPr id="10" name="Rectangle 16"/>
          <p:cNvSpPr>
            <a:spLocks noChangeArrowheads="1"/>
          </p:cNvSpPr>
          <p:nvPr/>
        </p:nvSpPr>
        <p:spPr bwMode="auto">
          <a:xfrm>
            <a:off x="0" y="3238500"/>
            <a:ext cx="9144000" cy="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en-GB"/>
          </a:p>
        </p:txBody>
      </p:sp>
      <p:graphicFrame>
        <p:nvGraphicFramePr>
          <p:cNvPr id="11" name="Object 15"/>
          <p:cNvGraphicFramePr>
            <a:graphicFrameLocks noChangeAspect="1"/>
          </p:cNvGraphicFramePr>
          <p:nvPr/>
        </p:nvGraphicFramePr>
        <p:xfrm>
          <a:off x="827088" y="5084763"/>
          <a:ext cx="1223962" cy="752475"/>
        </p:xfrm>
        <a:graphic>
          <a:graphicData uri="http://schemas.openxmlformats.org/presentationml/2006/ole">
            <p:oleObj spid="_x0000_s4099" name="Equation" r:id="rId4" imgW="622030" imgH="380835" progId="Equation.DSMT4">
              <p:embed/>
            </p:oleObj>
          </a:graphicData>
        </a:graphic>
      </p:graphicFrame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0" y="3257550"/>
            <a:ext cx="9144000" cy="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en-GB"/>
          </a:p>
        </p:txBody>
      </p:sp>
      <p:graphicFrame>
        <p:nvGraphicFramePr>
          <p:cNvPr id="13" name="Object 17"/>
          <p:cNvGraphicFramePr>
            <a:graphicFrameLocks noChangeAspect="1"/>
          </p:cNvGraphicFramePr>
          <p:nvPr/>
        </p:nvGraphicFramePr>
        <p:xfrm>
          <a:off x="6732588" y="3573463"/>
          <a:ext cx="792162" cy="695325"/>
        </p:xfrm>
        <a:graphic>
          <a:graphicData uri="http://schemas.openxmlformats.org/presentationml/2006/ole">
            <p:oleObj spid="_x0000_s4100" name="Equation" r:id="rId5" imgW="393529" imgH="342751" progId="Equation.DSMT4">
              <p:embed/>
            </p:oleObj>
          </a:graphicData>
        </a:graphic>
      </p:graphicFrame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0" y="3243263"/>
            <a:ext cx="9144000" cy="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en-GB"/>
          </a:p>
        </p:txBody>
      </p:sp>
      <p:graphicFrame>
        <p:nvGraphicFramePr>
          <p:cNvPr id="15" name="Object 19"/>
          <p:cNvGraphicFramePr>
            <a:graphicFrameLocks noChangeAspect="1"/>
          </p:cNvGraphicFramePr>
          <p:nvPr/>
        </p:nvGraphicFramePr>
        <p:xfrm>
          <a:off x="6300788" y="5068888"/>
          <a:ext cx="2232025" cy="685800"/>
        </p:xfrm>
        <a:graphic>
          <a:graphicData uri="http://schemas.openxmlformats.org/presentationml/2006/ole">
            <p:oleObj spid="_x0000_s4101" name="Equation" r:id="rId6" imgW="1206500" imgH="368300" progId="Equation.DSMT4">
              <p:embed/>
            </p:oleObj>
          </a:graphicData>
        </a:graphic>
      </p:graphicFrame>
      <p:sp>
        <p:nvSpPr>
          <p:cNvPr id="16" name="Rectangle 22"/>
          <p:cNvSpPr>
            <a:spLocks noChangeArrowheads="1"/>
          </p:cNvSpPr>
          <p:nvPr/>
        </p:nvSpPr>
        <p:spPr bwMode="auto">
          <a:xfrm>
            <a:off x="0" y="3238500"/>
            <a:ext cx="9144000" cy="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en-GB"/>
          </a:p>
        </p:txBody>
      </p:sp>
      <p:graphicFrame>
        <p:nvGraphicFramePr>
          <p:cNvPr id="17" name="Object 21"/>
          <p:cNvGraphicFramePr>
            <a:graphicFrameLocks noChangeAspect="1"/>
          </p:cNvGraphicFramePr>
          <p:nvPr/>
        </p:nvGraphicFramePr>
        <p:xfrm>
          <a:off x="827088" y="2347913"/>
          <a:ext cx="1152525" cy="768350"/>
        </p:xfrm>
        <a:graphic>
          <a:graphicData uri="http://schemas.openxmlformats.org/presentationml/2006/ole">
            <p:oleObj spid="_x0000_s4102" name="Equation" r:id="rId7" imgW="571252" imgH="380835" progId="Equation.DSMT4">
              <p:embed/>
            </p:oleObj>
          </a:graphicData>
        </a:graphic>
      </p:graphicFrame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0" y="3243263"/>
            <a:ext cx="9144000" cy="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en-GB"/>
          </a:p>
        </p:txBody>
      </p:sp>
      <p:graphicFrame>
        <p:nvGraphicFramePr>
          <p:cNvPr id="19" name="Object 23"/>
          <p:cNvGraphicFramePr>
            <a:graphicFrameLocks noChangeAspect="1"/>
          </p:cNvGraphicFramePr>
          <p:nvPr/>
        </p:nvGraphicFramePr>
        <p:xfrm>
          <a:off x="2700338" y="5084763"/>
          <a:ext cx="1511300" cy="736600"/>
        </p:xfrm>
        <a:graphic>
          <a:graphicData uri="http://schemas.openxmlformats.org/presentationml/2006/ole">
            <p:oleObj spid="_x0000_s4103" name="Equation" r:id="rId8" imgW="761669" imgH="368140" progId="Equation.DSMT4">
              <p:embed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68313" y="219075"/>
            <a:ext cx="6551612" cy="90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 eaLnBrk="0" hangingPunct="0">
              <a:spcBef>
                <a:spcPct val="0"/>
              </a:spcBef>
            </a:pPr>
            <a:r>
              <a:rPr lang="en-GB" sz="2200" b="1">
                <a:solidFill>
                  <a:srgbClr val="4B3A6E"/>
                </a:solidFill>
              </a:rPr>
              <a:t>How accurate is the Monte Carlo Method?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68313" y="1125538"/>
            <a:ext cx="8351837" cy="539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/>
              <a:t>The variance is given by</a:t>
            </a:r>
            <a:r>
              <a:rPr lang="en-GB" sz="2200">
                <a:cs typeface="Arial" pitchFamily="34" charset="0"/>
              </a:rPr>
              <a:t>:</a:t>
            </a:r>
            <a:br>
              <a:rPr lang="en-GB" sz="2200">
                <a:cs typeface="Arial" pitchFamily="34" charset="0"/>
              </a:rPr>
            </a:br>
            <a:endParaRPr lang="en-GB" sz="2200"/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 b="1"/>
              <a:t>To estimate V need to tally the squares of the values in addition to the values – not much extra work!</a:t>
            </a:r>
            <a:r>
              <a:rPr lang="en-GB" sz="2200"/>
              <a:t/>
            </a:r>
            <a:br>
              <a:rPr lang="en-GB" sz="2200"/>
            </a:br>
            <a:r>
              <a:rPr lang="en-GB" sz="2200"/>
              <a:t/>
            </a:r>
            <a:br>
              <a:rPr lang="en-GB" sz="2200"/>
            </a:br>
            <a:endParaRPr lang="en-GB" sz="2200"/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/>
              <a:t>An order of magnitude estimate of the error or uncertainty in the estimated value of K is given by:</a:t>
            </a:r>
            <a:br>
              <a:rPr lang="en-GB" sz="2200"/>
            </a:br>
            <a:r>
              <a:rPr lang="el-GR" sz="2200">
                <a:cs typeface="Arial" pitchFamily="34" charset="0"/>
              </a:rPr>
              <a:t>σ</a:t>
            </a:r>
            <a:r>
              <a:rPr lang="en-GB" sz="2200">
                <a:cs typeface="Arial" pitchFamily="34" charset="0"/>
              </a:rPr>
              <a:t> = </a:t>
            </a:r>
            <a:r>
              <a:rPr lang="en-GB" sz="2200"/>
              <a:t>standard deviation = </a:t>
            </a:r>
            <a:r>
              <a:rPr lang="en-GB" sz="2200">
                <a:cs typeface="Arial" pitchFamily="34" charset="0"/>
              </a:rPr>
              <a:t>√ variance</a:t>
            </a:r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>
                <a:cs typeface="Arial" pitchFamily="34" charset="0"/>
              </a:rPr>
              <a:t>Standard Deviation after N trials is:</a:t>
            </a:r>
            <a:br>
              <a:rPr lang="en-GB" sz="2200">
                <a:cs typeface="Arial" pitchFamily="34" charset="0"/>
              </a:rPr>
            </a:br>
            <a:r>
              <a:rPr lang="en-GB" sz="2200">
                <a:cs typeface="Arial" pitchFamily="34" charset="0"/>
              </a:rPr>
              <a:t/>
            </a:r>
            <a:br>
              <a:rPr lang="en-GB" sz="2200">
                <a:cs typeface="Arial" pitchFamily="34" charset="0"/>
              </a:rPr>
            </a:br>
            <a:r>
              <a:rPr lang="en-GB" sz="2200">
                <a:cs typeface="Arial" pitchFamily="34" charset="0"/>
              </a:rPr>
              <a:t/>
            </a:r>
            <a:br>
              <a:rPr lang="en-GB" sz="2200">
                <a:cs typeface="Arial" pitchFamily="34" charset="0"/>
              </a:rPr>
            </a:br>
            <a:endParaRPr lang="en-GB" sz="2200">
              <a:cs typeface="Arial" pitchFamily="34" charset="0"/>
            </a:endParaRPr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 b="1">
                <a:cs typeface="Arial" pitchFamily="34" charset="0"/>
              </a:rPr>
              <a:t>Thus the rate of convergence of Monte Carlo is N</a:t>
            </a:r>
            <a:r>
              <a:rPr lang="en-GB" sz="2200" b="1" baseline="30000">
                <a:cs typeface="Arial" pitchFamily="34" charset="0"/>
              </a:rPr>
              <a:t>-1/2</a:t>
            </a:r>
            <a:endParaRPr lang="en-GB" sz="2200" b="1">
              <a:cs typeface="Arial" pitchFamily="34" charset="0"/>
            </a:endParaRPr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endParaRPr lang="en-GB" sz="2200" baseline="-2500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013" y="1196975"/>
            <a:ext cx="105124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en-GB"/>
          </a:p>
        </p:txBody>
      </p:sp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827088" y="2565400"/>
          <a:ext cx="7343775" cy="757238"/>
        </p:xfrm>
        <a:graphic>
          <a:graphicData uri="http://schemas.openxmlformats.org/presentationml/2006/ole">
            <p:oleObj spid="_x0000_s5122" name="Equation" r:id="rId4" imgW="3975100" imgH="406400" progId="Equation.DSMT4">
              <p:embed/>
            </p:oleObj>
          </a:graphicData>
        </a:graphic>
      </p:graphicFrame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endParaRPr lang="en-GB"/>
          </a:p>
        </p:txBody>
      </p:sp>
      <p:graphicFrame>
        <p:nvGraphicFramePr>
          <p:cNvPr id="14" name="Object 14"/>
          <p:cNvGraphicFramePr>
            <a:graphicFrameLocks noChangeAspect="1"/>
          </p:cNvGraphicFramePr>
          <p:nvPr/>
        </p:nvGraphicFramePr>
        <p:xfrm>
          <a:off x="900113" y="4829175"/>
          <a:ext cx="4319587" cy="796925"/>
        </p:xfrm>
        <a:graphic>
          <a:graphicData uri="http://schemas.openxmlformats.org/presentationml/2006/ole">
            <p:oleObj spid="_x0000_s5123" name="Equation" r:id="rId5" imgW="2222500" imgH="406400" progId="Equation.DSMT4">
              <p:embed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68313" y="219075"/>
            <a:ext cx="6551612" cy="906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 eaLnBrk="0" hangingPunct="0">
              <a:spcBef>
                <a:spcPct val="0"/>
              </a:spcBef>
            </a:pPr>
            <a:r>
              <a:rPr lang="en-GB" sz="2200" b="1">
                <a:solidFill>
                  <a:srgbClr val="4B3A6E"/>
                </a:solidFill>
              </a:rPr>
              <a:t>Probable Error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68313" y="1700213"/>
            <a:ext cx="8351837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/>
              <a:t>If the Probable Error is </a:t>
            </a:r>
            <a:r>
              <a:rPr lang="el-GR" sz="2200">
                <a:cs typeface="Arial" pitchFamily="34" charset="0"/>
              </a:rPr>
              <a:t>ε</a:t>
            </a:r>
            <a:r>
              <a:rPr lang="en-GB" sz="2200" baseline="-25000">
                <a:cs typeface="Arial" pitchFamily="34" charset="0"/>
              </a:rPr>
              <a:t>p</a:t>
            </a:r>
            <a:r>
              <a:rPr lang="en-GB" sz="2200">
                <a:cs typeface="Arial" pitchFamily="34" charset="0"/>
              </a:rPr>
              <a:t> then it is equally likely that the error with be greater than </a:t>
            </a:r>
            <a:r>
              <a:rPr lang="el-GR" sz="2200">
                <a:cs typeface="Arial" pitchFamily="34" charset="0"/>
              </a:rPr>
              <a:t>ε </a:t>
            </a:r>
            <a:r>
              <a:rPr lang="en-GB" sz="2200" baseline="-25000">
                <a:cs typeface="Arial" pitchFamily="34" charset="0"/>
              </a:rPr>
              <a:t>p</a:t>
            </a:r>
            <a:r>
              <a:rPr lang="en-GB" sz="2200">
                <a:cs typeface="Arial" pitchFamily="34" charset="0"/>
              </a:rPr>
              <a:t> or less than </a:t>
            </a:r>
            <a:r>
              <a:rPr lang="el-GR" sz="2200">
                <a:cs typeface="Arial" pitchFamily="34" charset="0"/>
              </a:rPr>
              <a:t>ε </a:t>
            </a:r>
            <a:r>
              <a:rPr lang="en-GB" sz="2200" baseline="-25000">
                <a:cs typeface="Arial" pitchFamily="34" charset="0"/>
              </a:rPr>
              <a:t>p</a:t>
            </a:r>
            <a:br>
              <a:rPr lang="en-GB" sz="2200" baseline="-25000">
                <a:cs typeface="Arial" pitchFamily="34" charset="0"/>
              </a:rPr>
            </a:br>
            <a:endParaRPr lang="el-GR" sz="2200">
              <a:cs typeface="Arial" pitchFamily="34" charset="0"/>
            </a:endParaRPr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/>
              <a:t>Uniform Distribution:</a:t>
            </a:r>
            <a:br>
              <a:rPr lang="en-GB" sz="2200"/>
            </a:br>
            <a:r>
              <a:rPr lang="en-GB" sz="2200"/>
              <a:t/>
            </a:r>
            <a:br>
              <a:rPr lang="en-GB" sz="2200"/>
            </a:br>
            <a:r>
              <a:rPr lang="en-GB" sz="2200"/>
              <a:t/>
            </a:r>
            <a:br>
              <a:rPr lang="en-GB" sz="2200"/>
            </a:br>
            <a:r>
              <a:rPr lang="en-GB" sz="2200"/>
              <a:t/>
            </a:r>
            <a:br>
              <a:rPr lang="en-GB" sz="2200"/>
            </a:br>
            <a:endParaRPr lang="en-GB" sz="2200"/>
          </a:p>
          <a:p>
            <a:pPr marL="268288" indent="-268288" algn="l" eaLnBrk="0" hangingPunct="0">
              <a:buClr>
                <a:schemeClr val="tx2"/>
              </a:buClr>
              <a:buSzPct val="145000"/>
              <a:buFont typeface="Wingdings" pitchFamily="2" charset="2"/>
              <a:buChar char="§"/>
            </a:pPr>
            <a:r>
              <a:rPr lang="en-GB" sz="2200"/>
              <a:t>Normal Distribution: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827088" y="3429000"/>
          <a:ext cx="4824412" cy="652463"/>
        </p:xfrm>
        <a:graphic>
          <a:graphicData uri="http://schemas.openxmlformats.org/presentationml/2006/ole">
            <p:oleObj spid="_x0000_s6146" name="Equation" r:id="rId3" imgW="1968500" imgH="266700" progId="Equation.DSMT4">
              <p:embed/>
            </p:oleObj>
          </a:graphicData>
        </a:graphic>
      </p:graphicFrame>
      <p:graphicFrame>
        <p:nvGraphicFramePr>
          <p:cNvPr id="10" name="Object 11"/>
          <p:cNvGraphicFramePr>
            <a:graphicFrameLocks noChangeAspect="1"/>
          </p:cNvGraphicFramePr>
          <p:nvPr/>
        </p:nvGraphicFramePr>
        <p:xfrm>
          <a:off x="900113" y="5229225"/>
          <a:ext cx="4895850" cy="661988"/>
        </p:xfrm>
        <a:graphic>
          <a:graphicData uri="http://schemas.openxmlformats.org/presentationml/2006/ole">
            <p:oleObj spid="_x0000_s6147" name="Equation" r:id="rId4" imgW="1968500" imgH="266700" progId="Equation.DSMT4">
              <p:embed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4EDB2-D1AD-4CC8-9623-AFA2EAECC4EE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19075"/>
            <a:ext cx="5627687" cy="906463"/>
          </a:xfrm>
        </p:spPr>
        <p:txBody>
          <a:bodyPr/>
          <a:lstStyle/>
          <a:p>
            <a:r>
              <a:rPr lang="en-GB" smtClean="0"/>
              <a:t>Distribution of Error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68313" y="1196975"/>
            <a:ext cx="8351837" cy="532765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 - What fraction of the results are expected to lie within one standard deviation of the mean?</a:t>
            </a:r>
          </a:p>
          <a:p>
            <a:pPr marL="266700" marR="0" lvl="1" indent="-2667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►"/>
              <a:tabLst/>
              <a:defRPr/>
            </a:pPr>
            <a:r>
              <a:rPr kumimoji="0" lang="en-GB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– 68% for a Normal distribution</a:t>
            </a:r>
          </a:p>
          <a:p>
            <a:pPr marL="266700" marR="0" lvl="1" indent="-2667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►"/>
              <a:tabLst/>
              <a:defRPr/>
            </a:pPr>
            <a:r>
              <a:rPr kumimoji="0" lang="en-GB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– 58% for a Uniform distribution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a Uniform distribution all results lie within </a:t>
            </a:r>
            <a:r>
              <a:rPr kumimoji="0" lang="en-GB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t>√3 (~</a:t>
            </a:r>
            <a:r>
              <a:rPr kumimoji="0" lang="en-GB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1.732) standard deviations of the mean.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a Normal distribution 5% of the results are expected to lie more than 2 standard deviations from the mean and 0.3% are expected to lie more than 3 standard deviations from the mean.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 - MONK validation test set has almost 1000 cases, so how many results do we expect to be &gt;3</a:t>
            </a:r>
            <a:r>
              <a:rPr kumimoji="0" lang="el-GR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t>σ</a:t>
            </a:r>
            <a:r>
              <a:rPr kumimoji="0" lang="en-GB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t> from the experimental result?</a:t>
            </a:r>
          </a:p>
          <a:p>
            <a:pPr marL="266700" marR="0" lvl="1" indent="-2667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►"/>
              <a:tabLst/>
              <a:defRPr/>
            </a:pPr>
            <a:r>
              <a:rPr kumimoji="0" lang="en-GB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t>A – 0 for a Uniform distribution</a:t>
            </a:r>
          </a:p>
          <a:p>
            <a:pPr marL="266700" marR="0" lvl="1" indent="-26670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►"/>
              <a:tabLst/>
              <a:defRPr/>
            </a:pPr>
            <a:r>
              <a:rPr kumimoji="0" lang="en-GB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t>A - ~3 for a Normal distribution</a:t>
            </a:r>
            <a:endParaRPr kumimoji="0" lang="el-GR" sz="20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esentation_template Feb 2015">
  <a:themeElements>
    <a:clrScheme name="Custom 133">
      <a:dk1>
        <a:srgbClr val="000000"/>
      </a:dk1>
      <a:lt1>
        <a:sysClr val="window" lastClr="FFFFFF"/>
      </a:lt1>
      <a:dk2>
        <a:srgbClr val="5F2167"/>
      </a:dk2>
      <a:lt2>
        <a:srgbClr val="888B8D"/>
      </a:lt2>
      <a:accent1>
        <a:srgbClr val="5F2167"/>
      </a:accent1>
      <a:accent2>
        <a:srgbClr val="C4D600"/>
      </a:accent2>
      <a:accent3>
        <a:srgbClr val="00B0B9"/>
      </a:accent3>
      <a:accent4>
        <a:srgbClr val="88DBDF"/>
      </a:accent4>
      <a:accent5>
        <a:srgbClr val="888B8D"/>
      </a:accent5>
      <a:accent6>
        <a:srgbClr val="88DBDF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mecFosterWheeler Presentation Template 300914 (Full).potx" id="{7B140F02-C8E3-4E79-9BAB-909F44BF1F08}" vid="{EACA846F-6920-4156-A534-D6E587FC00FE}"/>
    </a:ext>
  </a:extLst>
</a:theme>
</file>

<file path=ppt/theme/theme2.xml><?xml version="1.0" encoding="utf-8"?>
<a:theme xmlns:a="http://schemas.openxmlformats.org/drawingml/2006/main" name="Bullet points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ullet points with subtit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Presentation_template Feb 2015</Template>
  <TotalTime>67</TotalTime>
  <Words>616</Words>
  <Application>Microsoft Office PowerPoint</Application>
  <PresentationFormat>On-screen Show (4:3)</PresentationFormat>
  <Paragraphs>107</Paragraphs>
  <Slides>16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Presentation_template Feb 2015</vt:lpstr>
      <vt:lpstr>Bullet points </vt:lpstr>
      <vt:lpstr>Bullet points with subtitle</vt:lpstr>
      <vt:lpstr>MathType 5.0 Equation</vt:lpstr>
      <vt:lpstr>Microsoft Word Document</vt:lpstr>
      <vt:lpstr>Document</vt:lpstr>
      <vt:lpstr>Monte Carlo Neutron Transport Part 1: Criticality</vt:lpstr>
      <vt:lpstr>Slide 2</vt:lpstr>
      <vt:lpstr>Slide 3</vt:lpstr>
      <vt:lpstr>Slide 4</vt:lpstr>
      <vt:lpstr>Slide 5</vt:lpstr>
      <vt:lpstr>Slide 6</vt:lpstr>
      <vt:lpstr>Slide 7</vt:lpstr>
      <vt:lpstr>Slide 8</vt:lpstr>
      <vt:lpstr>Distribution of Error</vt:lpstr>
      <vt:lpstr>Slide 10</vt:lpstr>
      <vt:lpstr>Normal Distribution</vt:lpstr>
      <vt:lpstr>Criticality - 1</vt:lpstr>
      <vt:lpstr>Criticality - 2</vt:lpstr>
      <vt:lpstr>Estimating keff</vt:lpstr>
      <vt:lpstr>Estimating keff – (2)</vt:lpstr>
      <vt:lpstr>Thank you!</vt:lpstr>
    </vt:vector>
  </TitlesOfParts>
  <Company>Amec Plc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Paul_N_Smith</dc:creator>
  <cp:lastModifiedBy>Paul_N_Smith</cp:lastModifiedBy>
  <cp:revision>22</cp:revision>
  <dcterms:created xsi:type="dcterms:W3CDTF">2015-02-18T16:48:46Z</dcterms:created>
  <dcterms:modified xsi:type="dcterms:W3CDTF">2015-02-19T17:08:33Z</dcterms:modified>
  <cp:category>Corporate Affairs PowerPoint template</cp:category>
</cp:coreProperties>
</file>