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  <p:sldMasterId id="2147483712" r:id="rId3"/>
  </p:sldMasterIdLst>
  <p:notesMasterIdLst>
    <p:notesMasterId r:id="rId19"/>
  </p:notesMasterIdLst>
  <p:handoutMasterIdLst>
    <p:handoutMasterId r:id="rId20"/>
  </p:handoutMasterIdLst>
  <p:sldIdLst>
    <p:sldId id="434" r:id="rId4"/>
    <p:sldId id="471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49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F2167"/>
    <a:srgbClr val="00B0B9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9859" autoAdjust="0"/>
  </p:normalViewPr>
  <p:slideViewPr>
    <p:cSldViewPr snapToGrid="0" showGuides="1">
      <p:cViewPr>
        <p:scale>
          <a:sx n="70" d="100"/>
          <a:sy n="70" d="100"/>
        </p:scale>
        <p:origin x="-629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59C63-E278-4B6B-951E-899D2F953877}" type="datetimeFigureOut">
              <a:rPr lang="en-GB" smtClean="0"/>
              <a:pPr/>
              <a:t>19/02/2015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A3C6F-5AB0-4E70-B38F-BF2C9A6E0F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312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07C5E-C682-4B5E-BB3D-846BEBFB5DEE}" type="datetimeFigureOut">
              <a:rPr lang="en-GB" smtClean="0"/>
              <a:pPr/>
              <a:t>19/02/2015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FE09E-CAF2-4C38-8FA3-650D91EF64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362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00" y="93600"/>
            <a:ext cx="7362000" cy="1026000"/>
          </a:xfr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00" y="1119600"/>
            <a:ext cx="7362000" cy="93126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64443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600" y="1396800"/>
            <a:ext cx="4032000" cy="499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B454-0680-4CAB-94F5-A8BE486F3C13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62000" y="1396800"/>
            <a:ext cx="3996000" cy="499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24554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600" y="1396800"/>
            <a:ext cx="4032000" cy="499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B454-0680-4CAB-94F5-A8BE486F3C13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443134" y="1464537"/>
            <a:ext cx="2240266" cy="1473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443134" y="3098603"/>
            <a:ext cx="2240266" cy="1473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443134" y="4732669"/>
            <a:ext cx="2240266" cy="1473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84350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32" y="6002869"/>
            <a:ext cx="8276168" cy="347663"/>
          </a:xfrm>
        </p:spPr>
        <p:txBody>
          <a:bodyPr lIns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7E93-367A-46D7-9D9B-E3C9C776277D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3332" y="1396799"/>
            <a:ext cx="8276168" cy="453833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0864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396799"/>
            <a:ext cx="9144000" cy="54612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55378"/>
            <a:ext cx="875237" cy="900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7170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E094-BDFE-4BE9-ACF4-A3F1351A106B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4800" y="1396799"/>
            <a:ext cx="3996000" cy="45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24800" y="6002869"/>
            <a:ext cx="3996000" cy="347663"/>
          </a:xfrm>
        </p:spPr>
        <p:txBody>
          <a:bodyPr lIns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62000" y="1396799"/>
            <a:ext cx="3996000" cy="45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sz="half" idx="15"/>
          </p:nvPr>
        </p:nvSpPr>
        <p:spPr>
          <a:xfrm>
            <a:off x="4662000" y="6002869"/>
            <a:ext cx="3996000" cy="347663"/>
          </a:xfrm>
        </p:spPr>
        <p:txBody>
          <a:bodyPr lIns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01151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65F3-4FD4-4F79-9EF1-0E9EAC1A72BC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4801" y="1396799"/>
            <a:ext cx="1908000" cy="45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19100" y="6002869"/>
            <a:ext cx="1913701" cy="347663"/>
          </a:xfrm>
        </p:spPr>
        <p:txBody>
          <a:bodyPr lIns="0" rIns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535001" y="1396799"/>
            <a:ext cx="1908000" cy="45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645201" y="1396799"/>
            <a:ext cx="1908000" cy="45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755400" y="1396799"/>
            <a:ext cx="1908000" cy="45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19"/>
          </p:nvPr>
        </p:nvSpPr>
        <p:spPr>
          <a:xfrm>
            <a:off x="2535001" y="6002869"/>
            <a:ext cx="1908000" cy="347663"/>
          </a:xfrm>
        </p:spPr>
        <p:txBody>
          <a:bodyPr lIns="0" rIns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20"/>
          </p:nvPr>
        </p:nvSpPr>
        <p:spPr>
          <a:xfrm>
            <a:off x="4645201" y="6002869"/>
            <a:ext cx="1908000" cy="347663"/>
          </a:xfrm>
        </p:spPr>
        <p:txBody>
          <a:bodyPr lIns="0" rIns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21"/>
          </p:nvPr>
        </p:nvSpPr>
        <p:spPr>
          <a:xfrm>
            <a:off x="6755400" y="6002869"/>
            <a:ext cx="1908000" cy="347663"/>
          </a:xfrm>
        </p:spPr>
        <p:txBody>
          <a:bodyPr lIns="0" rIns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9336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ED3D-3611-4F60-B7EF-18A0CD176C35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4800" y="1396798"/>
            <a:ext cx="4032000" cy="499320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396800"/>
            <a:ext cx="4032000" cy="49932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4659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5ABC-8156-4FFA-BB55-8F4E3787C239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4800" y="1396800"/>
            <a:ext cx="1872000" cy="22861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547000" y="1396800"/>
            <a:ext cx="1872000" cy="22861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69200" y="1396800"/>
            <a:ext cx="1872000" cy="22861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791400" y="1396800"/>
            <a:ext cx="1872000" cy="22861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1"/>
          </p:nvPr>
        </p:nvSpPr>
        <p:spPr>
          <a:xfrm>
            <a:off x="424800" y="3767666"/>
            <a:ext cx="1872000" cy="2582334"/>
          </a:xfrm>
        </p:spPr>
        <p:txBody>
          <a:bodyPr lIns="0"/>
          <a:lstStyle>
            <a:lvl1pPr>
              <a:defRPr sz="1200"/>
            </a:lvl1pPr>
            <a:lvl2pPr marL="0" indent="0">
              <a:buFontTx/>
              <a:buNone/>
              <a:defRPr sz="900"/>
            </a:lvl2pPr>
            <a:lvl3pPr marL="0" indent="0">
              <a:buFontTx/>
              <a:buNone/>
              <a:defRPr sz="900"/>
            </a:lvl3pPr>
            <a:lvl4pPr marL="361950" indent="0">
              <a:buFontTx/>
              <a:buNone/>
              <a:defRPr sz="900"/>
            </a:lvl4pPr>
            <a:lvl5pPr marL="542925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Content Placeholder 2"/>
          <p:cNvSpPr>
            <a:spLocks noGrp="1"/>
          </p:cNvSpPr>
          <p:nvPr>
            <p:ph sz="half" idx="17"/>
          </p:nvPr>
        </p:nvSpPr>
        <p:spPr>
          <a:xfrm>
            <a:off x="2547000" y="3767666"/>
            <a:ext cx="1872000" cy="2582334"/>
          </a:xfrm>
        </p:spPr>
        <p:txBody>
          <a:bodyPr lIns="0"/>
          <a:lstStyle>
            <a:lvl1pPr>
              <a:defRPr sz="1200"/>
            </a:lvl1pPr>
            <a:lvl2pPr marL="0" indent="0">
              <a:buFontTx/>
              <a:buNone/>
              <a:defRPr sz="900"/>
            </a:lvl2pPr>
            <a:lvl3pPr marL="0" indent="0">
              <a:buFontTx/>
              <a:buNone/>
              <a:defRPr sz="900"/>
            </a:lvl3pPr>
            <a:lvl4pPr marL="361950" indent="0">
              <a:buFontTx/>
              <a:buNone/>
              <a:defRPr sz="900"/>
            </a:lvl4pPr>
            <a:lvl5pPr marL="542925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Content Placeholder 2"/>
          <p:cNvSpPr>
            <a:spLocks noGrp="1"/>
          </p:cNvSpPr>
          <p:nvPr>
            <p:ph sz="half" idx="18"/>
          </p:nvPr>
        </p:nvSpPr>
        <p:spPr>
          <a:xfrm>
            <a:off x="4669200" y="3767666"/>
            <a:ext cx="1872000" cy="2582334"/>
          </a:xfrm>
        </p:spPr>
        <p:txBody>
          <a:bodyPr lIns="0"/>
          <a:lstStyle>
            <a:lvl1pPr>
              <a:defRPr sz="1200"/>
            </a:lvl1pPr>
            <a:lvl2pPr marL="0" indent="0">
              <a:buFontTx/>
              <a:buNone/>
              <a:defRPr sz="900"/>
            </a:lvl2pPr>
            <a:lvl3pPr marL="0" indent="0">
              <a:buFontTx/>
              <a:buNone/>
              <a:defRPr sz="900"/>
            </a:lvl3pPr>
            <a:lvl4pPr marL="361950" indent="0">
              <a:buFontTx/>
              <a:buNone/>
              <a:defRPr sz="900"/>
            </a:lvl4pPr>
            <a:lvl5pPr marL="542925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9"/>
          </p:nvPr>
        </p:nvSpPr>
        <p:spPr>
          <a:xfrm>
            <a:off x="6791400" y="3767666"/>
            <a:ext cx="1872000" cy="2582334"/>
          </a:xfrm>
        </p:spPr>
        <p:txBody>
          <a:bodyPr lIns="0"/>
          <a:lstStyle>
            <a:lvl1pPr>
              <a:defRPr sz="1200"/>
            </a:lvl1pPr>
            <a:lvl2pPr marL="0" indent="0">
              <a:buFontTx/>
              <a:buNone/>
              <a:defRPr sz="900"/>
            </a:lvl2pPr>
            <a:lvl3pPr marL="0" indent="0">
              <a:buFontTx/>
              <a:buNone/>
              <a:defRPr sz="900"/>
            </a:lvl3pPr>
            <a:lvl4pPr marL="361950" indent="0">
              <a:buFontTx/>
              <a:buNone/>
              <a:defRPr sz="900"/>
            </a:lvl4pPr>
            <a:lvl5pPr marL="542925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53646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D9D1-ADD9-4256-8D63-8E51D157E4BA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35362" y="93132"/>
            <a:ext cx="7362438" cy="1024978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>
            <a:lvl1pPr>
              <a:defRPr>
                <a:solidFill>
                  <a:srgbClr val="5F216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49628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2CDA-3AF6-4802-8FD9-99D45D679906}" type="datetime1">
              <a:rPr lang="en-GB" smtClean="0"/>
              <a:pPr/>
              <a:t>19/02/2015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35600" y="1396800"/>
            <a:ext cx="8251200" cy="4993200"/>
          </a:xfrm>
        </p:spPr>
        <p:txBody>
          <a:bodyPr lIns="0" rIns="0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bullet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00" y="93600"/>
            <a:ext cx="7362000" cy="1026000"/>
          </a:xfr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00" y="1119600"/>
            <a:ext cx="7362000" cy="93126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55378"/>
            <a:ext cx="875237" cy="900485"/>
          </a:xfrm>
          <a:prstGeom prst="rect">
            <a:avLst/>
          </a:prstGeom>
        </p:spPr>
      </p:pic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050869"/>
            <a:ext cx="3044825" cy="20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040728" y="2050869"/>
            <a:ext cx="3044825" cy="20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81456" y="2050869"/>
            <a:ext cx="3044825" cy="20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e 7"/>
          <p:cNvSpPr/>
          <p:nvPr userDrawn="1"/>
        </p:nvSpPr>
        <p:spPr>
          <a:xfrm>
            <a:off x="1658522" y="-2941019"/>
            <a:ext cx="13987748" cy="13987748"/>
          </a:xfrm>
          <a:prstGeom prst="pie">
            <a:avLst>
              <a:gd name="adj1" fmla="val 10212823"/>
              <a:gd name="adj2" fmla="val 107893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 userDrawn="1"/>
        </p:nvSpPr>
        <p:spPr>
          <a:xfrm>
            <a:off x="1329511" y="-3270030"/>
            <a:ext cx="14645770" cy="14645770"/>
          </a:xfrm>
          <a:prstGeom prst="pie">
            <a:avLst>
              <a:gd name="adj1" fmla="val 9782924"/>
              <a:gd name="adj2" fmla="val 10504548"/>
            </a:avLst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Pie 9"/>
          <p:cNvSpPr/>
          <p:nvPr userDrawn="1"/>
        </p:nvSpPr>
        <p:spPr>
          <a:xfrm>
            <a:off x="2295562" y="-2303979"/>
            <a:ext cx="12713669" cy="12713669"/>
          </a:xfrm>
          <a:prstGeom prst="pie">
            <a:avLst>
              <a:gd name="adj1" fmla="val 9317640"/>
              <a:gd name="adj2" fmla="val 10066558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7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" y="300994"/>
            <a:ext cx="7362000" cy="50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5600" y="810704"/>
            <a:ext cx="7362000" cy="353480"/>
          </a:xfrm>
          <a:prstGeom prst="rect">
            <a:avLst/>
          </a:prstGeom>
        </p:spPr>
        <p:txBody>
          <a:bodyPr lIns="0" rIns="0" bIns="0" anchor="b" anchorCtr="0">
            <a:normAutofit/>
          </a:bodyPr>
          <a:lstStyle>
            <a:lvl1pPr>
              <a:buFontTx/>
              <a:buNone/>
              <a:defRPr sz="2000">
                <a:solidFill>
                  <a:srgbClr val="00B0B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35600" y="1396800"/>
            <a:ext cx="8251200" cy="4993200"/>
          </a:xfrm>
          <a:prstGeom prst="rect">
            <a:avLst/>
          </a:prstGeom>
        </p:spPr>
        <p:txBody>
          <a:bodyPr lIns="0" rIns="0"/>
          <a:lstStyle>
            <a:lvl1pPr marL="273050" indent="-273050">
              <a:buClr>
                <a:srgbClr val="5F2167"/>
              </a:buClr>
              <a:buFont typeface="Arial" pitchFamily="34" charset="0"/>
              <a:buChar char="►"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4988" indent="-261938">
              <a:buClr>
                <a:srgbClr val="00B0B9"/>
              </a:buClr>
              <a:buFont typeface="Arial" pitchFamily="34" charset="0"/>
              <a:buChar char="►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8038" indent="-273050">
              <a:buClr>
                <a:srgbClr val="C4D600"/>
              </a:buClr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82663" indent="-174625">
              <a:buClr>
                <a:srgbClr val="888B8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add bullet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00" y="93600"/>
            <a:ext cx="7362000" cy="1026000"/>
          </a:xfr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00" y="1119600"/>
            <a:ext cx="7362000" cy="93126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55378"/>
            <a:ext cx="875237" cy="900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477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00" y="93600"/>
            <a:ext cx="7362000" cy="1026000"/>
          </a:xfr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00" y="1119601"/>
            <a:ext cx="7362000" cy="74888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868488"/>
            <a:ext cx="9144000" cy="49895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55378"/>
            <a:ext cx="875237" cy="900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51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Blank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59577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62" y="1397001"/>
            <a:ext cx="8251438" cy="4993606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3pPr>
              <a:buClr>
                <a:schemeClr val="accent3"/>
              </a:buClr>
              <a:defRPr/>
            </a:lvl3pPr>
            <a:lvl4pPr>
              <a:buClr>
                <a:schemeClr val="accent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87E4-BC41-40E9-91CB-1C953C95D5D5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75800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2CDA-3AF6-4802-8FD9-99D45D679906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ark Turquoise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857189" y="0"/>
            <a:ext cx="52868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1320802"/>
            <a:ext cx="7886700" cy="1470024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2790826"/>
            <a:ext cx="7886700" cy="269557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15D02-D38B-4782-B931-959E00A3B11B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66644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FBC3-C8F1-45AB-9D3A-A4DF811CC379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35600" y="1397001"/>
            <a:ext cx="4032000" cy="4993606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63450" y="1397001"/>
            <a:ext cx="4032000" cy="4993606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175500" cy="1024978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61298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362" y="93132"/>
            <a:ext cx="7362438" cy="1024978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362" y="1397001"/>
            <a:ext cx="7362438" cy="49936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3551" y="6530979"/>
            <a:ext cx="2057400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43A2CDA-3AF6-4802-8FD9-99D45D679906}" type="datetime1">
              <a:rPr lang="en-GB" smtClean="0"/>
              <a:pPr/>
              <a:t>19/02/2015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063" y="6530979"/>
            <a:ext cx="5814488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198" y="6530979"/>
            <a:ext cx="2057400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B94EDB2-D1AD-4CC8-9623-AFA2EAECC4E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5362" y="1193753"/>
            <a:ext cx="82728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5362" y="6468505"/>
            <a:ext cx="82728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55378"/>
            <a:ext cx="875237" cy="900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296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98" r:id="rId3"/>
    <p:sldLayoutId id="2147483705" r:id="rId4"/>
    <p:sldLayoutId id="2147483697" r:id="rId5"/>
    <p:sldLayoutId id="2147483650" r:id="rId6"/>
    <p:sldLayoutId id="2147483707" r:id="rId7"/>
    <p:sldLayoutId id="2147483681" r:id="rId8"/>
    <p:sldLayoutId id="2147483652" r:id="rId9"/>
    <p:sldLayoutId id="2147483657" r:id="rId10"/>
    <p:sldLayoutId id="2147483706" r:id="rId11"/>
    <p:sldLayoutId id="2147483658" r:id="rId12"/>
    <p:sldLayoutId id="2147483702" r:id="rId13"/>
    <p:sldLayoutId id="2147483659" r:id="rId14"/>
    <p:sldLayoutId id="2147483676" r:id="rId15"/>
    <p:sldLayoutId id="2147483662" r:id="rId16"/>
    <p:sldLayoutId id="2147483663" r:id="rId17"/>
    <p:sldLayoutId id="2147483654" r:id="rId18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Tx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SzPct val="80000"/>
        <a:buFont typeface="Arial" panose="020B0604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7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600" y="93600"/>
            <a:ext cx="7362000" cy="1026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bullet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55378"/>
            <a:ext cx="875237" cy="9004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35362" y="1193753"/>
            <a:ext cx="8272800" cy="1191"/>
          </a:xfrm>
          <a:prstGeom prst="line">
            <a:avLst/>
          </a:prstGeom>
          <a:ln w="12700">
            <a:solidFill>
              <a:srgbClr val="5F2167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5362" y="6468505"/>
            <a:ext cx="8272800" cy="1191"/>
          </a:xfrm>
          <a:prstGeom prst="line">
            <a:avLst/>
          </a:prstGeom>
          <a:ln w="12700">
            <a:solidFill>
              <a:srgbClr val="5F2167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13551" y="6530979"/>
            <a:ext cx="2057400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43A2CDA-3AF6-4802-8FD9-99D45D679906}" type="datetime1">
              <a:rPr lang="en-GB" smtClean="0"/>
              <a:pPr/>
              <a:t>19/02/2015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063" y="6530979"/>
            <a:ext cx="5814488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198" y="6530979"/>
            <a:ext cx="2057400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94EDB2-D1AD-4CC8-9623-AFA2EAECC4E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5F216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3050" indent="-273050" algn="l" defTabSz="914400" rtl="0" eaLnBrk="1" latinLnBrk="0" hangingPunct="1">
        <a:spcBef>
          <a:spcPct val="20000"/>
        </a:spcBef>
        <a:buClr>
          <a:srgbClr val="5F2167"/>
        </a:buClr>
        <a:buFont typeface="Arial" pitchFamily="34" charset="0"/>
        <a:buChar char="►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4988" indent="-261938" algn="l" defTabSz="914400" rtl="0" eaLnBrk="1" latinLnBrk="0" hangingPunct="1">
        <a:spcBef>
          <a:spcPct val="20000"/>
        </a:spcBef>
        <a:buClr>
          <a:srgbClr val="00B0B9"/>
        </a:buClr>
        <a:buFont typeface="Arial" pitchFamily="34" charset="0"/>
        <a:buChar char="►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8038" indent="-273050" algn="l" defTabSz="914400" rtl="0" eaLnBrk="1" latinLnBrk="0" hangingPunct="1">
        <a:spcBef>
          <a:spcPct val="20000"/>
        </a:spcBef>
        <a:buClr>
          <a:srgbClr val="C4D600"/>
        </a:buClr>
        <a:buFont typeface="Arial" pitchFamily="34" charset="0"/>
        <a:buChar char="►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2663" indent="-174625" algn="l" defTabSz="914400" rtl="0" eaLnBrk="1" latinLnBrk="0" hangingPunct="1">
        <a:spcBef>
          <a:spcPct val="20000"/>
        </a:spcBef>
        <a:buClr>
          <a:srgbClr val="888B8D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600" y="169016"/>
            <a:ext cx="7362000" cy="50400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55378"/>
            <a:ext cx="875237" cy="9004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35362" y="1193753"/>
            <a:ext cx="8272800" cy="1191"/>
          </a:xfrm>
          <a:prstGeom prst="line">
            <a:avLst/>
          </a:prstGeom>
          <a:ln w="12700">
            <a:solidFill>
              <a:srgbClr val="5F2167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35362" y="6468505"/>
            <a:ext cx="8272800" cy="1191"/>
          </a:xfrm>
          <a:prstGeom prst="line">
            <a:avLst/>
          </a:prstGeom>
          <a:ln w="12700">
            <a:solidFill>
              <a:srgbClr val="5F2167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 txBox="1">
            <a:spLocks/>
          </p:cNvSpPr>
          <p:nvPr/>
        </p:nvSpPr>
        <p:spPr>
          <a:xfrm>
            <a:off x="6813551" y="6530979"/>
            <a:ext cx="2057400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A2CDA-3AF6-4802-8FD9-99D45D67990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19/02/2015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330198" y="6530979"/>
            <a:ext cx="2057400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4EDB2-D1AD-4CC8-9623-AFA2EAECC4EE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063" y="6530979"/>
            <a:ext cx="5814488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5F216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Word_97_-_2003_Document2.doc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mple 2 image low r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7920"/>
          <a:stretch>
            <a:fillRect/>
          </a:stretch>
        </p:blipFill>
        <p:spPr>
          <a:xfrm>
            <a:off x="935918" y="3087865"/>
            <a:ext cx="3488620" cy="2752017"/>
          </a:xfrm>
          <a:prstGeom prst="rect">
            <a:avLst/>
          </a:prstGeom>
        </p:spPr>
      </p:pic>
      <p:pic>
        <p:nvPicPr>
          <p:cNvPr id="9" name="Picture 8" descr="Sample 1 image low r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7378" y="3777149"/>
            <a:ext cx="3087708" cy="2881179"/>
          </a:xfrm>
          <a:prstGeom prst="rect">
            <a:avLst/>
          </a:prstGeom>
        </p:spPr>
      </p:pic>
      <p:pic>
        <p:nvPicPr>
          <p:cNvPr id="10" name="Picture 9" descr="Sample 6 image low re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1107" y="1236135"/>
            <a:ext cx="3396544" cy="2138185"/>
          </a:xfrm>
          <a:prstGeom prst="rect">
            <a:avLst/>
          </a:prstGeom>
        </p:spPr>
      </p:pic>
      <p:pic>
        <p:nvPicPr>
          <p:cNvPr id="11" name="Picture 10" descr="AmecFosterWheeler_RGB+images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62000" y="1021293"/>
            <a:ext cx="6973165" cy="5836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ANSWERS Software Service</a:t>
            </a:r>
            <a:br>
              <a:rPr lang="en-GB" dirty="0" smtClean="0"/>
            </a:br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Paul N Smith</a:t>
            </a:r>
          </a:p>
          <a:p>
            <a:r>
              <a:rPr lang="en-GB" dirty="0" smtClean="0"/>
              <a:t>26 February 2015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98185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2" descr="VRAY_RANDRO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4608513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370887" cy="1143000"/>
          </a:xfrm>
          <a:noFill/>
          <a:ln/>
        </p:spPr>
        <p:txBody>
          <a:bodyPr wrap="square" lIns="90488" tIns="44450" rIns="90488" bIns="44450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Shielding &amp; Criticality Software</a:t>
            </a:r>
          </a:p>
        </p:txBody>
      </p:sp>
      <p:pic>
        <p:nvPicPr>
          <p:cNvPr id="7" name="Picture 4" descr="pbmr_mode3_c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275" y="2349500"/>
            <a:ext cx="27178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0413" y="1311275"/>
            <a:ext cx="7793037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Improved nuclear data capabilities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new BINGO continuous energy nuclear data library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Run-time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doppler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broadening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Burnup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and thermal-hydraulic coupling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On-going geometry improvements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Bent pins, random RODs, coiled wire, PBMR, </a:t>
            </a:r>
            <a:b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TET Mesh, CAD 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Picture 6" descr="coi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005263"/>
            <a:ext cx="1619250" cy="2376487"/>
          </a:xfrm>
          <a:prstGeom prst="rect">
            <a:avLst/>
          </a:prstGeom>
          <a:noFill/>
        </p:spPr>
      </p:pic>
      <p:pic>
        <p:nvPicPr>
          <p:cNvPr id="10" name="Picture 7" descr="test12a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005263"/>
            <a:ext cx="2087563" cy="23764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370887" cy="1143000"/>
          </a:xfrm>
          <a:noFill/>
          <a:ln/>
        </p:spPr>
        <p:txBody>
          <a:bodyPr wrap="square" lIns="90488" tIns="44450" rIns="90488" bIns="44450"/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Nuclear Data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27756" y="1801132"/>
            <a:ext cx="779303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 data is at the heart of all ANSWERS Software.  The ANSWERS nuclear data team have been responsible for providing nuclear data for all codes from  UKNDL, JEFF3.1, ENDF/B7, CENDL3.1 and JENDL3 data libraries: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Multigroup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transmission and diffusion data (172 &amp; 1986 groups)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Point-wise in energy transmission data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Fission Product, Activation and Actinide data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Particle production data (including gamma-ray production)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Variance-Covariance data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370887" cy="1143000"/>
          </a:xfrm>
          <a:noFill/>
          <a:ln/>
        </p:spPr>
        <p:txBody>
          <a:bodyPr wrap="square" lIns="90488" tIns="44450" rIns="90488" bIns="44450"/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Graphics Software</a:t>
            </a:r>
          </a:p>
        </p:txBody>
      </p:sp>
      <p:pic>
        <p:nvPicPr>
          <p:cNvPr id="6" name="Picture 3" descr="Lar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3346450" cy="5157787"/>
          </a:xfrm>
          <a:prstGeom prst="rect">
            <a:avLst/>
          </a:prstGeom>
          <a:noFill/>
        </p:spPr>
      </p:pic>
      <p:pic>
        <p:nvPicPr>
          <p:cNvPr id="7" name="Picture 4" descr="vvrd_aj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060575"/>
            <a:ext cx="4751388" cy="36893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370887" cy="1143000"/>
          </a:xfrm>
          <a:noFill/>
          <a:ln/>
        </p:spPr>
        <p:txBody>
          <a:bodyPr wrap="square" lIns="90488" tIns="44450" rIns="90488" bIns="44450"/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Graphics Software</a:t>
            </a: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3850" y="1844675"/>
          <a:ext cx="3810000" cy="3733800"/>
        </p:xfrm>
        <a:graphic>
          <a:graphicData uri="http://schemas.openxmlformats.org/presentationml/2006/ole">
            <p:oleObj spid="_x0000_s5122" name="Document" r:id="rId3" imgW="14628571" imgH="11428571" progId="Word.Document.8">
              <p:embed/>
            </p:oleObj>
          </a:graphicData>
        </a:graphic>
      </p:graphicFrame>
      <p:pic>
        <p:nvPicPr>
          <p:cNvPr id="7" name="Picture 6" descr="wireExample1"/>
          <p:cNvPicPr>
            <a:picLocks noChangeAspect="1" noChangeArrowheads="1"/>
          </p:cNvPicPr>
          <p:nvPr/>
        </p:nvPicPr>
        <p:blipFill>
          <a:blip r:embed="rId4" cstate="print"/>
          <a:srcRect l="3307" t="1817" r="3380" b="12076"/>
          <a:stretch>
            <a:fillRect/>
          </a:stretch>
        </p:blipFill>
        <p:spPr bwMode="auto">
          <a:xfrm>
            <a:off x="4356100" y="1844675"/>
            <a:ext cx="4537075" cy="3808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370887" cy="1143000"/>
          </a:xfrm>
          <a:noFill/>
          <a:ln/>
        </p:spPr>
        <p:txBody>
          <a:bodyPr wrap="square" lIns="90488" tIns="44450" rIns="90488" bIns="44450"/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Customer Support Services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0413" y="1916113"/>
            <a:ext cx="7793037" cy="401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57188" indent="-357188" algn="l" eaLnBrk="0" hangingPunct="0"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Pct val="90000"/>
              <a:buFont typeface="Wingdings" pitchFamily="2" charset="2"/>
              <a:buChar char="n"/>
            </a:pPr>
            <a:r>
              <a:rPr lang="en-GB" sz="2000" dirty="0">
                <a:solidFill>
                  <a:srgbClr val="454E53"/>
                </a:solidFill>
              </a:rPr>
              <a:t>Helpline providing access to expert technical support</a:t>
            </a:r>
          </a:p>
          <a:p>
            <a:pPr marL="357188" indent="-357188" algn="l" eaLnBrk="0" hangingPunct="0"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Pct val="90000"/>
              <a:buFont typeface="Wingdings" pitchFamily="2" charset="2"/>
              <a:buChar char="n"/>
            </a:pPr>
            <a:r>
              <a:rPr lang="en-GB" sz="2000" dirty="0">
                <a:solidFill>
                  <a:srgbClr val="454E53"/>
                </a:solidFill>
              </a:rPr>
              <a:t>Easy-to-use documentation and interfaces</a:t>
            </a:r>
          </a:p>
          <a:p>
            <a:pPr marL="357188" indent="-357188" algn="l" eaLnBrk="0" hangingPunct="0"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Pct val="90000"/>
              <a:buFont typeface="Wingdings" pitchFamily="2" charset="2"/>
              <a:buChar char="n"/>
            </a:pPr>
            <a:r>
              <a:rPr lang="en-GB" sz="2000" dirty="0">
                <a:solidFill>
                  <a:srgbClr val="454E53"/>
                </a:solidFill>
              </a:rPr>
              <a:t>Computer-based workshops</a:t>
            </a:r>
          </a:p>
          <a:p>
            <a:pPr marL="357188" indent="-357188" algn="l" eaLnBrk="0" hangingPunct="0"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Pct val="90000"/>
              <a:buFont typeface="Wingdings" pitchFamily="2" charset="2"/>
              <a:buChar char="n"/>
            </a:pPr>
            <a:r>
              <a:rPr lang="en-GB" sz="2000" dirty="0">
                <a:solidFill>
                  <a:srgbClr val="454E53"/>
                </a:solidFill>
              </a:rPr>
              <a:t>Ready-to-run software</a:t>
            </a:r>
          </a:p>
          <a:p>
            <a:pPr marL="357188" indent="-357188" algn="l" eaLnBrk="0" hangingPunct="0"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Pct val="90000"/>
              <a:buFont typeface="Wingdings" pitchFamily="2" charset="2"/>
              <a:buChar char="n"/>
            </a:pPr>
            <a:r>
              <a:rPr lang="en-GB" sz="2000" dirty="0">
                <a:solidFill>
                  <a:srgbClr val="454E53"/>
                </a:solidFill>
              </a:rPr>
              <a:t>Central validation database</a:t>
            </a:r>
          </a:p>
          <a:p>
            <a:pPr marL="357188" indent="-357188" algn="l" eaLnBrk="0" hangingPunct="0"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Pct val="90000"/>
              <a:buFont typeface="Wingdings" pitchFamily="2" charset="2"/>
              <a:buChar char="n"/>
            </a:pPr>
            <a:r>
              <a:rPr lang="en-GB" sz="2000" dirty="0">
                <a:solidFill>
                  <a:srgbClr val="454E53"/>
                </a:solidFill>
              </a:rPr>
              <a:t>Supporting applications documentation</a:t>
            </a:r>
          </a:p>
          <a:p>
            <a:pPr marL="357188" indent="-357188" algn="l" eaLnBrk="0" hangingPunct="0"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Pct val="90000"/>
              <a:buFont typeface="Wingdings" pitchFamily="2" charset="2"/>
              <a:buChar char="n"/>
            </a:pPr>
            <a:r>
              <a:rPr lang="en-GB" sz="2000" dirty="0">
                <a:solidFill>
                  <a:srgbClr val="454E53"/>
                </a:solidFill>
              </a:rPr>
              <a:t>Quality Management System certified to ISO 9001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8401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68313" y="219075"/>
            <a:ext cx="5627687" cy="906463"/>
          </a:xfrm>
        </p:spPr>
        <p:txBody>
          <a:bodyPr/>
          <a:lstStyle/>
          <a:p>
            <a:r>
              <a:rPr lang="en-GB" dirty="0" smtClean="0"/>
              <a:t>ANSWERS Software</a:t>
            </a:r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5650" y="1341438"/>
            <a:ext cx="77930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ANSWERS offers a range of services and products in the areas of: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Reactor Physics and Nuclide Inventory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Radiation Shielding and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Dosimetry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Nuclear Criticality Safety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Other stuff</a:t>
            </a:r>
            <a:b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existence &gt; 30 years</a:t>
            </a:r>
            <a:b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 to 30 countries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Arial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" name="Picture 5" descr="oldbury5"/>
          <p:cNvPicPr>
            <a:picLocks noChangeAspect="1" noChangeArrowheads="1"/>
          </p:cNvPicPr>
          <p:nvPr/>
        </p:nvPicPr>
        <p:blipFill>
          <a:blip r:embed="rId2" cstate="print"/>
          <a:srcRect l="4390" t="3978" b="12500"/>
          <a:stretch>
            <a:fillRect/>
          </a:stretch>
        </p:blipFill>
        <p:spPr bwMode="auto">
          <a:xfrm>
            <a:off x="4499992" y="3645024"/>
            <a:ext cx="3863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1357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9075"/>
            <a:ext cx="5627687" cy="906463"/>
          </a:xfrm>
        </p:spPr>
        <p:txBody>
          <a:bodyPr/>
          <a:lstStyle/>
          <a:p>
            <a:r>
              <a:rPr lang="en-GB" dirty="0" smtClean="0"/>
              <a:t>Reactor Physics Software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0413" y="1311275"/>
            <a:ext cx="6116637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WIMS modular family of software </a:t>
            </a:r>
          </a:p>
          <a:p>
            <a:pPr marL="541338" marR="0" lvl="1" indent="-1809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Currently capable of modelling all thermal reactor types:</a:t>
            </a:r>
          </a:p>
          <a:p>
            <a:pPr marL="896938" marR="0" lvl="2" indent="-1762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120000"/>
              <a:buFont typeface="Symbol" pitchFamily="18" charset="2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PWR, BWR, VVER, RBMK, CANDU, AGR, VHTR, Magnox and Material Test reactors </a:t>
            </a:r>
          </a:p>
          <a:p>
            <a:pPr marL="268288" marR="0" lvl="0" indent="-2682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range of methods up to a 3D whole core capability </a:t>
            </a:r>
          </a:p>
          <a:p>
            <a:pPr marL="541338" marR="0" lvl="1" indent="-1809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Collision Probability Method (2D)</a:t>
            </a:r>
          </a:p>
          <a:p>
            <a:pPr marL="541338" marR="0" lvl="1" indent="-1809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Characteristics Method  (3D)</a:t>
            </a:r>
          </a:p>
          <a:p>
            <a:pPr marL="541338" marR="0" lvl="1" indent="-1809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Diffusion Method (3D)</a:t>
            </a:r>
          </a:p>
          <a:p>
            <a:pPr marL="541338" marR="0" lvl="1" indent="-1809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Monte Carlo Method (3D)</a:t>
            </a:r>
          </a:p>
          <a:p>
            <a:pPr marL="268288" marR="0" lvl="0" indent="-2682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FISPIN is used to for nuclide inventory predictions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00600"/>
            <a:ext cx="1371600" cy="917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800600"/>
            <a:ext cx="1371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800600"/>
            <a:ext cx="70485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800600"/>
            <a:ext cx="1295400" cy="941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4797425"/>
            <a:ext cx="1905000" cy="931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4800600"/>
            <a:ext cx="644525" cy="919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370887" cy="1143000"/>
          </a:xfrm>
          <a:noFill/>
          <a:ln/>
        </p:spPr>
        <p:txBody>
          <a:bodyPr wrap="square" lIns="90488" tIns="44450" rIns="90488" bIns="44450"/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Reactor Physics Software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0413" y="1311275"/>
            <a:ext cx="779303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PANTHER Core Performance package for  PWR, BWR, AGR, MAGNOX, RBMK &amp; VVER combines the strengths of: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WIMS - to determine few group lattice data for whole core calculations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PANTHER- which uses general transient diffusion and thermal hydraulic methodologies 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to carry out a comprehensive range of calculations for the analysis of thermal reactor cores: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Steady State Performance, Fuel Management, Safety Transient Analysis, On-line core support and Operational Support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900113" y="4508500"/>
          <a:ext cx="2879725" cy="1439863"/>
        </p:xfrm>
        <a:graphic>
          <a:graphicData uri="http://schemas.openxmlformats.org/presentationml/2006/ole">
            <p:oleObj spid="_x0000_s1026" name="Bitmap Image" r:id="rId3" imgW="2152951" imgH="1076475" progId="PBrush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924300" y="4508500"/>
          <a:ext cx="2376488" cy="1470025"/>
        </p:xfrm>
        <a:graphic>
          <a:graphicData uri="http://schemas.openxmlformats.org/presentationml/2006/ole">
            <p:oleObj spid="_x0000_s1027" name="Bitmap Image" r:id="rId4" imgW="1724266" imgH="1066667" progId="PBrush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Rectangle 368"/>
          <p:cNvSpPr>
            <a:spLocks noChangeArrowheads="1"/>
          </p:cNvSpPr>
          <p:nvPr/>
        </p:nvSpPr>
        <p:spPr bwMode="auto">
          <a:xfrm>
            <a:off x="0" y="5711825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" name="Rectangle 1783"/>
          <p:cNvSpPr>
            <a:spLocks noChangeArrowheads="1"/>
          </p:cNvSpPr>
          <p:nvPr/>
        </p:nvSpPr>
        <p:spPr bwMode="auto">
          <a:xfrm>
            <a:off x="0" y="6059488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370887" cy="1143000"/>
          </a:xfrm>
          <a:noFill/>
          <a:ln/>
        </p:spPr>
        <p:txBody>
          <a:bodyPr wrap="square" lIns="90488" tIns="44450" rIns="90488" bIns="44450"/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Shielding Software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0413" y="1311275"/>
            <a:ext cx="779303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MCBEND - A generalised 3D Monte Carlo code for radiation transport applications.  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Forward &amp; adjoint solutions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Importance map generation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Splitting &amp; Russian Roulette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RANKERN - A 3D point kernel method for design and assessment of gamma-ray shielding</a:t>
            </a: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395288" y="4221163"/>
          <a:ext cx="3200400" cy="1987550"/>
        </p:xfrm>
        <a:graphic>
          <a:graphicData uri="http://schemas.openxmlformats.org/presentationml/2006/ole">
            <p:oleObj spid="_x0000_s2050" name="Picture" r:id="rId3" imgW="2782080" imgH="1729800" progId="Word.Picture.8">
              <p:embed/>
            </p:oleObj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221163"/>
            <a:ext cx="2419350" cy="1944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3635375" y="4221163"/>
          <a:ext cx="2438400" cy="2251075"/>
        </p:xfrm>
        <a:graphic>
          <a:graphicData uri="http://schemas.openxmlformats.org/presentationml/2006/ole">
            <p:oleObj spid="_x0000_s2051" name="Document" r:id="rId5" imgW="1515240" imgH="1398960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Rectangle 368"/>
          <p:cNvSpPr>
            <a:spLocks noChangeArrowheads="1"/>
          </p:cNvSpPr>
          <p:nvPr/>
        </p:nvSpPr>
        <p:spPr bwMode="auto">
          <a:xfrm>
            <a:off x="0" y="5711825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" name="Rectangle 1783"/>
          <p:cNvSpPr>
            <a:spLocks noChangeArrowheads="1"/>
          </p:cNvSpPr>
          <p:nvPr/>
        </p:nvSpPr>
        <p:spPr bwMode="auto">
          <a:xfrm>
            <a:off x="0" y="6059488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370887" cy="1143000"/>
          </a:xfrm>
          <a:noFill/>
          <a:ln/>
        </p:spPr>
        <p:txBody>
          <a:bodyPr wrap="square" lIns="90488" tIns="44450" rIns="90488" bIns="44450"/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Shielding Software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0413" y="1311275"/>
            <a:ext cx="779303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MCBEND - A generalised 3D Monte Carlo code for radiation transport applications.  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Forward &amp; adjoint solutions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Importance map generation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Splitting &amp; Russian Roulette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RANKERN - A 3D point kernel method for design and assessment of gamma-ray shielding</a:t>
            </a: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395288" y="4221163"/>
          <a:ext cx="3200400" cy="1987550"/>
        </p:xfrm>
        <a:graphic>
          <a:graphicData uri="http://schemas.openxmlformats.org/presentationml/2006/ole">
            <p:oleObj spid="_x0000_s3074" name="Picture" r:id="rId3" imgW="2782080" imgH="1729800" progId="Word.Picture.8">
              <p:embed/>
            </p:oleObj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221163"/>
            <a:ext cx="2419350" cy="1944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3635375" y="4221163"/>
          <a:ext cx="2438400" cy="2251075"/>
        </p:xfrm>
        <a:graphic>
          <a:graphicData uri="http://schemas.openxmlformats.org/presentationml/2006/ole">
            <p:oleObj spid="_x0000_s3075" name="Document" r:id="rId5" imgW="1515240" imgH="1398960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370887" cy="1143000"/>
          </a:xfrm>
          <a:noFill/>
          <a:ln/>
        </p:spPr>
        <p:txBody>
          <a:bodyPr wrap="square" lIns="90488" tIns="44450" rIns="90488" bIns="44450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Shielding Software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0413" y="1311275"/>
            <a:ext cx="7793037" cy="492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57188" indent="-357188" algn="l" eaLnBrk="0" hangingPunct="0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Pct val="90000"/>
              <a:buFont typeface="Wingdings" pitchFamily="2" charset="2"/>
              <a:buChar char="n"/>
            </a:pPr>
            <a:r>
              <a:rPr lang="en-GB" sz="1800" dirty="0">
                <a:solidFill>
                  <a:srgbClr val="454E53"/>
                </a:solidFill>
              </a:rPr>
              <a:t>Amongst their many applications MCBEND &amp; RANKERN have been extensively used for:</a:t>
            </a:r>
          </a:p>
          <a:p>
            <a:pPr marL="723900" lvl="1" indent="-187325" algn="l" eaLnBrk="0" hangingPunc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sz="1800" dirty="0"/>
              <a:t>The design substantiation of the radiological shields for Sizewell B PWR</a:t>
            </a:r>
          </a:p>
          <a:p>
            <a:pPr marL="723900" lvl="1" indent="-187325" algn="l" eaLnBrk="0" hangingPunc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sz="1800" dirty="0"/>
              <a:t>The design of THORP at </a:t>
            </a:r>
            <a:r>
              <a:rPr lang="en-GB" sz="1800" dirty="0" err="1"/>
              <a:t>Sellafield</a:t>
            </a:r>
            <a:r>
              <a:rPr lang="en-GB" sz="1800" dirty="0"/>
              <a:t>.</a:t>
            </a:r>
          </a:p>
          <a:p>
            <a:pPr marL="723900" lvl="1" indent="-187325" algn="l" eaLnBrk="0" hangingPunc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sz="1800" dirty="0"/>
              <a:t>Plant Life Extension calculations for </a:t>
            </a:r>
            <a:r>
              <a:rPr lang="en-GB" sz="1800" dirty="0" err="1"/>
              <a:t>Magnox</a:t>
            </a:r>
            <a:r>
              <a:rPr lang="en-GB" sz="1800" dirty="0"/>
              <a:t>, AGR, PWR and BWR reactors (RPV Damage)</a:t>
            </a:r>
          </a:p>
          <a:p>
            <a:pPr marL="723900" lvl="1" indent="-187325" algn="l" eaLnBrk="0" hangingPunc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sz="1800" dirty="0"/>
              <a:t>Neutron Flux calculations for Decommissioning Inventories of </a:t>
            </a:r>
            <a:r>
              <a:rPr lang="en-GB" sz="1800" dirty="0" err="1"/>
              <a:t>Magnox</a:t>
            </a:r>
            <a:r>
              <a:rPr lang="en-GB" sz="1800" dirty="0"/>
              <a:t> Plant</a:t>
            </a:r>
          </a:p>
          <a:p>
            <a:pPr marL="723900" lvl="1" indent="-187325" algn="l" eaLnBrk="0" hangingPunc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sz="1800" dirty="0"/>
              <a:t>The assessment and design of shipping casks and source transport containers</a:t>
            </a:r>
          </a:p>
          <a:p>
            <a:pPr marL="723900" lvl="1" indent="-187325" algn="l" eaLnBrk="0" hangingPunc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sz="1800" dirty="0"/>
              <a:t>Nuclear instrumentation calibration</a:t>
            </a:r>
          </a:p>
          <a:p>
            <a:pPr marL="723900" lvl="1" indent="-187325" algn="l" eaLnBrk="0" hangingPunc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sz="1800" dirty="0"/>
              <a:t>Analysis of bore-hole logging tools</a:t>
            </a:r>
          </a:p>
          <a:p>
            <a:pPr marL="723900" lvl="1" indent="-187325" algn="l" eaLnBrk="0" hangingPunc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sz="1800" dirty="0"/>
              <a:t>The design and operational assessment of a Gamma Irradiation Facility</a:t>
            </a:r>
          </a:p>
          <a:p>
            <a:pPr marL="723900" lvl="1" indent="-187325" algn="l" eaLnBrk="0" hangingPunc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sz="1800" dirty="0"/>
              <a:t>Shield design for medical </a:t>
            </a:r>
            <a:r>
              <a:rPr lang="en-GB" sz="1800" dirty="0" err="1"/>
              <a:t>linac</a:t>
            </a:r>
            <a:r>
              <a:rPr lang="en-GB" sz="1800" dirty="0"/>
              <a:t> at NPL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370887" cy="1143000"/>
          </a:xfrm>
          <a:noFill/>
          <a:ln/>
        </p:spPr>
        <p:txBody>
          <a:bodyPr wrap="square" lIns="90488" tIns="44450" rIns="90488" bIns="44450"/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Criticality Software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0413" y="1311275"/>
            <a:ext cx="779303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WIMS - a fast assessment tool for a wide range of systems 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45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MONK - a 3D Monte Carlo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neutronics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 for criticality assessment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Super-History powering</a:t>
            </a:r>
          </a:p>
          <a:p>
            <a:pPr marL="541338" marR="0" lvl="1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Conventional &amp; Woodcock tracking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860800"/>
            <a:ext cx="25146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84888" y="3860800"/>
          <a:ext cx="2743200" cy="2362200"/>
        </p:xfrm>
        <a:graphic>
          <a:graphicData uri="http://schemas.openxmlformats.org/presentationml/2006/ole">
            <p:oleObj spid="_x0000_s4098" name="Document" r:id="rId4" imgW="4074753" imgH="3746032" progId="Word.Document.8">
              <p:embed/>
            </p:oleObj>
          </a:graphicData>
        </a:graphic>
      </p:graphicFrame>
      <p:graphicFrame>
        <p:nvGraphicFramePr>
          <p:cNvPr id="9" name="Object 102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76600" y="3860800"/>
          <a:ext cx="2667000" cy="2343150"/>
        </p:xfrm>
        <a:graphic>
          <a:graphicData uri="http://schemas.openxmlformats.org/presentationml/2006/ole">
            <p:oleObj spid="_x0000_s4099" name="Document" r:id="rId5" imgW="6755556" imgH="5445698" progId="Word.Documen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370887" cy="1143000"/>
          </a:xfrm>
          <a:noFill/>
          <a:ln/>
        </p:spPr>
        <p:txBody>
          <a:bodyPr wrap="square" lIns="90488" tIns="44450" rIns="90488" bIns="44450"/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Criticality Software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750" y="1700213"/>
            <a:ext cx="7793038" cy="461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57188" indent="-357188" algn="l" eaLnBrk="0" hangingPunct="0">
              <a:spcBef>
                <a:spcPct val="35000"/>
              </a:spcBef>
              <a:spcAft>
                <a:spcPct val="35000"/>
              </a:spcAft>
              <a:buClr>
                <a:schemeClr val="accent1"/>
              </a:buClr>
              <a:buSzPct val="90000"/>
              <a:buFont typeface="Wingdings" pitchFamily="2" charset="2"/>
              <a:buChar char="n"/>
            </a:pPr>
            <a:r>
              <a:rPr lang="en-GB" sz="2000" dirty="0">
                <a:solidFill>
                  <a:srgbClr val="454E53"/>
                </a:solidFill>
              </a:rPr>
              <a:t>Amongst  many applications MONK has been extensively used for:</a:t>
            </a:r>
          </a:p>
          <a:p>
            <a:pPr marL="723900" lvl="1" indent="-187325" algn="l" eaLnBrk="0" hangingPunct="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dirty="0"/>
              <a:t>supporting studies for </a:t>
            </a:r>
            <a:r>
              <a:rPr lang="en-GB" dirty="0" err="1"/>
              <a:t>Sellafield</a:t>
            </a:r>
            <a:r>
              <a:rPr lang="en-GB" dirty="0"/>
              <a:t> Ltd plant:</a:t>
            </a:r>
          </a:p>
          <a:p>
            <a:pPr marL="1231900" lvl="2" indent="-228600" algn="l" eaLnBrk="0" hangingPunct="0">
              <a:spcBef>
                <a:spcPct val="15000"/>
              </a:spcBef>
              <a:spcAft>
                <a:spcPct val="15000"/>
              </a:spcAft>
              <a:buClr>
                <a:srgbClr val="000080"/>
              </a:buClr>
              <a:buSzPct val="75000"/>
              <a:buFont typeface="Symbol" pitchFamily="18" charset="2"/>
              <a:buChar char="-"/>
            </a:pPr>
            <a:r>
              <a:rPr lang="en-GB" dirty="0"/>
              <a:t>THORP, MOX fuel plant, Oxide Fuels Complex, </a:t>
            </a:r>
            <a:r>
              <a:rPr lang="en-GB" dirty="0" err="1"/>
              <a:t>Vitrification</a:t>
            </a:r>
            <a:r>
              <a:rPr lang="en-GB" dirty="0"/>
              <a:t> Plant, Encapsulation Plant</a:t>
            </a:r>
            <a:endParaRPr lang="en-GB" dirty="0">
              <a:solidFill>
                <a:srgbClr val="000080"/>
              </a:solidFill>
            </a:endParaRPr>
          </a:p>
          <a:p>
            <a:pPr marL="723900" lvl="1" indent="-187325" algn="l" eaLnBrk="0" hangingPunct="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dirty="0"/>
              <a:t>shipping cask assessments</a:t>
            </a:r>
          </a:p>
          <a:p>
            <a:pPr marL="723900" lvl="1" indent="-187325" algn="l" eaLnBrk="0" hangingPunct="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dirty="0"/>
              <a:t>fuel pond storage analyses</a:t>
            </a:r>
          </a:p>
          <a:p>
            <a:pPr marL="723900" lvl="1" indent="-187325" algn="l" eaLnBrk="0" hangingPunct="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dirty="0"/>
              <a:t>dry fuel store design studies</a:t>
            </a:r>
          </a:p>
          <a:p>
            <a:pPr marL="723900" lvl="1" indent="-187325" algn="l" eaLnBrk="0" hangingPunct="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dirty="0"/>
              <a:t>waste storage analyses</a:t>
            </a:r>
          </a:p>
          <a:p>
            <a:pPr marL="723900" lvl="1" indent="-187325" algn="l" eaLnBrk="0" hangingPunct="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Arial" charset="0"/>
              <a:buChar char="–"/>
            </a:pPr>
            <a:r>
              <a:rPr lang="en-GB" dirty="0"/>
              <a:t>burn up credit studies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_template Feb 2015">
  <a:themeElements>
    <a:clrScheme name="Custom 133">
      <a:dk1>
        <a:srgbClr val="000000"/>
      </a:dk1>
      <a:lt1>
        <a:sysClr val="window" lastClr="FFFFFF"/>
      </a:lt1>
      <a:dk2>
        <a:srgbClr val="5F2167"/>
      </a:dk2>
      <a:lt2>
        <a:srgbClr val="888B8D"/>
      </a:lt2>
      <a:accent1>
        <a:srgbClr val="5F2167"/>
      </a:accent1>
      <a:accent2>
        <a:srgbClr val="C4D600"/>
      </a:accent2>
      <a:accent3>
        <a:srgbClr val="00B0B9"/>
      </a:accent3>
      <a:accent4>
        <a:srgbClr val="88DBDF"/>
      </a:accent4>
      <a:accent5>
        <a:srgbClr val="888B8D"/>
      </a:accent5>
      <a:accent6>
        <a:srgbClr val="88DBD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mecFosterWheeler Presentation Template 300914 (Full).potx" id="{7B140F02-C8E3-4E79-9BAB-909F44BF1F08}" vid="{EACA846F-6920-4156-A534-D6E587FC00FE}"/>
    </a:ext>
  </a:extLst>
</a:theme>
</file>

<file path=ppt/theme/theme2.xml><?xml version="1.0" encoding="utf-8"?>
<a:theme xmlns:a="http://schemas.openxmlformats.org/drawingml/2006/main" name="Bullet points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ullet points with sub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 Feb 2015</Template>
  <TotalTime>13</TotalTime>
  <Words>559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Presentation_template Feb 2015</vt:lpstr>
      <vt:lpstr>Bullet points </vt:lpstr>
      <vt:lpstr>Bullet points with subtitle</vt:lpstr>
      <vt:lpstr>Bitmap Image</vt:lpstr>
      <vt:lpstr>Picture</vt:lpstr>
      <vt:lpstr>Document</vt:lpstr>
      <vt:lpstr>ANSWERS Software Service Overview</vt:lpstr>
      <vt:lpstr>ANSWERS Software</vt:lpstr>
      <vt:lpstr>Reactor Physics Software</vt:lpstr>
      <vt:lpstr> Reactor Physics Software</vt:lpstr>
      <vt:lpstr> Shielding Software</vt:lpstr>
      <vt:lpstr> Shielding Software</vt:lpstr>
      <vt:lpstr> Shielding Software</vt:lpstr>
      <vt:lpstr> Criticality Software</vt:lpstr>
      <vt:lpstr> Criticality Software</vt:lpstr>
      <vt:lpstr> Shielding &amp; Criticality Software</vt:lpstr>
      <vt:lpstr> Nuclear Data</vt:lpstr>
      <vt:lpstr> Graphics Software</vt:lpstr>
      <vt:lpstr> Graphics Software</vt:lpstr>
      <vt:lpstr> Customer Support Services</vt:lpstr>
      <vt:lpstr>Thank you!</vt:lpstr>
    </vt:vector>
  </TitlesOfParts>
  <Company>Amec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Paul_N_Smith</dc:creator>
  <cp:lastModifiedBy>Paul_N_Smith</cp:lastModifiedBy>
  <cp:revision>13</cp:revision>
  <dcterms:created xsi:type="dcterms:W3CDTF">2015-02-18T16:48:46Z</dcterms:created>
  <dcterms:modified xsi:type="dcterms:W3CDTF">2015-02-19T14:55:40Z</dcterms:modified>
  <cp:category>Corporate Affairs PowerPoint template</cp:category>
</cp:coreProperties>
</file>