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  <p:sldMasterId id="2147483712" r:id="rId3"/>
  </p:sldMasterIdLst>
  <p:notesMasterIdLst>
    <p:notesMasterId r:id="rId37"/>
  </p:notesMasterIdLst>
  <p:handoutMasterIdLst>
    <p:handoutMasterId r:id="rId38"/>
  </p:handoutMasterIdLst>
  <p:sldIdLst>
    <p:sldId id="434" r:id="rId4"/>
    <p:sldId id="504" r:id="rId5"/>
    <p:sldId id="534" r:id="rId6"/>
    <p:sldId id="471" r:id="rId7"/>
    <p:sldId id="505" r:id="rId8"/>
    <p:sldId id="508" r:id="rId9"/>
    <p:sldId id="511" r:id="rId10"/>
    <p:sldId id="506" r:id="rId11"/>
    <p:sldId id="510" r:id="rId12"/>
    <p:sldId id="535" r:id="rId13"/>
    <p:sldId id="518" r:id="rId14"/>
    <p:sldId id="517" r:id="rId15"/>
    <p:sldId id="519" r:id="rId16"/>
    <p:sldId id="520" r:id="rId17"/>
    <p:sldId id="528" r:id="rId18"/>
    <p:sldId id="521" r:id="rId19"/>
    <p:sldId id="543" r:id="rId20"/>
    <p:sldId id="541" r:id="rId21"/>
    <p:sldId id="542" r:id="rId22"/>
    <p:sldId id="536" r:id="rId23"/>
    <p:sldId id="537" r:id="rId24"/>
    <p:sldId id="526" r:id="rId25"/>
    <p:sldId id="522" r:id="rId26"/>
    <p:sldId id="544" r:id="rId27"/>
    <p:sldId id="545" r:id="rId28"/>
    <p:sldId id="546" r:id="rId29"/>
    <p:sldId id="523" r:id="rId30"/>
    <p:sldId id="524" r:id="rId31"/>
    <p:sldId id="525" r:id="rId32"/>
    <p:sldId id="538" r:id="rId33"/>
    <p:sldId id="527" r:id="rId34"/>
    <p:sldId id="540" r:id="rId35"/>
    <p:sldId id="53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5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F2167"/>
    <a:srgbClr val="00B0B9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33" autoAdjust="0"/>
    <p:restoredTop sz="96192" autoAdjust="0"/>
  </p:normalViewPr>
  <p:slideViewPr>
    <p:cSldViewPr snapToGrid="0" showGuides="1">
      <p:cViewPr>
        <p:scale>
          <a:sx n="70" d="100"/>
          <a:sy n="70" d="100"/>
        </p:scale>
        <p:origin x="-250" y="-37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 snapToGrid="0"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59C63-E278-4B6B-951E-899D2F953877}" type="datetimeFigureOut">
              <a:rPr lang="en-GB" smtClean="0"/>
              <a:pPr/>
              <a:t>27/05/2015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A3C6F-5AB0-4E70-B38F-BF2C9A6E0F1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312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07C5E-C682-4B5E-BB3D-846BEBFB5DEE}" type="datetimeFigureOut">
              <a:rPr lang="en-GB" smtClean="0"/>
              <a:pPr/>
              <a:t>27/05/2015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FE09E-CAF2-4C38-8FA3-650D91EF64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63629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600" y="93600"/>
            <a:ext cx="7362000" cy="1026000"/>
          </a:xfrm>
        </p:spPr>
        <p:txBody>
          <a:bodyPr anchor="b" anchorCtr="0">
            <a:norm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600" y="1119600"/>
            <a:ext cx="7362000" cy="931269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7644437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600" y="1396800"/>
            <a:ext cx="4032000" cy="499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B454-0680-4CAB-94F5-A8BE486F3C13}" type="datetime1">
              <a:rPr lang="en-GB" smtClean="0"/>
              <a:pPr/>
              <a:t>27/05/2015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62000" y="1396800"/>
            <a:ext cx="3996000" cy="49932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35600" y="93132"/>
            <a:ext cx="7484536" cy="1024978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2245545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600" y="1396800"/>
            <a:ext cx="4032000" cy="499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B454-0680-4CAB-94F5-A8BE486F3C13}" type="datetime1">
              <a:rPr lang="en-GB" smtClean="0"/>
              <a:pPr/>
              <a:t>27/05/2015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443134" y="1464537"/>
            <a:ext cx="2240266" cy="1473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35600" y="93132"/>
            <a:ext cx="7484536" cy="1024978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443134" y="3098603"/>
            <a:ext cx="2240266" cy="1473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443134" y="4732669"/>
            <a:ext cx="2240266" cy="1473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843509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3332" y="6002869"/>
            <a:ext cx="8276168" cy="347663"/>
          </a:xfrm>
        </p:spPr>
        <p:txBody>
          <a:bodyPr lIns="0"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7E93-367A-46D7-9D9B-E3C9C776277D}" type="datetime1">
              <a:rPr lang="en-GB" smtClean="0"/>
              <a:pPr/>
              <a:t>27/05/2015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23332" y="1396799"/>
            <a:ext cx="8276168" cy="453833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35600" y="93132"/>
            <a:ext cx="7484536" cy="1024978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608645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1396799"/>
            <a:ext cx="9144000" cy="546120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35600" y="93132"/>
            <a:ext cx="7484536" cy="1024978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543" y="155378"/>
            <a:ext cx="875237" cy="9004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71706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E094-BDFE-4BE9-ACF4-A3F1351A106B}" type="datetime1">
              <a:rPr lang="en-GB" smtClean="0"/>
              <a:pPr/>
              <a:t>27/05/2015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24800" y="1396799"/>
            <a:ext cx="3996000" cy="4539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24800" y="6002869"/>
            <a:ext cx="3996000" cy="347663"/>
          </a:xfrm>
        </p:spPr>
        <p:txBody>
          <a:bodyPr lIns="0"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62000" y="1396799"/>
            <a:ext cx="3996000" cy="4539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sz="half" idx="15"/>
          </p:nvPr>
        </p:nvSpPr>
        <p:spPr>
          <a:xfrm>
            <a:off x="4662000" y="6002869"/>
            <a:ext cx="3996000" cy="347663"/>
          </a:xfrm>
        </p:spPr>
        <p:txBody>
          <a:bodyPr lIns="0"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35600" y="93132"/>
            <a:ext cx="7484536" cy="1024978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6011518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65F3-4FD4-4F79-9EF1-0E9EAC1A72BC}" type="datetime1">
              <a:rPr lang="en-GB" smtClean="0"/>
              <a:pPr/>
              <a:t>27/05/2015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24801" y="1396799"/>
            <a:ext cx="1908000" cy="4539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1"/>
          </p:nvPr>
        </p:nvSpPr>
        <p:spPr>
          <a:xfrm>
            <a:off x="419100" y="6002869"/>
            <a:ext cx="1913701" cy="347663"/>
          </a:xfrm>
        </p:spPr>
        <p:txBody>
          <a:bodyPr lIns="0" rIns="0"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2535001" y="1396799"/>
            <a:ext cx="1908000" cy="4539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4645201" y="1396799"/>
            <a:ext cx="1908000" cy="4539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6755400" y="1396799"/>
            <a:ext cx="1908000" cy="4539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half" idx="19"/>
          </p:nvPr>
        </p:nvSpPr>
        <p:spPr>
          <a:xfrm>
            <a:off x="2535001" y="6002869"/>
            <a:ext cx="1908000" cy="347663"/>
          </a:xfrm>
        </p:spPr>
        <p:txBody>
          <a:bodyPr lIns="0" rIns="0"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sz="half" idx="20"/>
          </p:nvPr>
        </p:nvSpPr>
        <p:spPr>
          <a:xfrm>
            <a:off x="4645201" y="6002869"/>
            <a:ext cx="1908000" cy="347663"/>
          </a:xfrm>
        </p:spPr>
        <p:txBody>
          <a:bodyPr lIns="0" rIns="0"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sz="half" idx="21"/>
          </p:nvPr>
        </p:nvSpPr>
        <p:spPr>
          <a:xfrm>
            <a:off x="6755400" y="6002869"/>
            <a:ext cx="1908000" cy="347663"/>
          </a:xfrm>
        </p:spPr>
        <p:txBody>
          <a:bodyPr lIns="0" rIns="0"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35600" y="93132"/>
            <a:ext cx="7484536" cy="1024978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893366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ED3D-3611-4F60-B7EF-18A0CD176C35}" type="datetime1">
              <a:rPr lang="en-GB" smtClean="0"/>
              <a:pPr/>
              <a:t>27/05/2015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24800" y="1396798"/>
            <a:ext cx="4032000" cy="499320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1396800"/>
            <a:ext cx="4032000" cy="49932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35600" y="93132"/>
            <a:ext cx="7484536" cy="1024978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146593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A5ABC-8156-4FFA-BB55-8F4E3787C239}" type="datetime1">
              <a:rPr lang="en-GB" smtClean="0"/>
              <a:pPr/>
              <a:t>27/05/2015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24800" y="1396800"/>
            <a:ext cx="1872000" cy="228619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2547000" y="1396800"/>
            <a:ext cx="1872000" cy="228619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69200" y="1396800"/>
            <a:ext cx="1872000" cy="228619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6791400" y="1396800"/>
            <a:ext cx="1872000" cy="228619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half" idx="1"/>
          </p:nvPr>
        </p:nvSpPr>
        <p:spPr>
          <a:xfrm>
            <a:off x="424800" y="3767666"/>
            <a:ext cx="1872000" cy="2582334"/>
          </a:xfrm>
        </p:spPr>
        <p:txBody>
          <a:bodyPr lIns="0"/>
          <a:lstStyle>
            <a:lvl1pPr>
              <a:defRPr sz="1200"/>
            </a:lvl1pPr>
            <a:lvl2pPr marL="0" indent="0">
              <a:buFontTx/>
              <a:buNone/>
              <a:defRPr sz="900"/>
            </a:lvl2pPr>
            <a:lvl3pPr marL="0" indent="0">
              <a:buFontTx/>
              <a:buNone/>
              <a:defRPr sz="900"/>
            </a:lvl3pPr>
            <a:lvl4pPr marL="361950" indent="0">
              <a:buFontTx/>
              <a:buNone/>
              <a:defRPr sz="900"/>
            </a:lvl4pPr>
            <a:lvl5pPr marL="542925" indent="0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8" name="Content Placeholder 2"/>
          <p:cNvSpPr>
            <a:spLocks noGrp="1"/>
          </p:cNvSpPr>
          <p:nvPr>
            <p:ph sz="half" idx="17"/>
          </p:nvPr>
        </p:nvSpPr>
        <p:spPr>
          <a:xfrm>
            <a:off x="2547000" y="3767666"/>
            <a:ext cx="1872000" cy="2582334"/>
          </a:xfrm>
        </p:spPr>
        <p:txBody>
          <a:bodyPr lIns="0"/>
          <a:lstStyle>
            <a:lvl1pPr>
              <a:defRPr sz="1200"/>
            </a:lvl1pPr>
            <a:lvl2pPr marL="0" indent="0">
              <a:buFontTx/>
              <a:buNone/>
              <a:defRPr sz="900"/>
            </a:lvl2pPr>
            <a:lvl3pPr marL="0" indent="0">
              <a:buFontTx/>
              <a:buNone/>
              <a:defRPr sz="900"/>
            </a:lvl3pPr>
            <a:lvl4pPr marL="361950" indent="0">
              <a:buFontTx/>
              <a:buNone/>
              <a:defRPr sz="900"/>
            </a:lvl4pPr>
            <a:lvl5pPr marL="542925" indent="0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9" name="Content Placeholder 2"/>
          <p:cNvSpPr>
            <a:spLocks noGrp="1"/>
          </p:cNvSpPr>
          <p:nvPr>
            <p:ph sz="half" idx="18"/>
          </p:nvPr>
        </p:nvSpPr>
        <p:spPr>
          <a:xfrm>
            <a:off x="4669200" y="3767666"/>
            <a:ext cx="1872000" cy="2582334"/>
          </a:xfrm>
        </p:spPr>
        <p:txBody>
          <a:bodyPr lIns="0"/>
          <a:lstStyle>
            <a:lvl1pPr>
              <a:defRPr sz="1200"/>
            </a:lvl1pPr>
            <a:lvl2pPr marL="0" indent="0">
              <a:buFontTx/>
              <a:buNone/>
              <a:defRPr sz="900"/>
            </a:lvl2pPr>
            <a:lvl3pPr marL="0" indent="0">
              <a:buFontTx/>
              <a:buNone/>
              <a:defRPr sz="900"/>
            </a:lvl3pPr>
            <a:lvl4pPr marL="361950" indent="0">
              <a:buFontTx/>
              <a:buNone/>
              <a:defRPr sz="900"/>
            </a:lvl4pPr>
            <a:lvl5pPr marL="542925" indent="0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0" name="Content Placeholder 2"/>
          <p:cNvSpPr>
            <a:spLocks noGrp="1"/>
          </p:cNvSpPr>
          <p:nvPr>
            <p:ph sz="half" idx="19"/>
          </p:nvPr>
        </p:nvSpPr>
        <p:spPr>
          <a:xfrm>
            <a:off x="6791400" y="3767666"/>
            <a:ext cx="1872000" cy="2582334"/>
          </a:xfrm>
        </p:spPr>
        <p:txBody>
          <a:bodyPr lIns="0"/>
          <a:lstStyle>
            <a:lvl1pPr>
              <a:defRPr sz="1200"/>
            </a:lvl1pPr>
            <a:lvl2pPr marL="0" indent="0">
              <a:buFontTx/>
              <a:buNone/>
              <a:defRPr sz="900"/>
            </a:lvl2pPr>
            <a:lvl3pPr marL="0" indent="0">
              <a:buFontTx/>
              <a:buNone/>
              <a:defRPr sz="900"/>
            </a:lvl3pPr>
            <a:lvl4pPr marL="361950" indent="0">
              <a:buFontTx/>
              <a:buNone/>
              <a:defRPr sz="900"/>
            </a:lvl4pPr>
            <a:lvl5pPr marL="542925" indent="0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35600" y="93132"/>
            <a:ext cx="7484536" cy="1024978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0536465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D9D1-ADD9-4256-8D63-8E51D157E4BA}" type="datetime1">
              <a:rPr lang="en-GB" smtClean="0"/>
              <a:pPr/>
              <a:t>27/05/2015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35362" y="93132"/>
            <a:ext cx="7362438" cy="1024978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>
            <a:lvl1pPr>
              <a:defRPr>
                <a:solidFill>
                  <a:srgbClr val="5F216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9496289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A2CDA-3AF6-4802-8FD9-99D45D679906}" type="datetime1">
              <a:rPr lang="en-GB" smtClean="0"/>
              <a:pPr/>
              <a:t>27/05/2015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35600" y="1396800"/>
            <a:ext cx="8251200" cy="4993200"/>
          </a:xfrm>
        </p:spPr>
        <p:txBody>
          <a:bodyPr lIns="0" rIns="0"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add bullet points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600" y="93600"/>
            <a:ext cx="7362000" cy="1026000"/>
          </a:xfrm>
        </p:spPr>
        <p:txBody>
          <a:bodyPr anchor="b" anchorCtr="0">
            <a:norm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600" y="1119600"/>
            <a:ext cx="7362000" cy="931269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543" y="155378"/>
            <a:ext cx="875237" cy="900485"/>
          </a:xfrm>
          <a:prstGeom prst="rect">
            <a:avLst/>
          </a:prstGeom>
        </p:spPr>
      </p:pic>
      <p:sp>
        <p:nvSpPr>
          <p:cNvPr id="13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2050869"/>
            <a:ext cx="3044825" cy="2032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040728" y="2050869"/>
            <a:ext cx="3044825" cy="2032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081456" y="2050869"/>
            <a:ext cx="3044825" cy="2032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Pie 7"/>
          <p:cNvSpPr/>
          <p:nvPr userDrawn="1"/>
        </p:nvSpPr>
        <p:spPr>
          <a:xfrm>
            <a:off x="1658522" y="-2941019"/>
            <a:ext cx="13987748" cy="13987748"/>
          </a:xfrm>
          <a:prstGeom prst="pie">
            <a:avLst>
              <a:gd name="adj1" fmla="val 10212823"/>
              <a:gd name="adj2" fmla="val 1078933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Pie 8"/>
          <p:cNvSpPr/>
          <p:nvPr userDrawn="1"/>
        </p:nvSpPr>
        <p:spPr>
          <a:xfrm>
            <a:off x="1329511" y="-3270030"/>
            <a:ext cx="14645770" cy="14645770"/>
          </a:xfrm>
          <a:prstGeom prst="pie">
            <a:avLst>
              <a:gd name="adj1" fmla="val 9782924"/>
              <a:gd name="adj2" fmla="val 10504548"/>
            </a:avLst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Pie 9"/>
          <p:cNvSpPr/>
          <p:nvPr userDrawn="1"/>
        </p:nvSpPr>
        <p:spPr>
          <a:xfrm>
            <a:off x="2295562" y="-2303979"/>
            <a:ext cx="12713669" cy="12713669"/>
          </a:xfrm>
          <a:prstGeom prst="pie">
            <a:avLst>
              <a:gd name="adj1" fmla="val 9317640"/>
              <a:gd name="adj2" fmla="val 10066558"/>
            </a:avLst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871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with 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600" y="300994"/>
            <a:ext cx="7362000" cy="50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35600" y="810704"/>
            <a:ext cx="7362000" cy="353480"/>
          </a:xfrm>
          <a:prstGeom prst="rect">
            <a:avLst/>
          </a:prstGeom>
        </p:spPr>
        <p:txBody>
          <a:bodyPr lIns="0" rIns="0" bIns="0" anchor="b" anchorCtr="0">
            <a:normAutofit/>
          </a:bodyPr>
          <a:lstStyle>
            <a:lvl1pPr>
              <a:buFontTx/>
              <a:buNone/>
              <a:defRPr sz="2000">
                <a:solidFill>
                  <a:srgbClr val="00B0B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35600" y="1396800"/>
            <a:ext cx="8251200" cy="4993200"/>
          </a:xfrm>
          <a:prstGeom prst="rect">
            <a:avLst/>
          </a:prstGeom>
        </p:spPr>
        <p:txBody>
          <a:bodyPr lIns="0" rIns="0"/>
          <a:lstStyle>
            <a:lvl1pPr marL="273050" indent="-273050">
              <a:buClr>
                <a:srgbClr val="5F2167"/>
              </a:buClr>
              <a:buFont typeface="Arial" pitchFamily="34" charset="0"/>
              <a:buChar char="►"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34988" indent="-261938">
              <a:buClr>
                <a:srgbClr val="00B0B9"/>
              </a:buClr>
              <a:buFont typeface="Arial" pitchFamily="34" charset="0"/>
              <a:buChar char="►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08038" indent="-273050">
              <a:buClr>
                <a:srgbClr val="C4D600"/>
              </a:buClr>
              <a:buFont typeface="Arial" pitchFamily="34" charset="0"/>
              <a:buChar char="►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982663" indent="-174625">
              <a:buClr>
                <a:srgbClr val="888B8D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 smtClean="0"/>
              <a:t>Click to add bullet points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600" y="93600"/>
            <a:ext cx="7362000" cy="1026000"/>
          </a:xfrm>
        </p:spPr>
        <p:txBody>
          <a:bodyPr anchor="b" anchorCtr="0">
            <a:norm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600" y="1119600"/>
            <a:ext cx="7362000" cy="931269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543" y="155378"/>
            <a:ext cx="875237" cy="9004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4775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600" y="93600"/>
            <a:ext cx="7362000" cy="1026000"/>
          </a:xfrm>
        </p:spPr>
        <p:txBody>
          <a:bodyPr anchor="b" anchorCtr="0">
            <a:norm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600" y="1119601"/>
            <a:ext cx="7362000" cy="74888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868488"/>
            <a:ext cx="9144000" cy="498951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543" y="155378"/>
            <a:ext cx="875237" cy="9004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51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Blank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59577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362" y="1397001"/>
            <a:ext cx="8251438" cy="4993606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  <a:lvl3pPr>
              <a:buClr>
                <a:schemeClr val="accent3"/>
              </a:buClr>
              <a:defRPr/>
            </a:lvl3pPr>
            <a:lvl4pPr>
              <a:buClr>
                <a:schemeClr val="accent2"/>
              </a:buCl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87E4-BC41-40E9-91CB-1C953C95D5D5}" type="datetime1">
              <a:rPr lang="en-GB" smtClean="0"/>
              <a:pPr/>
              <a:t>27/05/2015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758008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A2CDA-3AF6-4802-8FD9-99D45D679906}" type="datetime1">
              <a:rPr lang="en-GB" smtClean="0"/>
              <a:pPr/>
              <a:t>27/05/2015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ark Turquoise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857189" y="0"/>
            <a:ext cx="528681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63" y="1320802"/>
            <a:ext cx="7886700" cy="1470024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2790826"/>
            <a:ext cx="7886700" cy="2695574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415D02-D38B-4782-B931-959E00A3B11B}" type="datetime1">
              <a:rPr lang="en-GB" smtClean="0"/>
              <a:pPr/>
              <a:t>27/05/2015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B94EDB2-D1AD-4CC8-9623-AFA2EAECC4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666446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FBC3-C8F1-45AB-9D3A-A4DF811CC379}" type="datetime1">
              <a:rPr lang="en-GB" smtClean="0"/>
              <a:pPr/>
              <a:t>27/05/2015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35600" y="1397001"/>
            <a:ext cx="4032000" cy="4993606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  <a:lvl3pPr>
              <a:buClr>
                <a:schemeClr val="accent3"/>
              </a:buCl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663450" y="1397001"/>
            <a:ext cx="4032000" cy="4993606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  <a:lvl3pPr>
              <a:buClr>
                <a:schemeClr val="accent3"/>
              </a:buCl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35600" y="93132"/>
            <a:ext cx="7175500" cy="1024978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7612988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362" y="93132"/>
            <a:ext cx="7362438" cy="1024978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362" y="1397001"/>
            <a:ext cx="7362438" cy="499360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3551" y="6530979"/>
            <a:ext cx="2057400" cy="225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43A2CDA-3AF6-4802-8FD9-99D45D679906}" type="datetime1">
              <a:rPr lang="en-GB" smtClean="0"/>
              <a:pPr/>
              <a:t>27/05/2015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9063" y="6530979"/>
            <a:ext cx="5814488" cy="225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198" y="6530979"/>
            <a:ext cx="2057400" cy="225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2B94EDB2-D1AD-4CC8-9623-AFA2EAECC4EE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35362" y="1193753"/>
            <a:ext cx="8272800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35362" y="6468505"/>
            <a:ext cx="8272800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543" y="155378"/>
            <a:ext cx="875237" cy="9004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296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4" r:id="rId2"/>
    <p:sldLayoutId id="2147483698" r:id="rId3"/>
    <p:sldLayoutId id="2147483705" r:id="rId4"/>
    <p:sldLayoutId id="2147483697" r:id="rId5"/>
    <p:sldLayoutId id="2147483650" r:id="rId6"/>
    <p:sldLayoutId id="2147483707" r:id="rId7"/>
    <p:sldLayoutId id="2147483681" r:id="rId8"/>
    <p:sldLayoutId id="2147483652" r:id="rId9"/>
    <p:sldLayoutId id="2147483657" r:id="rId10"/>
    <p:sldLayoutId id="2147483706" r:id="rId11"/>
    <p:sldLayoutId id="2147483658" r:id="rId12"/>
    <p:sldLayoutId id="2147483702" r:id="rId13"/>
    <p:sldLayoutId id="2147483659" r:id="rId14"/>
    <p:sldLayoutId id="2147483676" r:id="rId15"/>
    <p:sldLayoutId id="2147483662" r:id="rId16"/>
    <p:sldLayoutId id="2147483663" r:id="rId17"/>
    <p:sldLayoutId id="2147483654" r:id="rId18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FontTx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266700" indent="-2667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80000"/>
        <a:buFont typeface="Arial" panose="020B0604020202020204" pitchFamily="34" charset="0"/>
        <a:buChar char="►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276225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3"/>
        </a:buClr>
        <a:buSzPct val="80000"/>
        <a:buFont typeface="Arial" panose="020B0604020202020204" pitchFamily="34" charset="0"/>
        <a:buChar char="►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2667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SzPct val="80000"/>
        <a:buFont typeface="Arial" panose="020B0604020202020204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09625" indent="-2667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600" y="93600"/>
            <a:ext cx="7362000" cy="1026000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add bullet points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543" y="155378"/>
            <a:ext cx="875237" cy="90048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435362" y="1193753"/>
            <a:ext cx="8272800" cy="1191"/>
          </a:xfrm>
          <a:prstGeom prst="line">
            <a:avLst/>
          </a:prstGeom>
          <a:ln w="12700">
            <a:solidFill>
              <a:srgbClr val="5F2167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35362" y="6468505"/>
            <a:ext cx="8272800" cy="1191"/>
          </a:xfrm>
          <a:prstGeom prst="line">
            <a:avLst/>
          </a:prstGeom>
          <a:ln w="12700">
            <a:solidFill>
              <a:srgbClr val="5F2167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813551" y="6530979"/>
            <a:ext cx="2057400" cy="225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43A2CDA-3AF6-4802-8FD9-99D45D679906}" type="datetime1">
              <a:rPr lang="en-GB" smtClean="0"/>
              <a:pPr/>
              <a:t>27/05/2015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9063" y="6530979"/>
            <a:ext cx="5814488" cy="225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198" y="6530979"/>
            <a:ext cx="2057400" cy="225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B94EDB2-D1AD-4CC8-9623-AFA2EAECC4E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rgbClr val="5F2167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73050" indent="-273050" algn="l" defTabSz="914400" rtl="0" eaLnBrk="1" latinLnBrk="0" hangingPunct="1">
        <a:spcBef>
          <a:spcPct val="20000"/>
        </a:spcBef>
        <a:buClr>
          <a:srgbClr val="5F2167"/>
        </a:buClr>
        <a:buFont typeface="Arial" pitchFamily="34" charset="0"/>
        <a:buChar char="►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4988" indent="-261938" algn="l" defTabSz="914400" rtl="0" eaLnBrk="1" latinLnBrk="0" hangingPunct="1">
        <a:spcBef>
          <a:spcPct val="20000"/>
        </a:spcBef>
        <a:buClr>
          <a:srgbClr val="00B0B9"/>
        </a:buClr>
        <a:buFont typeface="Arial" pitchFamily="34" charset="0"/>
        <a:buChar char="►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08038" indent="-273050" algn="l" defTabSz="914400" rtl="0" eaLnBrk="1" latinLnBrk="0" hangingPunct="1">
        <a:spcBef>
          <a:spcPct val="20000"/>
        </a:spcBef>
        <a:buClr>
          <a:srgbClr val="C4D600"/>
        </a:buClr>
        <a:buFont typeface="Arial" pitchFamily="34" charset="0"/>
        <a:buChar char="►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82663" indent="-174625" algn="l" defTabSz="914400" rtl="0" eaLnBrk="1" latinLnBrk="0" hangingPunct="1">
        <a:spcBef>
          <a:spcPct val="20000"/>
        </a:spcBef>
        <a:buClr>
          <a:srgbClr val="888B8D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600" y="169016"/>
            <a:ext cx="7362000" cy="504000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543" y="155378"/>
            <a:ext cx="875237" cy="90048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435362" y="1193753"/>
            <a:ext cx="8272800" cy="1191"/>
          </a:xfrm>
          <a:prstGeom prst="line">
            <a:avLst/>
          </a:prstGeom>
          <a:ln w="12700">
            <a:solidFill>
              <a:srgbClr val="5F2167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35362" y="6468505"/>
            <a:ext cx="8272800" cy="1191"/>
          </a:xfrm>
          <a:prstGeom prst="line">
            <a:avLst/>
          </a:prstGeom>
          <a:ln w="12700">
            <a:solidFill>
              <a:srgbClr val="5F2167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 txBox="1">
            <a:spLocks/>
          </p:cNvSpPr>
          <p:nvPr/>
        </p:nvSpPr>
        <p:spPr>
          <a:xfrm>
            <a:off x="6813551" y="6530979"/>
            <a:ext cx="2057400" cy="225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3A2CDA-3AF6-4802-8FD9-99D45D679906}" type="datetime1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27/05/2015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330198" y="6530979"/>
            <a:ext cx="2057400" cy="225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94EDB2-D1AD-4CC8-9623-AFA2EAECC4EE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9063" y="6530979"/>
            <a:ext cx="5814488" cy="225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rgbClr val="5F2167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Word_97_-_2003_Document1.doc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ample 2 image low re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7920"/>
          <a:stretch>
            <a:fillRect/>
          </a:stretch>
        </p:blipFill>
        <p:spPr>
          <a:xfrm>
            <a:off x="935918" y="3087865"/>
            <a:ext cx="3488620" cy="2752017"/>
          </a:xfrm>
          <a:prstGeom prst="rect">
            <a:avLst/>
          </a:prstGeom>
        </p:spPr>
      </p:pic>
      <p:pic>
        <p:nvPicPr>
          <p:cNvPr id="9" name="Picture 8" descr="Sample 1 image low re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67378" y="3777149"/>
            <a:ext cx="3087708" cy="2881179"/>
          </a:xfrm>
          <a:prstGeom prst="rect">
            <a:avLst/>
          </a:prstGeom>
        </p:spPr>
      </p:pic>
      <p:pic>
        <p:nvPicPr>
          <p:cNvPr id="10" name="Picture 9" descr="Sample 6 image low res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41107" y="1236135"/>
            <a:ext cx="3396544" cy="2138185"/>
          </a:xfrm>
          <a:prstGeom prst="rect">
            <a:avLst/>
          </a:prstGeom>
        </p:spPr>
      </p:pic>
      <p:pic>
        <p:nvPicPr>
          <p:cNvPr id="11" name="Picture 10" descr="AmecFosterWheeler_RGB+images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762000" y="1021293"/>
            <a:ext cx="6973165" cy="58367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Problem Overview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Paul N Smith, Max Shepherd</a:t>
            </a:r>
          </a:p>
          <a:p>
            <a:r>
              <a:rPr lang="en-GB" dirty="0" smtClean="0"/>
              <a:t>1 June 2015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3981851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Commercial background</a:t>
            </a:r>
          </a:p>
          <a:p>
            <a:pPr lvl="2"/>
            <a:r>
              <a:rPr lang="en-GB" dirty="0" err="1" smtClean="0">
                <a:solidFill>
                  <a:schemeClr val="bg1">
                    <a:lumMod val="75000"/>
                  </a:schemeClr>
                </a:solidFill>
              </a:rPr>
              <a:t>Amec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 Foster Wheeler</a:t>
            </a:r>
          </a:p>
          <a:p>
            <a:pPr lvl="2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The ANSWERS suite of software</a:t>
            </a:r>
          </a:p>
          <a:p>
            <a:pPr lvl="1"/>
            <a:r>
              <a:rPr lang="en-GB" dirty="0" smtClean="0"/>
              <a:t>Technical background</a:t>
            </a:r>
          </a:p>
          <a:p>
            <a:pPr lvl="2"/>
            <a:r>
              <a:rPr lang="en-GB" dirty="0" smtClean="0"/>
              <a:t>The Boltzmann Transport Equation</a:t>
            </a:r>
          </a:p>
          <a:p>
            <a:pPr lvl="2"/>
            <a:r>
              <a:rPr lang="en-GB" dirty="0" smtClean="0"/>
              <a:t>Deterministic versus Monte Carlo methods</a:t>
            </a:r>
          </a:p>
          <a:p>
            <a:pPr lvl="1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Challenges in Monte Carlo</a:t>
            </a:r>
          </a:p>
          <a:p>
            <a:pPr lvl="2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Why is MC reactor physics hard?</a:t>
            </a:r>
          </a:p>
          <a:p>
            <a:pPr lvl="2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Calculation of distributed parameters</a:t>
            </a:r>
          </a:p>
          <a:p>
            <a:pPr lvl="2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Boltzmann Transport Equation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362" y="1397001"/>
            <a:ext cx="8251438" cy="2979056"/>
          </a:xfrm>
        </p:spPr>
        <p:txBody>
          <a:bodyPr>
            <a:normAutofit lnSpcReduction="10000"/>
          </a:bodyPr>
          <a:lstStyle/>
          <a:p>
            <a:pPr lvl="1"/>
            <a:r>
              <a:rPr lang="en-GB" dirty="0" smtClean="0"/>
              <a:t>Effectively, all the codes mentioned solve the Boltzmann Transport Equation. </a:t>
            </a:r>
          </a:p>
          <a:p>
            <a:pPr lvl="1"/>
            <a:r>
              <a:rPr lang="en-GB" b="0" dirty="0" smtClean="0"/>
              <a:t>The BTE is a statement of balance – it keeps track of the neutrons gained and lost in a syste</a:t>
            </a:r>
            <a:r>
              <a:rPr lang="en-GB" dirty="0" smtClean="0"/>
              <a:t>m.</a:t>
            </a:r>
          </a:p>
          <a:p>
            <a:pPr lvl="1"/>
            <a:r>
              <a:rPr lang="en-GB" b="0" dirty="0" smtClean="0"/>
              <a:t>It has a 6+1 dimensional phase space (3 in space, 2 in direction, 1 in energy + time). We only solve the time independent problem.</a:t>
            </a:r>
          </a:p>
          <a:p>
            <a:pPr lvl="1"/>
            <a:r>
              <a:rPr lang="en-GB" dirty="0" smtClean="0"/>
              <a:t>The equation is not amenable to analytic solution without a very large number of assumptions – which render the solutions of minimal practical utility.</a:t>
            </a:r>
            <a:endParaRPr lang="en-GB" b="0" dirty="0" smtClean="0"/>
          </a:p>
          <a:p>
            <a:pPr lvl="1"/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3641" y="4503238"/>
            <a:ext cx="61341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Radiation Transport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can split neutron transport problems in to two problem types and two solution methods.</a:t>
            </a:r>
          </a:p>
          <a:p>
            <a:pPr lvl="1"/>
            <a:r>
              <a:rPr lang="en-GB" dirty="0" smtClean="0"/>
              <a:t>Problem types:</a:t>
            </a:r>
          </a:p>
          <a:p>
            <a:pPr lvl="2"/>
            <a:r>
              <a:rPr lang="en-GB" dirty="0" smtClean="0"/>
              <a:t>Shielding – We know the source distribution of neutrons (BVP).</a:t>
            </a:r>
          </a:p>
          <a:p>
            <a:pPr lvl="2"/>
            <a:r>
              <a:rPr lang="en-GB" dirty="0" smtClean="0"/>
              <a:t>Criticality / Reactor physics – We need to solve for the source distribution (</a:t>
            </a:r>
            <a:r>
              <a:rPr lang="en-GB" dirty="0" err="1" smtClean="0"/>
              <a:t>Eigenvalue</a:t>
            </a:r>
            <a:r>
              <a:rPr lang="en-GB" dirty="0" smtClean="0"/>
              <a:t> problem).</a:t>
            </a:r>
          </a:p>
          <a:p>
            <a:pPr lvl="1"/>
            <a:r>
              <a:rPr lang="en-GB" dirty="0" smtClean="0"/>
              <a:t>Solution methods:</a:t>
            </a:r>
          </a:p>
          <a:p>
            <a:pPr lvl="2"/>
            <a:r>
              <a:rPr lang="en-GB" dirty="0" smtClean="0"/>
              <a:t>Deterministic – Make approximations so that we can solve for the behaviour of average particles</a:t>
            </a:r>
          </a:p>
          <a:p>
            <a:pPr lvl="2"/>
            <a:r>
              <a:rPr lang="en-GB" dirty="0" smtClean="0"/>
              <a:t>Monte Carlo – Simulate the path of neutrons moving through the geometry and extract physically meaningful parameters by tracking where they go.</a:t>
            </a:r>
          </a:p>
          <a:p>
            <a:pPr lvl="1"/>
            <a:r>
              <a:rPr lang="en-GB" dirty="0" smtClean="0"/>
              <a:t>Monte Carlo methods make essentially no approximations, so they are considered something of a gold standard in the industry. Unfortunately, at the moment, they are computationally intractable for routine calculations of whole core problems.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12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Operator form of the BTE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Conceptually, it’s easiest to understand what’s going on in the BTE from the operator form of the equation</a:t>
            </a:r>
          </a:p>
          <a:p>
            <a:pPr lvl="1"/>
            <a:r>
              <a:rPr lang="en-GB" dirty="0" smtClean="0"/>
              <a:t>For shielding problems: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For criticality / reactor physics problems:</a:t>
            </a:r>
          </a:p>
          <a:p>
            <a:pPr lvl="2">
              <a:buNone/>
            </a:pPr>
            <a:endParaRPr lang="en-GB" dirty="0" smtClean="0"/>
          </a:p>
          <a:p>
            <a:pPr lvl="2">
              <a:buNone/>
            </a:pPr>
            <a:endParaRPr lang="en-GB" dirty="0" smtClean="0"/>
          </a:p>
          <a:p>
            <a:pPr lvl="1"/>
            <a:r>
              <a:rPr lang="en-GB" dirty="0" smtClean="0"/>
              <a:t>Where </a:t>
            </a:r>
            <a:r>
              <a:rPr lang="en-GB" b="1" i="1" dirty="0" smtClean="0"/>
              <a:t>T</a:t>
            </a:r>
            <a:r>
              <a:rPr lang="en-GB" b="1" dirty="0" smtClean="0"/>
              <a:t> </a:t>
            </a:r>
            <a:r>
              <a:rPr lang="en-GB" dirty="0" smtClean="0"/>
              <a:t>is the transport operator, </a:t>
            </a:r>
            <a:r>
              <a:rPr lang="en-GB" b="1" i="1" dirty="0" smtClean="0"/>
              <a:t>S </a:t>
            </a:r>
            <a:r>
              <a:rPr lang="en-GB" dirty="0" smtClean="0"/>
              <a:t>is the scatter operator, </a:t>
            </a:r>
            <a:r>
              <a:rPr lang="en-GB" b="1" i="1" dirty="0" smtClean="0"/>
              <a:t>F</a:t>
            </a:r>
            <a:r>
              <a:rPr lang="en-GB" dirty="0" smtClean="0"/>
              <a:t> is the fission operator and </a:t>
            </a:r>
            <a:r>
              <a:rPr lang="en-GB" b="1" i="1" dirty="0" smtClean="0"/>
              <a:t>Q</a:t>
            </a:r>
            <a:r>
              <a:rPr lang="en-GB" b="1" dirty="0" smtClean="0"/>
              <a:t> </a:t>
            </a:r>
            <a:r>
              <a:rPr lang="en-GB" dirty="0" smtClean="0"/>
              <a:t>is the source term,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GB" dirty="0" smtClean="0">
                <a:cs typeface="Times New Roman" pitchFamily="18" charset="0"/>
              </a:rPr>
              <a:t>(</a:t>
            </a:r>
            <a:r>
              <a:rPr lang="en-GB" b="1" i="1" dirty="0" smtClean="0">
                <a:cs typeface="Times New Roman" pitchFamily="18" charset="0"/>
              </a:rPr>
              <a:t>x</a:t>
            </a:r>
            <a:r>
              <a:rPr lang="en-GB" dirty="0" smtClean="0">
                <a:cs typeface="Times New Roman" pitchFamily="18" charset="0"/>
              </a:rPr>
              <a:t>, E, </a:t>
            </a:r>
            <a:r>
              <a:rPr lang="el-GR" b="1" dirty="0" smtClean="0">
                <a:cs typeface="Times New Roman" pitchFamily="18" charset="0"/>
              </a:rPr>
              <a:t>Ω</a:t>
            </a:r>
            <a:r>
              <a:rPr lang="en-GB" dirty="0" smtClean="0">
                <a:cs typeface="Times New Roman" pitchFamily="18" charset="0"/>
              </a:rPr>
              <a:t>) is the flux of particles at position </a:t>
            </a:r>
            <a:r>
              <a:rPr lang="en-GB" b="1" i="1" dirty="0" smtClean="0">
                <a:cs typeface="Times New Roman" pitchFamily="18" charset="0"/>
              </a:rPr>
              <a:t>x</a:t>
            </a:r>
            <a:r>
              <a:rPr lang="en-GB" b="1" dirty="0" smtClean="0">
                <a:cs typeface="Times New Roman" pitchFamily="18" charset="0"/>
              </a:rPr>
              <a:t> </a:t>
            </a:r>
            <a:r>
              <a:rPr lang="en-GB" dirty="0" smtClean="0">
                <a:cs typeface="Times New Roman" pitchFamily="18" charset="0"/>
              </a:rPr>
              <a:t>with energy E travelling in direction </a:t>
            </a:r>
            <a:r>
              <a:rPr lang="el-GR" b="1" dirty="0" smtClean="0">
                <a:cs typeface="Times New Roman" pitchFamily="18" charset="0"/>
              </a:rPr>
              <a:t>Ω</a:t>
            </a:r>
            <a:r>
              <a:rPr lang="en-GB" b="1" dirty="0" smtClean="0">
                <a:cs typeface="Times New Roman" pitchFamily="18" charset="0"/>
              </a:rPr>
              <a:t> </a:t>
            </a:r>
            <a:r>
              <a:rPr lang="en-GB" dirty="0" smtClean="0">
                <a:cs typeface="Times New Roman" pitchFamily="18" charset="0"/>
              </a:rPr>
              <a:t>and </a:t>
            </a:r>
            <a:r>
              <a:rPr lang="el-GR" i="1" dirty="0" smtClean="0">
                <a:cs typeface="Times New Roman" pitchFamily="18" charset="0"/>
              </a:rPr>
              <a:t>λ</a:t>
            </a:r>
            <a:r>
              <a:rPr lang="en-GB" b="1" i="1" dirty="0" smtClean="0">
                <a:cs typeface="Times New Roman" pitchFamily="18" charset="0"/>
              </a:rPr>
              <a:t> </a:t>
            </a:r>
            <a:r>
              <a:rPr lang="en-GB" dirty="0" smtClean="0">
                <a:cs typeface="Times New Roman" pitchFamily="18" charset="0"/>
              </a:rPr>
              <a:t>is the principal </a:t>
            </a:r>
            <a:r>
              <a:rPr lang="en-GB" dirty="0" err="1" smtClean="0">
                <a:cs typeface="Times New Roman" pitchFamily="18" charset="0"/>
              </a:rPr>
              <a:t>eigenvalue</a:t>
            </a:r>
            <a:r>
              <a:rPr lang="en-GB" dirty="0" smtClean="0">
                <a:cs typeface="Times New Roman" pitchFamily="18" charset="0"/>
              </a:rPr>
              <a:t>.</a:t>
            </a:r>
          </a:p>
          <a:p>
            <a:pPr lvl="1"/>
            <a:r>
              <a:rPr lang="en-GB" dirty="0" smtClean="0">
                <a:cs typeface="Times New Roman" pitchFamily="18" charset="0"/>
              </a:rPr>
              <a:t>We generally talk about k-effective, the reciprocal of </a:t>
            </a:r>
            <a:r>
              <a:rPr lang="el-GR" b="1" i="1" dirty="0" smtClean="0">
                <a:cs typeface="Times New Roman" pitchFamily="18" charset="0"/>
              </a:rPr>
              <a:t>λ</a:t>
            </a:r>
            <a:r>
              <a:rPr lang="en-GB" dirty="0" smtClean="0">
                <a:cs typeface="Times New Roman" pitchFamily="18" charset="0"/>
              </a:rPr>
              <a:t>.</a:t>
            </a: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13</a:t>
            </a:fld>
            <a:endParaRPr lang="en-GB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2767239" y="2575831"/>
          <a:ext cx="3152775" cy="542925"/>
        </p:xfrm>
        <a:graphic>
          <a:graphicData uri="http://schemas.openxmlformats.org/presentationml/2006/ole">
            <p:oleObj spid="_x0000_s6147" name="Equation" r:id="rId3" imgW="1269720" imgH="215640" progId="">
              <p:embed/>
            </p:oleObj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2753631" y="3689577"/>
          <a:ext cx="2805113" cy="542925"/>
        </p:xfrm>
        <a:graphic>
          <a:graphicData uri="http://schemas.openxmlformats.org/presentationml/2006/ole">
            <p:oleObj spid="_x0000_s6149" name="Equation" r:id="rId4" imgW="1130040" imgH="215640" progId="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is solving the BTE hard?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362" y="1397001"/>
            <a:ext cx="4278152" cy="4993606"/>
          </a:xfrm>
        </p:spPr>
        <p:txBody>
          <a:bodyPr>
            <a:normAutofit/>
          </a:bodyPr>
          <a:lstStyle/>
          <a:p>
            <a:pPr lvl="1"/>
            <a:r>
              <a:rPr lang="en-GB" dirty="0" smtClean="0"/>
              <a:t>6+1 dimensional phase space:</a:t>
            </a:r>
          </a:p>
          <a:p>
            <a:pPr lvl="2"/>
            <a:r>
              <a:rPr lang="en-GB" dirty="0" smtClean="0"/>
              <a:t>For a deterministic code need to </a:t>
            </a:r>
            <a:r>
              <a:rPr lang="en-GB" dirty="0" err="1" smtClean="0"/>
              <a:t>discretise</a:t>
            </a:r>
            <a:r>
              <a:rPr lang="en-GB" dirty="0" smtClean="0"/>
              <a:t> in:</a:t>
            </a:r>
          </a:p>
          <a:p>
            <a:pPr lvl="3"/>
            <a:r>
              <a:rPr lang="en-GB" dirty="0" smtClean="0"/>
              <a:t>position, </a:t>
            </a:r>
          </a:p>
          <a:p>
            <a:pPr lvl="3"/>
            <a:r>
              <a:rPr lang="en-GB" dirty="0" smtClean="0"/>
              <a:t>angle, </a:t>
            </a:r>
          </a:p>
          <a:p>
            <a:pPr lvl="3"/>
            <a:r>
              <a:rPr lang="en-GB" dirty="0" smtClean="0"/>
              <a:t>energy, </a:t>
            </a:r>
          </a:p>
          <a:p>
            <a:pPr lvl="3"/>
            <a:r>
              <a:rPr lang="en-GB" dirty="0" smtClean="0"/>
              <a:t>(and time)</a:t>
            </a:r>
          </a:p>
          <a:p>
            <a:pPr lvl="1"/>
            <a:r>
              <a:rPr lang="en-GB" dirty="0" smtClean="0"/>
              <a:t>Dependence of cross section on velocity / energy highly nontrivial</a:t>
            </a:r>
          </a:p>
          <a:p>
            <a:pPr lvl="1"/>
            <a:r>
              <a:rPr lang="en-GB" dirty="0" smtClean="0"/>
              <a:t>Complicated geometries:</a:t>
            </a:r>
          </a:p>
          <a:p>
            <a:pPr lvl="2"/>
            <a:r>
              <a:rPr lang="en-GB" dirty="0" smtClean="0"/>
              <a:t>Structure on multiple scales</a:t>
            </a:r>
          </a:p>
          <a:p>
            <a:pPr lvl="3"/>
            <a:r>
              <a:rPr lang="en-GB" dirty="0" smtClean="0"/>
              <a:t>Gap between pin and clad &lt; 1mm</a:t>
            </a:r>
          </a:p>
          <a:p>
            <a:pPr lvl="3"/>
            <a:r>
              <a:rPr lang="en-GB" dirty="0" smtClean="0"/>
              <a:t>Height of core ~ 4m</a:t>
            </a:r>
          </a:p>
          <a:p>
            <a:pPr lvl="2"/>
            <a:r>
              <a:rPr lang="en-GB" dirty="0" smtClean="0"/>
              <a:t>Industrial problems completely lacking in symmetry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8468" y="1295401"/>
            <a:ext cx="3638590" cy="284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cbend_oldbury2.png"/>
          <p:cNvPicPr>
            <a:picLocks noChangeAspect="1"/>
          </p:cNvPicPr>
          <p:nvPr/>
        </p:nvPicPr>
        <p:blipFill>
          <a:blip r:embed="rId3"/>
          <a:srcRect t="16681" r="15922" b="11078"/>
          <a:stretch>
            <a:fillRect/>
          </a:stretch>
        </p:blipFill>
        <p:spPr>
          <a:xfrm>
            <a:off x="6145849" y="4136571"/>
            <a:ext cx="1855151" cy="22315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Deterministic 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GB" dirty="0" smtClean="0"/>
              <a:t>Deterministic methods generally run quickly but require high levels of approximation – the trick is knowing which approximations are valid in which circumstance.</a:t>
            </a:r>
          </a:p>
          <a:p>
            <a:pPr lvl="2"/>
            <a:r>
              <a:rPr lang="en-GB" dirty="0" smtClean="0"/>
              <a:t>The energy dependence is approximated by working in different energy `groups’ – can be as many as 172, often condense down to 6 or even 2 for a full core calculation.</a:t>
            </a:r>
          </a:p>
          <a:p>
            <a:pPr lvl="2"/>
            <a:r>
              <a:rPr lang="en-GB" dirty="0" smtClean="0"/>
              <a:t>Angular variation can captured using </a:t>
            </a:r>
            <a:r>
              <a:rPr lang="en-GB" dirty="0" err="1" smtClean="0"/>
              <a:t>eg</a:t>
            </a:r>
            <a:r>
              <a:rPr lang="en-GB" dirty="0" smtClean="0"/>
              <a:t> discrete ordinates: S</a:t>
            </a:r>
            <a:r>
              <a:rPr lang="en-GB" baseline="-25000" dirty="0" smtClean="0"/>
              <a:t>N</a:t>
            </a:r>
            <a:r>
              <a:rPr lang="en-GB" dirty="0" smtClean="0"/>
              <a:t> (based on Gauss-Legendre </a:t>
            </a:r>
            <a:r>
              <a:rPr lang="en-GB" dirty="0" err="1" smtClean="0"/>
              <a:t>quadrature</a:t>
            </a:r>
            <a:r>
              <a:rPr lang="en-GB" dirty="0" smtClean="0"/>
              <a:t>) , P</a:t>
            </a:r>
            <a:r>
              <a:rPr lang="en-GB" baseline="-25000" dirty="0" smtClean="0"/>
              <a:t>N</a:t>
            </a:r>
            <a:r>
              <a:rPr lang="en-GB" dirty="0" smtClean="0"/>
              <a:t> (based on spherical harmonics).</a:t>
            </a:r>
          </a:p>
          <a:p>
            <a:pPr lvl="2"/>
            <a:r>
              <a:rPr lang="en-GB" dirty="0" smtClean="0"/>
              <a:t>Finite difference based spatial </a:t>
            </a:r>
            <a:r>
              <a:rPr lang="en-GB" dirty="0" err="1" smtClean="0"/>
              <a:t>discretisation</a:t>
            </a:r>
            <a:r>
              <a:rPr lang="en-GB" dirty="0" smtClean="0"/>
              <a:t> (usually)</a:t>
            </a:r>
          </a:p>
          <a:p>
            <a:pPr lvl="1"/>
            <a:r>
              <a:rPr lang="en-GB" dirty="0" smtClean="0"/>
              <a:t>For full core problems, people generally use nodal two-group diffusion methods.</a:t>
            </a:r>
          </a:p>
          <a:p>
            <a:pPr lvl="1"/>
            <a:r>
              <a:rPr lang="en-GB" dirty="0" smtClean="0"/>
              <a:t>Carry out a calculation on an assembly level (with an infinite lattice i.e. 2D problem) to get homogenised cross-sections for assemblies and discontinuity factors.</a:t>
            </a:r>
          </a:p>
          <a:p>
            <a:pPr lvl="1"/>
            <a:r>
              <a:rPr lang="en-GB" dirty="0" smtClean="0"/>
              <a:t>This approach only works for reactors with a reasonable degree of symmetry and can introduce large errors if done incorrectly.</a:t>
            </a:r>
          </a:p>
          <a:p>
            <a:pPr lvl="2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Monte Carlo 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362" y="1397001"/>
            <a:ext cx="8251438" cy="736599"/>
          </a:xfrm>
        </p:spPr>
        <p:txBody>
          <a:bodyPr/>
          <a:lstStyle/>
          <a:p>
            <a:pPr lvl="1"/>
            <a:r>
              <a:rPr lang="en-GB" dirty="0" smtClean="0"/>
              <a:t>In Monte Carlo methods, we follow neutrons through the geometry, keeping track of collisions and boundary crossings.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16</a:t>
            </a:fld>
            <a:endParaRPr lang="en-GB"/>
          </a:p>
        </p:txBody>
      </p:sp>
      <p:grpSp>
        <p:nvGrpSpPr>
          <p:cNvPr id="58" name="Group 57"/>
          <p:cNvGrpSpPr/>
          <p:nvPr/>
        </p:nvGrpSpPr>
        <p:grpSpPr>
          <a:xfrm>
            <a:off x="1545771" y="2198915"/>
            <a:ext cx="5943600" cy="2286000"/>
            <a:chOff x="1273628" y="2220685"/>
            <a:chExt cx="5943600" cy="2286000"/>
          </a:xfrm>
        </p:grpSpPr>
        <p:sp>
          <p:nvSpPr>
            <p:cNvPr id="32" name="Rectangle 4"/>
            <p:cNvSpPr>
              <a:spLocks noChangeArrowheads="1"/>
            </p:cNvSpPr>
            <p:nvPr/>
          </p:nvSpPr>
          <p:spPr bwMode="auto">
            <a:xfrm>
              <a:off x="1273628" y="2220685"/>
              <a:ext cx="5715000" cy="22860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" name="Oval 5"/>
            <p:cNvSpPr>
              <a:spLocks noChangeArrowheads="1"/>
            </p:cNvSpPr>
            <p:nvPr/>
          </p:nvSpPr>
          <p:spPr bwMode="auto">
            <a:xfrm>
              <a:off x="2797628" y="2830285"/>
              <a:ext cx="457200" cy="457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" name="Oval 6"/>
            <p:cNvSpPr>
              <a:spLocks noChangeArrowheads="1"/>
            </p:cNvSpPr>
            <p:nvPr/>
          </p:nvSpPr>
          <p:spPr bwMode="auto">
            <a:xfrm>
              <a:off x="3254828" y="3668485"/>
              <a:ext cx="457200" cy="457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" name="Oval 7"/>
            <p:cNvSpPr>
              <a:spLocks noChangeArrowheads="1"/>
            </p:cNvSpPr>
            <p:nvPr/>
          </p:nvSpPr>
          <p:spPr bwMode="auto">
            <a:xfrm>
              <a:off x="6226628" y="3668485"/>
              <a:ext cx="457200" cy="457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" name="Rectangle 8"/>
            <p:cNvSpPr>
              <a:spLocks noChangeArrowheads="1"/>
            </p:cNvSpPr>
            <p:nvPr/>
          </p:nvSpPr>
          <p:spPr bwMode="auto">
            <a:xfrm>
              <a:off x="1502228" y="2830285"/>
              <a:ext cx="3048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7" name="Rectangle 9"/>
            <p:cNvSpPr>
              <a:spLocks noChangeArrowheads="1"/>
            </p:cNvSpPr>
            <p:nvPr/>
          </p:nvSpPr>
          <p:spPr bwMode="auto">
            <a:xfrm>
              <a:off x="6302828" y="3744685"/>
              <a:ext cx="3048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" name="Line 10"/>
            <p:cNvSpPr>
              <a:spLocks noChangeShapeType="1"/>
            </p:cNvSpPr>
            <p:nvPr/>
          </p:nvSpPr>
          <p:spPr bwMode="auto">
            <a:xfrm>
              <a:off x="1807028" y="2982685"/>
              <a:ext cx="914400" cy="76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Line 11"/>
            <p:cNvSpPr>
              <a:spLocks noChangeShapeType="1"/>
            </p:cNvSpPr>
            <p:nvPr/>
          </p:nvSpPr>
          <p:spPr bwMode="auto">
            <a:xfrm>
              <a:off x="3102428" y="3287485"/>
              <a:ext cx="219075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Line 12"/>
            <p:cNvSpPr>
              <a:spLocks noChangeShapeType="1"/>
            </p:cNvSpPr>
            <p:nvPr/>
          </p:nvSpPr>
          <p:spPr bwMode="auto">
            <a:xfrm flipV="1">
              <a:off x="3712028" y="3439885"/>
              <a:ext cx="121920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Line 13"/>
            <p:cNvSpPr>
              <a:spLocks noChangeShapeType="1"/>
            </p:cNvSpPr>
            <p:nvPr/>
          </p:nvSpPr>
          <p:spPr bwMode="auto">
            <a:xfrm>
              <a:off x="5159828" y="3363685"/>
              <a:ext cx="106680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Line 14"/>
            <p:cNvSpPr>
              <a:spLocks noChangeShapeType="1"/>
            </p:cNvSpPr>
            <p:nvPr/>
          </p:nvSpPr>
          <p:spPr bwMode="auto">
            <a:xfrm flipH="1">
              <a:off x="1883228" y="3973285"/>
              <a:ext cx="1371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Line 15"/>
            <p:cNvSpPr>
              <a:spLocks noChangeShapeType="1"/>
            </p:cNvSpPr>
            <p:nvPr/>
          </p:nvSpPr>
          <p:spPr bwMode="auto">
            <a:xfrm flipV="1">
              <a:off x="3026228" y="2906485"/>
              <a:ext cx="114300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Line 16"/>
            <p:cNvSpPr>
              <a:spLocks noChangeShapeType="1"/>
            </p:cNvSpPr>
            <p:nvPr/>
          </p:nvSpPr>
          <p:spPr bwMode="auto">
            <a:xfrm flipV="1">
              <a:off x="4397828" y="2449285"/>
              <a:ext cx="53340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Oval 17"/>
            <p:cNvSpPr>
              <a:spLocks noChangeArrowheads="1"/>
            </p:cNvSpPr>
            <p:nvPr/>
          </p:nvSpPr>
          <p:spPr bwMode="auto">
            <a:xfrm>
              <a:off x="4169228" y="2754085"/>
              <a:ext cx="304800" cy="30480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6" name="Line 18"/>
            <p:cNvSpPr>
              <a:spLocks noChangeShapeType="1"/>
            </p:cNvSpPr>
            <p:nvPr/>
          </p:nvSpPr>
          <p:spPr bwMode="auto">
            <a:xfrm>
              <a:off x="3712028" y="4049485"/>
              <a:ext cx="76200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Oval 19"/>
            <p:cNvSpPr>
              <a:spLocks noChangeArrowheads="1"/>
            </p:cNvSpPr>
            <p:nvPr/>
          </p:nvSpPr>
          <p:spPr bwMode="auto">
            <a:xfrm>
              <a:off x="1578428" y="3820885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" name="Oval 20"/>
            <p:cNvSpPr>
              <a:spLocks noChangeArrowheads="1"/>
            </p:cNvSpPr>
            <p:nvPr/>
          </p:nvSpPr>
          <p:spPr bwMode="auto">
            <a:xfrm>
              <a:off x="4931228" y="2220685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" name="Text Box 21"/>
            <p:cNvSpPr txBox="1">
              <a:spLocks noChangeArrowheads="1"/>
            </p:cNvSpPr>
            <p:nvPr/>
          </p:nvSpPr>
          <p:spPr bwMode="auto">
            <a:xfrm>
              <a:off x="1654628" y="2449285"/>
              <a:ext cx="106680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endParaRPr lang="en-US" sz="2400">
                <a:latin typeface="Times" pitchFamily="18" charset="0"/>
              </a:endParaRPr>
            </a:p>
          </p:txBody>
        </p:sp>
        <p:sp>
          <p:nvSpPr>
            <p:cNvPr id="50" name="Text Box 22"/>
            <p:cNvSpPr txBox="1">
              <a:spLocks noChangeArrowheads="1"/>
            </p:cNvSpPr>
            <p:nvPr/>
          </p:nvSpPr>
          <p:spPr bwMode="auto">
            <a:xfrm>
              <a:off x="1578428" y="2449285"/>
              <a:ext cx="99060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90000" bIns="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GB" sz="2400">
                  <a:latin typeface="Times" pitchFamily="18" charset="0"/>
                </a:rPr>
                <a:t>Source</a:t>
              </a:r>
            </a:p>
          </p:txBody>
        </p:sp>
        <p:sp>
          <p:nvSpPr>
            <p:cNvPr id="51" name="Text Box 24"/>
            <p:cNvSpPr txBox="1">
              <a:spLocks noChangeArrowheads="1"/>
            </p:cNvSpPr>
            <p:nvPr/>
          </p:nvSpPr>
          <p:spPr bwMode="auto">
            <a:xfrm>
              <a:off x="2645228" y="2449285"/>
              <a:ext cx="99060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90000" bIns="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GB" sz="2400" dirty="0">
                  <a:latin typeface="Times" pitchFamily="18" charset="0"/>
                </a:rPr>
                <a:t>Fission</a:t>
              </a:r>
            </a:p>
          </p:txBody>
        </p:sp>
        <p:sp>
          <p:nvSpPr>
            <p:cNvPr id="52" name="Text Box 25"/>
            <p:cNvSpPr txBox="1">
              <a:spLocks noChangeArrowheads="1"/>
            </p:cNvSpPr>
            <p:nvPr/>
          </p:nvSpPr>
          <p:spPr bwMode="auto">
            <a:xfrm>
              <a:off x="3788228" y="2373085"/>
              <a:ext cx="99060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90000" bIns="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GB" sz="2400">
                  <a:latin typeface="Times" pitchFamily="18" charset="0"/>
                </a:rPr>
                <a:t>Scatter</a:t>
              </a:r>
            </a:p>
          </p:txBody>
        </p:sp>
        <p:sp>
          <p:nvSpPr>
            <p:cNvPr id="53" name="Text Box 26"/>
            <p:cNvSpPr txBox="1">
              <a:spLocks noChangeArrowheads="1"/>
            </p:cNvSpPr>
            <p:nvPr/>
          </p:nvSpPr>
          <p:spPr bwMode="auto">
            <a:xfrm>
              <a:off x="5312228" y="2220685"/>
              <a:ext cx="152400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90000" bIns="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GB" sz="2400">
                  <a:latin typeface="Times" pitchFamily="18" charset="0"/>
                </a:rPr>
                <a:t>Capture</a:t>
              </a:r>
            </a:p>
          </p:txBody>
        </p:sp>
        <p:sp>
          <p:nvSpPr>
            <p:cNvPr id="54" name="Text Box 27"/>
            <p:cNvSpPr txBox="1">
              <a:spLocks noChangeArrowheads="1"/>
            </p:cNvSpPr>
            <p:nvPr/>
          </p:nvSpPr>
          <p:spPr bwMode="auto">
            <a:xfrm>
              <a:off x="4626428" y="4125685"/>
              <a:ext cx="152400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90000" bIns="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GB" sz="2400">
                  <a:latin typeface="Times" pitchFamily="18" charset="0"/>
                </a:rPr>
                <a:t>Escape</a:t>
              </a:r>
            </a:p>
          </p:txBody>
        </p:sp>
        <p:sp>
          <p:nvSpPr>
            <p:cNvPr id="55" name="Text Box 28"/>
            <p:cNvSpPr txBox="1">
              <a:spLocks noChangeArrowheads="1"/>
            </p:cNvSpPr>
            <p:nvPr/>
          </p:nvSpPr>
          <p:spPr bwMode="auto">
            <a:xfrm>
              <a:off x="6074228" y="3287485"/>
              <a:ext cx="114300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90000" bIns="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GB" sz="2400">
                  <a:latin typeface="Times" pitchFamily="18" charset="0"/>
                </a:rPr>
                <a:t>Source’</a:t>
              </a:r>
            </a:p>
          </p:txBody>
        </p:sp>
        <p:sp>
          <p:nvSpPr>
            <p:cNvPr id="56" name="Oval 29"/>
            <p:cNvSpPr>
              <a:spLocks noChangeArrowheads="1"/>
            </p:cNvSpPr>
            <p:nvPr/>
          </p:nvSpPr>
          <p:spPr bwMode="auto">
            <a:xfrm>
              <a:off x="2797628" y="2830285"/>
              <a:ext cx="457200" cy="457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7" name="Oval 30"/>
            <p:cNvSpPr>
              <a:spLocks noChangeArrowheads="1"/>
            </p:cNvSpPr>
            <p:nvPr/>
          </p:nvSpPr>
          <p:spPr bwMode="auto">
            <a:xfrm>
              <a:off x="4931228" y="3135085"/>
              <a:ext cx="457200" cy="457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9" name="Rectangle 58"/>
          <p:cNvSpPr/>
          <p:nvPr/>
        </p:nvSpPr>
        <p:spPr>
          <a:xfrm>
            <a:off x="304799" y="4635864"/>
            <a:ext cx="84037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1" indent="-266700" defTabSz="685800">
              <a:spcAft>
                <a:spcPts val="600"/>
              </a:spcAft>
              <a:buClr>
                <a:srgbClr val="5F2167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sz="2000" dirty="0" smtClean="0">
                <a:solidFill>
                  <a:srgbClr val="000000"/>
                </a:solidFill>
              </a:rPr>
              <a:t>We use a continuous energy representation of the cross-section (as opposed to the energy groups used in deterministic calculations).</a:t>
            </a:r>
          </a:p>
          <a:p>
            <a:pPr marL="266700" lvl="1" indent="-266700" defTabSz="685800">
              <a:spcAft>
                <a:spcPts val="600"/>
              </a:spcAft>
              <a:buClr>
                <a:srgbClr val="5F2167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sz="2000" dirty="0" smtClean="0">
                <a:solidFill>
                  <a:srgbClr val="000000"/>
                </a:solidFill>
              </a:rPr>
              <a:t>We do not need to </a:t>
            </a:r>
            <a:r>
              <a:rPr lang="en-GB" sz="2000" dirty="0" err="1" smtClean="0">
                <a:solidFill>
                  <a:srgbClr val="000000"/>
                </a:solidFill>
              </a:rPr>
              <a:t>discretise</a:t>
            </a:r>
            <a:r>
              <a:rPr lang="en-GB" sz="2000" dirty="0" smtClean="0">
                <a:solidFill>
                  <a:srgbClr val="000000"/>
                </a:solidFill>
              </a:rPr>
              <a:t> in angle or space.</a:t>
            </a:r>
          </a:p>
          <a:p>
            <a:pPr marL="266700" lvl="1" indent="-266700" defTabSz="685800">
              <a:spcAft>
                <a:spcPts val="600"/>
              </a:spcAft>
              <a:buClr>
                <a:srgbClr val="5F2167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sz="2000" dirty="0" smtClean="0">
                <a:solidFill>
                  <a:srgbClr val="000000"/>
                </a:solidFill>
              </a:rPr>
              <a:t>`All’ we need to do is keep track of neutrons.</a:t>
            </a:r>
            <a:endParaRPr lang="en-GB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Assumptions for Monte Carlo Simulations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a Monte Carlo simulation, we track each neutron individually (</a:t>
            </a:r>
            <a:r>
              <a:rPr lang="en-GB" dirty="0" err="1" smtClean="0"/>
              <a:t>ie</a:t>
            </a:r>
            <a:r>
              <a:rPr lang="en-GB" dirty="0" smtClean="0"/>
              <a:t> we assume superposition). In more detail, we make the following assumptions:</a:t>
            </a:r>
          </a:p>
          <a:p>
            <a:endParaRPr lang="en-GB" dirty="0" smtClean="0"/>
          </a:p>
          <a:p>
            <a:endParaRPr lang="en-GB" b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8905" y="2420258"/>
            <a:ext cx="8251438" cy="3849913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/>
          <a:p>
            <a:pPr marL="266700" marR="0" lvl="1" indent="-2667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►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time variation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(of material properties/geometry etc)</a:t>
            </a:r>
          </a:p>
          <a:p>
            <a:pPr marL="723900" lvl="2" indent="-266700" defTabSz="685800">
              <a:spcAft>
                <a:spcPts val="60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►"/>
            </a:pP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Collisions instantaneous</a:t>
            </a:r>
          </a:p>
          <a:p>
            <a:pPr marL="266700" marR="0" lvl="1" indent="-2667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►"/>
              <a:tabLst/>
              <a:defRPr/>
            </a:pPr>
            <a:r>
              <a:rPr lang="en-GB" sz="2000" baseline="0" dirty="0" smtClean="0"/>
              <a:t>No</a:t>
            </a:r>
            <a:r>
              <a:rPr lang="en-GB" sz="2000" dirty="0" smtClean="0"/>
              <a:t> dependence on past neutron history (</a:t>
            </a:r>
            <a:r>
              <a:rPr lang="en-GB" sz="2000" dirty="0" err="1" smtClean="0"/>
              <a:t>ie</a:t>
            </a:r>
            <a:r>
              <a:rPr lang="en-GB" sz="2000" dirty="0" smtClean="0"/>
              <a:t> only care about current position, momentum, energy)</a:t>
            </a:r>
          </a:p>
          <a:p>
            <a:pPr marL="266700" marR="0" lvl="1" indent="-2667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►"/>
              <a:tabLst/>
              <a:defRPr/>
            </a:pPr>
            <a:r>
              <a:rPr lang="en-GB" sz="2000" dirty="0" smtClean="0"/>
              <a:t>Material properties isotropic</a:t>
            </a:r>
          </a:p>
          <a:p>
            <a:pPr marL="266700" marR="0" lvl="1" indent="-2667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►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neutron-neutron interactions</a:t>
            </a:r>
          </a:p>
          <a:p>
            <a:pPr marL="266700" marR="0" lvl="1" indent="-2667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►"/>
              <a:tabLst/>
              <a:defRPr/>
            </a:pPr>
            <a:r>
              <a:rPr lang="en-GB" sz="2000" dirty="0" smtClean="0"/>
              <a:t>Neutrons are point particles</a:t>
            </a:r>
            <a:endParaRPr kumimoji="0" lang="en-GB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" marR="0" lvl="1" indent="-2667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►"/>
              <a:tabLst/>
              <a:defRPr/>
            </a:pPr>
            <a:r>
              <a:rPr lang="en-GB" sz="2000" baseline="0" dirty="0" smtClean="0"/>
              <a:t>Particle</a:t>
            </a:r>
            <a:r>
              <a:rPr lang="en-GB" sz="2000" dirty="0" smtClean="0"/>
              <a:t> motion is classical (</a:t>
            </a:r>
            <a:r>
              <a:rPr lang="en-GB" sz="2000" dirty="0" err="1" smtClean="0"/>
              <a:t>ie</a:t>
            </a:r>
            <a:r>
              <a:rPr lang="en-GB" sz="2000" dirty="0" smtClean="0"/>
              <a:t> non-relativistic)</a:t>
            </a:r>
          </a:p>
          <a:p>
            <a:pPr marL="266700" marR="0" lvl="1" indent="-2667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►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Quantum effects are unimportant (except in a few cases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eg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hydrogen)</a:t>
            </a:r>
          </a:p>
          <a:p>
            <a:pPr marL="266700" marR="0" lvl="1" indent="-2667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►"/>
              <a:tabLst/>
              <a:defRPr/>
            </a:pPr>
            <a:r>
              <a:rPr lang="en-GB" sz="2000" dirty="0" smtClean="0"/>
              <a:t>Particles fly in straight lines between collisions</a:t>
            </a:r>
          </a:p>
          <a:p>
            <a:pPr marL="266700" marR="0" lvl="1" indent="-2667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►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back-reaction of the particle on the material/geometry 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2925" marR="0" lvl="2" indent="-27622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►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Nomenclature / Method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/>
              <a:t>A </a:t>
            </a:r>
            <a:r>
              <a:rPr lang="en-GB" b="1" dirty="0" smtClean="0"/>
              <a:t>history</a:t>
            </a:r>
            <a:r>
              <a:rPr lang="en-GB" dirty="0" smtClean="0"/>
              <a:t> is a sequence of states p</a:t>
            </a:r>
            <a:r>
              <a:rPr lang="en-GB" baseline="-25000" dirty="0" smtClean="0"/>
              <a:t>i</a:t>
            </a:r>
          </a:p>
          <a:p>
            <a:pPr lvl="1"/>
            <a:r>
              <a:rPr lang="en-GB" dirty="0" smtClean="0"/>
              <a:t>When we follow a particle through the geometry, we describe this as </a:t>
            </a:r>
            <a:r>
              <a:rPr lang="en-GB" b="1" dirty="0" smtClean="0"/>
              <a:t>tracking</a:t>
            </a:r>
          </a:p>
          <a:p>
            <a:pPr lvl="1"/>
            <a:r>
              <a:rPr lang="en-GB" dirty="0" smtClean="0"/>
              <a:t>We track the particle from one </a:t>
            </a:r>
            <a:r>
              <a:rPr lang="en-GB" b="1" dirty="0" smtClean="0"/>
              <a:t>collision</a:t>
            </a:r>
            <a:r>
              <a:rPr lang="en-GB" dirty="0" smtClean="0"/>
              <a:t> to the next.</a:t>
            </a:r>
          </a:p>
          <a:p>
            <a:pPr lvl="1"/>
            <a:r>
              <a:rPr lang="en-GB" b="0" dirty="0" smtClean="0"/>
              <a:t>A </a:t>
            </a:r>
            <a:r>
              <a:rPr lang="en-GB" b="1" dirty="0" smtClean="0"/>
              <a:t>tally</a:t>
            </a:r>
            <a:r>
              <a:rPr lang="en-GB" dirty="0" smtClean="0"/>
              <a:t> is a sum related to particle motion which is </a:t>
            </a:r>
            <a:r>
              <a:rPr lang="en-GB" b="1" dirty="0" smtClean="0"/>
              <a:t>scored </a:t>
            </a:r>
            <a:r>
              <a:rPr lang="en-GB" dirty="0" smtClean="0"/>
              <a:t>within a region for each history. Some example tallies include:</a:t>
            </a:r>
          </a:p>
          <a:p>
            <a:pPr lvl="2"/>
            <a:r>
              <a:rPr lang="en-GB" b="0" dirty="0" smtClean="0"/>
              <a:t>Collision density</a:t>
            </a:r>
          </a:p>
          <a:p>
            <a:pPr lvl="2"/>
            <a:r>
              <a:rPr lang="en-GB" dirty="0" smtClean="0"/>
              <a:t>Path length</a:t>
            </a:r>
          </a:p>
          <a:p>
            <a:pPr lvl="1"/>
            <a:r>
              <a:rPr lang="en-GB" b="0" dirty="0" smtClean="0"/>
              <a:t>So, the Monte Carlo method is:</a:t>
            </a:r>
          </a:p>
          <a:p>
            <a:pPr lvl="2"/>
            <a:r>
              <a:rPr lang="en-GB" dirty="0" smtClean="0"/>
              <a:t>Generate a history p</a:t>
            </a:r>
            <a:r>
              <a:rPr lang="en-GB" baseline="-25000" dirty="0" smtClean="0"/>
              <a:t>i</a:t>
            </a:r>
            <a:r>
              <a:rPr lang="en-GB" dirty="0" smtClean="0"/>
              <a:t> by randomly sampling for the </a:t>
            </a:r>
            <a:r>
              <a:rPr lang="en-GB" b="1" dirty="0" smtClean="0"/>
              <a:t>source</a:t>
            </a:r>
            <a:r>
              <a:rPr lang="en-GB" dirty="0" smtClean="0"/>
              <a:t> and transitions</a:t>
            </a:r>
          </a:p>
          <a:p>
            <a:pPr lvl="2"/>
            <a:r>
              <a:rPr lang="en-GB" dirty="0" smtClean="0"/>
              <a:t>Estimate result by averaging over states of lots of histories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Overall 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GB" dirty="0" smtClean="0"/>
              <a:t>For a fixed source problem we effectively:</a:t>
            </a:r>
          </a:p>
          <a:p>
            <a:pPr lvl="2"/>
            <a:r>
              <a:rPr lang="en-GB" b="0" dirty="0" smtClean="0"/>
              <a:t>Loop over all particles</a:t>
            </a:r>
          </a:p>
          <a:p>
            <a:pPr lvl="3"/>
            <a:r>
              <a:rPr lang="en-GB" dirty="0" smtClean="0"/>
              <a:t>Loop over all transition / collision in a history</a:t>
            </a:r>
          </a:p>
          <a:p>
            <a:pPr lvl="3"/>
            <a:r>
              <a:rPr lang="en-GB" b="0" dirty="0" smtClean="0"/>
              <a:t>For each transition / collision update the particle state </a:t>
            </a:r>
            <a:r>
              <a:rPr lang="en-GB" dirty="0" smtClean="0"/>
              <a:t>using a combination of physics and random numbers</a:t>
            </a:r>
          </a:p>
          <a:p>
            <a:pPr lvl="3"/>
            <a:r>
              <a:rPr lang="en-GB" dirty="0" smtClean="0"/>
              <a:t>Tally results for k-effective etc</a:t>
            </a:r>
          </a:p>
          <a:p>
            <a:pPr lvl="2"/>
            <a:r>
              <a:rPr lang="en-GB" dirty="0" smtClean="0"/>
              <a:t>Amalgamate results from different histories into an estimate of the desired quantity</a:t>
            </a:r>
          </a:p>
          <a:p>
            <a:pPr lvl="1"/>
            <a:r>
              <a:rPr lang="en-GB" dirty="0" smtClean="0"/>
              <a:t>For an </a:t>
            </a:r>
            <a:r>
              <a:rPr lang="en-GB" dirty="0" err="1" smtClean="0"/>
              <a:t>eigenvalue</a:t>
            </a:r>
            <a:r>
              <a:rPr lang="en-GB" dirty="0" smtClean="0"/>
              <a:t> problem, we then loop over multiple sets of particles which we call </a:t>
            </a:r>
            <a:r>
              <a:rPr lang="en-GB" b="1" dirty="0" smtClean="0"/>
              <a:t>stages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The particles produced by fission in each stage are stored in a </a:t>
            </a:r>
            <a:r>
              <a:rPr lang="en-GB" b="1" dirty="0" smtClean="0"/>
              <a:t>Fission Bank</a:t>
            </a:r>
            <a:r>
              <a:rPr lang="en-GB" b="1" i="1" dirty="0" smtClean="0"/>
              <a:t> </a:t>
            </a:r>
            <a:r>
              <a:rPr lang="en-GB" dirty="0" smtClean="0"/>
              <a:t>and used to create the </a:t>
            </a:r>
            <a:r>
              <a:rPr lang="en-GB" b="1" dirty="0" smtClean="0"/>
              <a:t>source distribution </a:t>
            </a:r>
            <a:r>
              <a:rPr lang="en-GB" dirty="0" smtClean="0"/>
              <a:t>for the next stage.</a:t>
            </a:r>
          </a:p>
          <a:p>
            <a:pPr lvl="1"/>
            <a:r>
              <a:rPr lang="en-GB" dirty="0" smtClean="0"/>
              <a:t>The </a:t>
            </a:r>
            <a:r>
              <a:rPr lang="en-GB" b="1" dirty="0" smtClean="0"/>
              <a:t>source distribution </a:t>
            </a:r>
            <a:r>
              <a:rPr lang="en-GB" dirty="0" smtClean="0"/>
              <a:t>for the first stage needs to be guessed / set by the user</a:t>
            </a:r>
          </a:p>
          <a:p>
            <a:pPr lvl="1">
              <a:buNone/>
            </a:pPr>
            <a:r>
              <a:rPr lang="en-GB" b="0" dirty="0" smtClean="0"/>
              <a:t>				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19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/>
              <a:t>Commercial background</a:t>
            </a:r>
          </a:p>
          <a:p>
            <a:pPr lvl="2"/>
            <a:r>
              <a:rPr lang="en-GB" dirty="0" err="1" smtClean="0"/>
              <a:t>Amec</a:t>
            </a:r>
            <a:r>
              <a:rPr lang="en-GB" dirty="0" smtClean="0"/>
              <a:t> Foster Wheeler</a:t>
            </a:r>
          </a:p>
          <a:p>
            <a:pPr lvl="2"/>
            <a:r>
              <a:rPr lang="en-GB" dirty="0" smtClean="0"/>
              <a:t>The ANSWERS suite of software</a:t>
            </a:r>
          </a:p>
          <a:p>
            <a:pPr lvl="1"/>
            <a:r>
              <a:rPr lang="en-GB" dirty="0" smtClean="0"/>
              <a:t>Technical background</a:t>
            </a:r>
          </a:p>
          <a:p>
            <a:pPr lvl="2"/>
            <a:r>
              <a:rPr lang="en-GB" dirty="0" smtClean="0"/>
              <a:t>The Boltzmann Transport Equation</a:t>
            </a:r>
          </a:p>
          <a:p>
            <a:pPr lvl="2"/>
            <a:r>
              <a:rPr lang="en-GB" dirty="0" smtClean="0"/>
              <a:t>Deterministic versus Monte Carlo methods</a:t>
            </a:r>
          </a:p>
          <a:p>
            <a:pPr lvl="1"/>
            <a:r>
              <a:rPr lang="en-GB" dirty="0" smtClean="0"/>
              <a:t>Challenges in Monte Carlo</a:t>
            </a:r>
          </a:p>
          <a:p>
            <a:pPr lvl="2"/>
            <a:r>
              <a:rPr lang="en-GB" dirty="0" smtClean="0"/>
              <a:t>Why is MC reactor physics hard?</a:t>
            </a:r>
          </a:p>
          <a:p>
            <a:pPr lvl="2"/>
            <a:r>
              <a:rPr lang="en-GB" dirty="0" smtClean="0"/>
              <a:t>Calculation of distributed parameters</a:t>
            </a:r>
          </a:p>
          <a:p>
            <a:pPr lvl="2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Commercial background</a:t>
            </a:r>
          </a:p>
          <a:p>
            <a:pPr lvl="2"/>
            <a:r>
              <a:rPr lang="en-GB" dirty="0" err="1" smtClean="0">
                <a:solidFill>
                  <a:schemeClr val="bg1">
                    <a:lumMod val="75000"/>
                  </a:schemeClr>
                </a:solidFill>
              </a:rPr>
              <a:t>Amec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 Foster Wheeler</a:t>
            </a:r>
          </a:p>
          <a:p>
            <a:pPr lvl="2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The ANSWERS suite of software</a:t>
            </a:r>
          </a:p>
          <a:p>
            <a:pPr lvl="1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Technical background</a:t>
            </a:r>
          </a:p>
          <a:p>
            <a:pPr lvl="2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The Boltzmann Transport Equation</a:t>
            </a:r>
          </a:p>
          <a:p>
            <a:pPr lvl="2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Deterministic versus Monte Carlo methods</a:t>
            </a:r>
          </a:p>
          <a:p>
            <a:pPr lvl="1"/>
            <a:r>
              <a:rPr lang="en-GB" dirty="0" smtClean="0"/>
              <a:t>Challenges in Monte Carlo</a:t>
            </a:r>
          </a:p>
          <a:p>
            <a:pPr lvl="2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Why is MC reactor physics hard?</a:t>
            </a:r>
          </a:p>
          <a:p>
            <a:pPr lvl="2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Calculation of distributed parameters</a:t>
            </a:r>
          </a:p>
          <a:p>
            <a:pPr lvl="2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Commercial background</a:t>
            </a:r>
          </a:p>
          <a:p>
            <a:pPr lvl="2"/>
            <a:r>
              <a:rPr lang="en-GB" dirty="0" err="1" smtClean="0">
                <a:solidFill>
                  <a:schemeClr val="bg1">
                    <a:lumMod val="75000"/>
                  </a:schemeClr>
                </a:solidFill>
              </a:rPr>
              <a:t>Amec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 Foster Wheeler</a:t>
            </a:r>
          </a:p>
          <a:p>
            <a:pPr lvl="2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The ANSWERS suite of software</a:t>
            </a:r>
          </a:p>
          <a:p>
            <a:pPr lvl="1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Technical background</a:t>
            </a:r>
          </a:p>
          <a:p>
            <a:pPr lvl="2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The Boltzmann Transport Equation</a:t>
            </a:r>
          </a:p>
          <a:p>
            <a:pPr lvl="2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Deterministic versus Monte Carlo methods</a:t>
            </a:r>
          </a:p>
          <a:p>
            <a:pPr lvl="1"/>
            <a:r>
              <a:rPr lang="en-GB" dirty="0" smtClean="0"/>
              <a:t>Challenges in Monte Carlo</a:t>
            </a:r>
          </a:p>
          <a:p>
            <a:pPr lvl="2"/>
            <a:r>
              <a:rPr lang="en-GB" dirty="0" smtClean="0"/>
              <a:t>Why is MC reactor physics hard?</a:t>
            </a:r>
          </a:p>
          <a:p>
            <a:pPr lvl="2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Calculation of distributed parameters</a:t>
            </a:r>
          </a:p>
          <a:p>
            <a:pPr lvl="2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is Monte Carlo reactor physics hard?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We’ve already seen why solving the BTE in general is hard. Particular challenges in Monte Carlo reactor physics are:</a:t>
            </a:r>
          </a:p>
          <a:p>
            <a:pPr lvl="1"/>
            <a:r>
              <a:rPr lang="en-GB" dirty="0" smtClean="0"/>
              <a:t>Representation of complicated energy dependence</a:t>
            </a:r>
          </a:p>
          <a:p>
            <a:pPr lvl="2"/>
            <a:r>
              <a:rPr lang="en-GB" dirty="0" smtClean="0"/>
              <a:t>Have different schemes for different nuclides</a:t>
            </a:r>
          </a:p>
          <a:p>
            <a:pPr lvl="2"/>
            <a:r>
              <a:rPr lang="en-GB" dirty="0" smtClean="0"/>
              <a:t>Need to search through non-uniform energy grids with ~10</a:t>
            </a:r>
            <a:r>
              <a:rPr lang="en-GB" baseline="30000" dirty="0" smtClean="0"/>
              <a:t>5</a:t>
            </a:r>
            <a:r>
              <a:rPr lang="en-GB" dirty="0" smtClean="0"/>
              <a:t> nodes</a:t>
            </a:r>
          </a:p>
          <a:p>
            <a:pPr lvl="1"/>
            <a:r>
              <a:rPr lang="en-GB" dirty="0" smtClean="0"/>
              <a:t>Calculation of distributed parameters</a:t>
            </a:r>
          </a:p>
          <a:p>
            <a:pPr lvl="2"/>
            <a:r>
              <a:rPr lang="en-GB" dirty="0" smtClean="0"/>
              <a:t>Number of tallies and computational time required for calculation of distributed parameters is very large</a:t>
            </a:r>
          </a:p>
          <a:p>
            <a:pPr lvl="2"/>
            <a:r>
              <a:rPr lang="en-GB" dirty="0" smtClean="0"/>
              <a:t>What is the best way to calculate / store distributed parameters?</a:t>
            </a:r>
          </a:p>
          <a:p>
            <a:pPr lvl="1"/>
            <a:r>
              <a:rPr lang="en-GB" dirty="0" smtClean="0"/>
              <a:t>Convergence of the fission source distribution</a:t>
            </a:r>
          </a:p>
          <a:p>
            <a:pPr lvl="2"/>
            <a:r>
              <a:rPr lang="en-GB" dirty="0" smtClean="0"/>
              <a:t>As we are solving an </a:t>
            </a:r>
            <a:r>
              <a:rPr lang="en-GB" dirty="0" err="1" smtClean="0"/>
              <a:t>eigenvalue</a:t>
            </a:r>
            <a:r>
              <a:rPr lang="en-GB" dirty="0" smtClean="0"/>
              <a:t> problem, we need an idea of what the source is, prior to being able to start calculating the </a:t>
            </a:r>
            <a:r>
              <a:rPr lang="en-GB" dirty="0" err="1" smtClean="0"/>
              <a:t>eigenvalue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 in Monte Carlo reactor physics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/>
              <a:t>Monte Carlo is an inherently random process – we find the result of interest by averaging lots and lots of samples.</a:t>
            </a:r>
          </a:p>
          <a:p>
            <a:pPr lvl="1"/>
            <a:r>
              <a:rPr lang="en-GB" dirty="0" smtClean="0"/>
              <a:t>Thus, the rate of convergence for Monte Carlo is N</a:t>
            </a:r>
            <a:r>
              <a:rPr lang="en-GB" baseline="30000" dirty="0" smtClean="0"/>
              <a:t>-1/2</a:t>
            </a:r>
            <a:r>
              <a:rPr lang="en-GB" dirty="0" smtClean="0"/>
              <a:t> where N is the number of trials. That is, to double the accuracy, you need to run for four times as long.</a:t>
            </a:r>
          </a:p>
          <a:p>
            <a:pPr lvl="1"/>
            <a:r>
              <a:rPr lang="en-GB" b="0" dirty="0" smtClean="0"/>
              <a:t>For criticality calculations, where all you need to calculate is the principal </a:t>
            </a:r>
            <a:r>
              <a:rPr lang="en-GB" b="0" dirty="0" err="1" smtClean="0"/>
              <a:t>eigen</a:t>
            </a:r>
            <a:r>
              <a:rPr lang="en-GB" dirty="0" err="1" smtClean="0"/>
              <a:t>value</a:t>
            </a:r>
            <a:r>
              <a:rPr lang="en-GB" dirty="0" smtClean="0"/>
              <a:t> </a:t>
            </a:r>
            <a:r>
              <a:rPr lang="el-GR" b="1" i="1" dirty="0" smtClean="0">
                <a:cs typeface="Times New Roman" pitchFamily="18" charset="0"/>
              </a:rPr>
              <a:t>λ</a:t>
            </a:r>
            <a:r>
              <a:rPr lang="en-GB" dirty="0" smtClean="0">
                <a:cs typeface="Times New Roman" pitchFamily="18" charset="0"/>
              </a:rPr>
              <a:t>, this isn’t actually a problem – every single neutron you track contributes to the statistics of the answer you want.</a:t>
            </a:r>
          </a:p>
          <a:p>
            <a:pPr lvl="1"/>
            <a:r>
              <a:rPr lang="en-GB" b="0" dirty="0" smtClean="0">
                <a:cs typeface="Times New Roman" pitchFamily="18" charset="0"/>
              </a:rPr>
              <a:t>In reactor physics calculations, you need to kno</a:t>
            </a:r>
            <a:r>
              <a:rPr lang="en-GB" dirty="0" smtClean="0">
                <a:cs typeface="Times New Roman" pitchFamily="18" charset="0"/>
              </a:rPr>
              <a:t>w more than just the </a:t>
            </a:r>
            <a:r>
              <a:rPr lang="en-GB" dirty="0" err="1" smtClean="0">
                <a:cs typeface="Times New Roman" pitchFamily="18" charset="0"/>
              </a:rPr>
              <a:t>eigenvalue</a:t>
            </a:r>
            <a:r>
              <a:rPr lang="en-GB" dirty="0" smtClean="0">
                <a:cs typeface="Times New Roman" pitchFamily="18" charset="0"/>
              </a:rPr>
              <a:t>, you also want to know the </a:t>
            </a:r>
            <a:r>
              <a:rPr lang="en-GB" dirty="0" err="1" smtClean="0">
                <a:cs typeface="Times New Roman" pitchFamily="18" charset="0"/>
              </a:rPr>
              <a:t>eigenfunction</a:t>
            </a:r>
            <a:r>
              <a:rPr lang="en-GB" dirty="0" smtClean="0">
                <a:cs typeface="Times New Roman" pitchFamily="18" charset="0"/>
              </a:rPr>
              <a:t>, and other things derived from the </a:t>
            </a:r>
            <a:r>
              <a:rPr lang="en-GB" dirty="0" err="1" smtClean="0">
                <a:cs typeface="Times New Roman" pitchFamily="18" charset="0"/>
              </a:rPr>
              <a:t>eigenfunction</a:t>
            </a:r>
            <a:r>
              <a:rPr lang="en-GB" dirty="0" smtClean="0">
                <a:cs typeface="Times New Roman" pitchFamily="18" charset="0"/>
              </a:rPr>
              <a:t> – we call these distributed parameters.</a:t>
            </a:r>
          </a:p>
          <a:p>
            <a:pPr lvl="1"/>
            <a:r>
              <a:rPr lang="en-GB" b="0" dirty="0" smtClean="0">
                <a:cs typeface="Times New Roman" pitchFamily="18" charset="0"/>
              </a:rPr>
              <a:t>Distributed parameters are calculated by overlaying a mesh on the model and tallying (</a:t>
            </a:r>
            <a:r>
              <a:rPr lang="en-GB" b="0" dirty="0" err="1" smtClean="0">
                <a:cs typeface="Times New Roman" pitchFamily="18" charset="0"/>
              </a:rPr>
              <a:t>ie</a:t>
            </a:r>
            <a:r>
              <a:rPr lang="en-GB" b="0" dirty="0" smtClean="0">
                <a:cs typeface="Times New Roman" pitchFamily="18" charset="0"/>
              </a:rPr>
              <a:t> counting) relevant things in the mesh cells. </a:t>
            </a:r>
          </a:p>
          <a:p>
            <a:pPr lvl="1"/>
            <a:r>
              <a:rPr lang="en-GB" dirty="0" smtClean="0">
                <a:cs typeface="Times New Roman" pitchFamily="18" charset="0"/>
              </a:rPr>
              <a:t>There are other approaches to calculating distributed parameters.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of tallies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can tally things for selected events / subsets of the phase space </a:t>
            </a:r>
            <a:r>
              <a:rPr lang="en-GB" dirty="0" err="1" smtClean="0"/>
              <a:t>eg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Energy ranges</a:t>
            </a:r>
          </a:p>
          <a:p>
            <a:pPr lvl="1"/>
            <a:r>
              <a:rPr lang="en-GB" b="0" dirty="0" smtClean="0"/>
              <a:t>Particles in given cells</a:t>
            </a:r>
          </a:p>
          <a:p>
            <a:pPr lvl="1"/>
            <a:r>
              <a:rPr lang="en-GB" dirty="0" smtClean="0"/>
              <a:t>Particle crossing a specified service</a:t>
            </a:r>
          </a:p>
          <a:p>
            <a:pPr lvl="1"/>
            <a:r>
              <a:rPr lang="en-GB" dirty="0" smtClean="0"/>
              <a:t>Conditional events</a:t>
            </a:r>
          </a:p>
          <a:p>
            <a:pPr lvl="1"/>
            <a:r>
              <a:rPr lang="en-GB" b="0" dirty="0" smtClean="0"/>
              <a:t>Number of fission children</a:t>
            </a:r>
          </a:p>
          <a:p>
            <a:pPr lvl="1"/>
            <a:r>
              <a:rPr lang="en-GB" dirty="0" smtClean="0"/>
              <a:t>Energy of neutrons causing fission</a:t>
            </a:r>
          </a:p>
          <a:p>
            <a:pPr lvl="1"/>
            <a:r>
              <a:rPr lang="en-GB" b="0" dirty="0" smtClean="0"/>
              <a:t>Scattering from one range to another</a:t>
            </a:r>
          </a:p>
          <a:p>
            <a:pPr lvl="1"/>
            <a:r>
              <a:rPr lang="en-GB" dirty="0" smtClean="0"/>
              <a:t>Collision density</a:t>
            </a:r>
          </a:p>
          <a:p>
            <a:pPr lvl="1"/>
            <a:r>
              <a:rPr lang="en-GB" b="0" dirty="0" smtClean="0"/>
              <a:t>Path length</a:t>
            </a:r>
          </a:p>
          <a:p>
            <a:pPr lvl="1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relevant physical quantities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/>
              <a:t>The BTE equation is phrased in terms of the angular flux: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Integrating over angle and energy gives us the scalar flux:</a:t>
            </a:r>
          </a:p>
          <a:p>
            <a:pPr lvl="1"/>
            <a:endParaRPr lang="en-GB" dirty="0" smtClean="0"/>
          </a:p>
          <a:p>
            <a:pPr lvl="2"/>
            <a:r>
              <a:rPr lang="en-GB" dirty="0" smtClean="0"/>
              <a:t>This is the total distance travelled by the particles in a given volume per unit time</a:t>
            </a:r>
          </a:p>
          <a:p>
            <a:pPr lvl="1"/>
            <a:r>
              <a:rPr lang="en-GB" dirty="0" smtClean="0"/>
              <a:t>The reaction rate for a given reaction </a:t>
            </a:r>
            <a:r>
              <a:rPr lang="en-GB" i="1" dirty="0" smtClean="0"/>
              <a:t>n</a:t>
            </a:r>
            <a:r>
              <a:rPr lang="en-GB" dirty="0" smtClean="0"/>
              <a:t> is:</a:t>
            </a:r>
          </a:p>
          <a:p>
            <a:pPr lvl="1"/>
            <a:endParaRPr lang="en-GB" dirty="0" smtClean="0"/>
          </a:p>
          <a:p>
            <a:pPr lvl="2"/>
            <a:r>
              <a:rPr lang="en-GB" dirty="0" smtClean="0"/>
              <a:t>Reactions per unit volume per unit time</a:t>
            </a:r>
          </a:p>
          <a:p>
            <a:pPr lvl="2"/>
            <a:r>
              <a:rPr lang="en-GB" dirty="0" smtClean="0"/>
              <a:t>Where            is the macroscopic cross-section for the reaction</a:t>
            </a:r>
          </a:p>
          <a:p>
            <a:pPr lvl="1"/>
            <a:r>
              <a:rPr lang="en-GB" dirty="0" smtClean="0"/>
              <a:t>The collision density is:</a:t>
            </a:r>
          </a:p>
          <a:p>
            <a:pPr lvl="1"/>
            <a:endParaRPr lang="en-GB" dirty="0" smtClean="0"/>
          </a:p>
          <a:p>
            <a:pPr lvl="2"/>
            <a:r>
              <a:rPr lang="en-GB" dirty="0" smtClean="0"/>
              <a:t>Where            is the total macroscopic cross-section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74572" y="1872342"/>
            <a:ext cx="838200" cy="287055"/>
          </a:xfrm>
          <a:prstGeom prst="rect">
            <a:avLst/>
          </a:prstGeom>
          <a:noFill/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65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62943" y="2514599"/>
            <a:ext cx="2214576" cy="511630"/>
          </a:xfrm>
          <a:prstGeom prst="rect">
            <a:avLst/>
          </a:prstGeom>
          <a:noFill/>
        </p:spPr>
      </p:pic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892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0" y="892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2234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34342" y="3842657"/>
            <a:ext cx="3122337" cy="555172"/>
          </a:xfrm>
          <a:prstGeom prst="rect">
            <a:avLst/>
          </a:prstGeom>
          <a:noFill/>
        </p:spPr>
      </p:pic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0" y="892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2237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41715" y="4757055"/>
            <a:ext cx="609600" cy="242225"/>
          </a:xfrm>
          <a:prstGeom prst="rect">
            <a:avLst/>
          </a:prstGeom>
          <a:noFill/>
        </p:spPr>
      </p:pic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2239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77886" y="5301344"/>
            <a:ext cx="3162653" cy="576942"/>
          </a:xfrm>
          <a:prstGeom prst="rect">
            <a:avLst/>
          </a:prstGeom>
          <a:noFill/>
        </p:spPr>
      </p:pic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0" y="892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2244" name="Rectangle 20"/>
          <p:cNvSpPr>
            <a:spLocks noChangeArrowheads="1"/>
          </p:cNvSpPr>
          <p:nvPr/>
        </p:nvSpPr>
        <p:spPr bwMode="auto">
          <a:xfrm>
            <a:off x="0" y="892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4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2245" name="Picture 2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9943" y="5878284"/>
            <a:ext cx="620486" cy="2465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Tallies for calculating flux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/>
              <a:t>Some ways to estimate the flux include:</a:t>
            </a:r>
          </a:p>
          <a:p>
            <a:pPr lvl="2"/>
            <a:r>
              <a:rPr lang="en-GB" dirty="0" smtClean="0"/>
              <a:t>Collision density</a:t>
            </a:r>
          </a:p>
          <a:p>
            <a:pPr lvl="2"/>
            <a:r>
              <a:rPr lang="en-GB" b="0" dirty="0" smtClean="0"/>
              <a:t>Path length</a:t>
            </a:r>
          </a:p>
          <a:p>
            <a:pPr lvl="2"/>
            <a:r>
              <a:rPr lang="en-GB" dirty="0" smtClean="0"/>
              <a:t>Surface crossings</a:t>
            </a:r>
          </a:p>
          <a:p>
            <a:pPr lvl="2"/>
            <a:r>
              <a:rPr lang="en-GB" dirty="0" smtClean="0"/>
              <a:t>Flux at a point</a:t>
            </a:r>
          </a:p>
          <a:p>
            <a:pPr lvl="1"/>
            <a:r>
              <a:rPr lang="en-GB" b="0" dirty="0" smtClean="0"/>
              <a:t>There are various variance reduction techniques that involve weighting different particles. Assume particle </a:t>
            </a:r>
            <a:r>
              <a:rPr lang="en-GB" b="0" i="1" dirty="0" err="1" smtClean="0"/>
              <a:t>i</a:t>
            </a:r>
            <a:r>
              <a:rPr lang="en-GB" b="0" dirty="0" smtClean="0"/>
              <a:t> has weight </a:t>
            </a:r>
            <a:r>
              <a:rPr lang="en-GB" b="0" i="1" dirty="0" err="1" smtClean="0"/>
              <a:t>w</a:t>
            </a:r>
            <a:r>
              <a:rPr lang="en-GB" b="0" i="1" baseline="-25000" dirty="0" err="1" smtClean="0"/>
              <a:t>i</a:t>
            </a:r>
            <a:r>
              <a:rPr lang="en-GB" i="1" dirty="0" smtClean="0"/>
              <a:t>. </a:t>
            </a:r>
            <a:r>
              <a:rPr lang="en-GB" dirty="0" smtClean="0"/>
              <a:t>Total weight is </a:t>
            </a:r>
            <a:r>
              <a:rPr lang="en-GB" i="1" dirty="0" smtClean="0"/>
              <a:t>W</a:t>
            </a:r>
            <a:r>
              <a:rPr lang="en-GB" dirty="0" smtClean="0"/>
              <a:t>. Work in a region of volume </a:t>
            </a:r>
            <a:r>
              <a:rPr lang="en-GB" i="1" dirty="0" smtClean="0"/>
              <a:t>V</a:t>
            </a:r>
            <a:r>
              <a:rPr lang="en-GB" dirty="0" smtClean="0"/>
              <a:t>.</a:t>
            </a:r>
            <a:endParaRPr lang="en-GB" i="1" dirty="0" smtClean="0"/>
          </a:p>
          <a:p>
            <a:pPr lvl="1"/>
            <a:r>
              <a:rPr lang="en-GB" dirty="0" smtClean="0"/>
              <a:t>Collision density tally: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Path length tally:</a:t>
            </a:r>
            <a:endParaRPr lang="en-GB" baseline="-25000" dirty="0" smtClean="0"/>
          </a:p>
          <a:p>
            <a:pPr lvl="1"/>
            <a:endParaRPr lang="en-GB" baseline="-25000" dirty="0" smtClean="0"/>
          </a:p>
          <a:p>
            <a:pPr lvl="2"/>
            <a:endParaRPr lang="en-GB" dirty="0" smtClean="0"/>
          </a:p>
          <a:p>
            <a:pPr lvl="2"/>
            <a:r>
              <a:rPr lang="en-GB" i="1" dirty="0" err="1" smtClean="0"/>
              <a:t>d</a:t>
            </a:r>
            <a:r>
              <a:rPr lang="en-GB" i="1" baseline="-25000" dirty="0" err="1" smtClean="0"/>
              <a:t>i</a:t>
            </a:r>
            <a:r>
              <a:rPr lang="en-GB" dirty="0" smtClean="0"/>
              <a:t> length of particle path in region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54827" y="4430485"/>
            <a:ext cx="1586767" cy="592834"/>
          </a:xfrm>
          <a:prstGeom prst="rect">
            <a:avLst/>
          </a:prstGeom>
          <a:noFill/>
        </p:spPr>
      </p:pic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884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898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22171" y="5225144"/>
            <a:ext cx="1249233" cy="664028"/>
          </a:xfrm>
          <a:prstGeom prst="rect">
            <a:avLst/>
          </a:prstGeom>
          <a:noFill/>
        </p:spPr>
      </p:pic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0" y="898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Monte Carlo calculation of flux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560" y="4412343"/>
            <a:ext cx="8294981" cy="1846943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GB" dirty="0" smtClean="0"/>
              <a:t>Flux calculation requires 60 million tallies versus 1 tally for k-effective.</a:t>
            </a:r>
          </a:p>
          <a:p>
            <a:pPr lvl="1"/>
            <a:r>
              <a:rPr lang="en-GB" dirty="0" smtClean="0"/>
              <a:t>Assume we need flux accurate to 1%.</a:t>
            </a:r>
          </a:p>
          <a:p>
            <a:pPr lvl="1"/>
            <a:r>
              <a:rPr lang="en-GB" dirty="0" smtClean="0"/>
              <a:t>In a conventional criticality calculation, we get results accurate to 0.01%.</a:t>
            </a:r>
          </a:p>
          <a:p>
            <a:pPr lvl="1"/>
            <a:r>
              <a:rPr lang="en-GB" dirty="0" smtClean="0"/>
              <a:t>With N</a:t>
            </a:r>
            <a:r>
              <a:rPr lang="en-GB" baseline="30000" dirty="0" smtClean="0"/>
              <a:t>-1/2</a:t>
            </a:r>
            <a:r>
              <a:rPr lang="en-GB" dirty="0" smtClean="0"/>
              <a:t> dependence on number of trials =&gt; 6000 times more samples for flux</a:t>
            </a:r>
          </a:p>
          <a:p>
            <a:pPr lvl="1"/>
            <a:r>
              <a:rPr lang="en-GB" dirty="0" smtClean="0"/>
              <a:t>That is, a 1 hr criticality calculation becomes a year long flux calculation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27</a:t>
            </a:fld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7618" y="1904999"/>
            <a:ext cx="3731337" cy="238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4865914" y="1328058"/>
            <a:ext cx="370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Idealised 1/8</a:t>
            </a:r>
            <a:r>
              <a:rPr lang="en-GB" baseline="30000" dirty="0" smtClean="0"/>
              <a:t>th</a:t>
            </a:r>
            <a:r>
              <a:rPr lang="en-GB" dirty="0" smtClean="0"/>
              <a:t> core PWR model</a:t>
            </a:r>
            <a:endParaRPr lang="en-GB" dirty="0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598648" y="1636486"/>
            <a:ext cx="4027782" cy="2717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266700" marR="0" lvl="1" indent="-2667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►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Consider calculating the flux distribution in a PWR core:</a:t>
            </a:r>
          </a:p>
          <a:p>
            <a:pPr marL="542925" marR="0" lvl="2" indent="-27622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►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~300 pins per assembly</a:t>
            </a:r>
          </a:p>
          <a:p>
            <a:pPr marL="542925" marR="0" lvl="2" indent="-27622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►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~200 assemblies per core</a:t>
            </a:r>
          </a:p>
          <a:p>
            <a:pPr marL="542925" marR="0" lvl="2" indent="-27622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►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~100 axial slice</a:t>
            </a:r>
          </a:p>
          <a:p>
            <a:pPr marL="542925" marR="0" lvl="2" indent="-27622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►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~10 nodes per axial slice</a:t>
            </a:r>
          </a:p>
          <a:p>
            <a:pPr marL="542925" marR="0" lvl="2" indent="-27622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►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=&gt; 60 million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cells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Kord</a:t>
            </a:r>
            <a:r>
              <a:rPr lang="en-GB" dirty="0" smtClean="0"/>
              <a:t> Smith Challenge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GB" dirty="0" smtClean="0"/>
              <a:t>In 2003 </a:t>
            </a:r>
            <a:r>
              <a:rPr lang="en-GB" dirty="0" err="1" smtClean="0"/>
              <a:t>Kord</a:t>
            </a:r>
            <a:r>
              <a:rPr lang="en-GB" dirty="0" smtClean="0"/>
              <a:t> Smith proposed a gold standard challenge for Monte Carlo reactor physics. This is a variant on the problem already discussed that also includes burn-up of 100 different materials =&gt; 6 billion tallies.</a:t>
            </a:r>
          </a:p>
          <a:p>
            <a:pPr lvl="1"/>
            <a:r>
              <a:rPr lang="en-GB" b="0" dirty="0" smtClean="0"/>
              <a:t>Require 1% error on peak powers.</a:t>
            </a:r>
          </a:p>
          <a:p>
            <a:pPr lvl="1"/>
            <a:r>
              <a:rPr lang="en-GB" dirty="0" smtClean="0"/>
              <a:t>Huge demand on computational power and memory.</a:t>
            </a:r>
          </a:p>
          <a:p>
            <a:pPr lvl="2"/>
            <a:r>
              <a:rPr lang="en-GB" b="0" dirty="0" smtClean="0"/>
              <a:t>Approx 48 GB to hold tallies.</a:t>
            </a:r>
          </a:p>
          <a:p>
            <a:pPr lvl="2"/>
            <a:r>
              <a:rPr lang="en-GB" dirty="0" smtClean="0"/>
              <a:t>Bill Martin (M&amp;C+SNA, 2007) estimates ~1500 hr to complete a full-core calculation on a Cray XD1 single processor.</a:t>
            </a:r>
          </a:p>
          <a:p>
            <a:pPr lvl="1"/>
            <a:r>
              <a:rPr lang="en-GB" dirty="0" err="1" smtClean="0"/>
              <a:t>Hoogenboom</a:t>
            </a:r>
            <a:r>
              <a:rPr lang="en-GB" dirty="0" smtClean="0"/>
              <a:t> &amp; Martin proposed an idealised benchmark for this problem (see image on previous slide).</a:t>
            </a:r>
          </a:p>
          <a:p>
            <a:pPr lvl="1"/>
            <a:r>
              <a:rPr lang="en-GB" dirty="0" smtClean="0"/>
              <a:t>At PHYSOR 2010, the developers of MC21 reported a simulation running for 18 hours on 400 processors requiring 6.5GB of memory per CPU. For regions of high relative power density (</a:t>
            </a:r>
            <a:r>
              <a:rPr lang="en-GB" dirty="0" err="1" smtClean="0"/>
              <a:t>ie</a:t>
            </a:r>
            <a:r>
              <a:rPr lang="en-GB" dirty="0" smtClean="0"/>
              <a:t> lots of neutrons) they are close to the 1% error on peak powers.</a:t>
            </a:r>
          </a:p>
          <a:p>
            <a:pPr lvl="1"/>
            <a:r>
              <a:rPr lang="en-GB" dirty="0" smtClean="0"/>
              <a:t>In total tracked 40 billion neutron histories.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 convergence / settling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362" y="1981199"/>
            <a:ext cx="8251438" cy="4409407"/>
          </a:xfrm>
        </p:spPr>
        <p:txBody>
          <a:bodyPr/>
          <a:lstStyle/>
          <a:p>
            <a:pPr lvl="1"/>
            <a:r>
              <a:rPr lang="en-GB" dirty="0" smtClean="0"/>
              <a:t>When solving an </a:t>
            </a:r>
            <a:r>
              <a:rPr lang="en-GB" dirty="0" err="1" smtClean="0"/>
              <a:t>eigenvalue</a:t>
            </a:r>
            <a:r>
              <a:rPr lang="en-GB" dirty="0" smtClean="0"/>
              <a:t> problem, we need to supply an initial guess for the fission source; however, we don’t know what that guess is.</a:t>
            </a:r>
          </a:p>
          <a:p>
            <a:pPr lvl="1"/>
            <a:r>
              <a:rPr lang="en-GB" b="0" dirty="0" smtClean="0"/>
              <a:t>We adopt an iterative procedure to calculate a source distribution – we use the first guess to get an improved second guess and so on.</a:t>
            </a:r>
          </a:p>
          <a:p>
            <a:pPr lvl="1"/>
            <a:r>
              <a:rPr lang="en-GB" dirty="0" smtClean="0"/>
              <a:t>At some point, we decide that the source distribution has converged and start tallying physically meaningful data. If we start tallying too early, we risk biasing the eventual value.</a:t>
            </a:r>
          </a:p>
          <a:p>
            <a:pPr lvl="1"/>
            <a:r>
              <a:rPr lang="en-GB" b="0" dirty="0" smtClean="0"/>
              <a:t>At present, it is till not known how to determine whether or not the source distribution has converged sufficiently or not.</a:t>
            </a:r>
          </a:p>
          <a:p>
            <a:pPr lvl="1"/>
            <a:r>
              <a:rPr lang="en-GB" b="0" dirty="0" smtClean="0"/>
              <a:t> We call the initial stages in which we do not tally results settling stage. The big open question is: how many is enough?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29</a:t>
            </a:fld>
            <a:endParaRPr lang="en-GB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331482" y="1375229"/>
          <a:ext cx="2239963" cy="431800"/>
        </p:xfrm>
        <a:graphic>
          <a:graphicData uri="http://schemas.openxmlformats.org/presentationml/2006/ole">
            <p:oleObj spid="_x0000_s8194" name="Equation" r:id="rId3" imgW="1054080" imgH="203040" progId="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/>
              <a:t>Commercial background</a:t>
            </a:r>
          </a:p>
          <a:p>
            <a:pPr lvl="2"/>
            <a:r>
              <a:rPr lang="en-GB" dirty="0" err="1" smtClean="0"/>
              <a:t>Amec</a:t>
            </a:r>
            <a:r>
              <a:rPr lang="en-GB" dirty="0" smtClean="0"/>
              <a:t> Foster Wheeler</a:t>
            </a:r>
          </a:p>
          <a:p>
            <a:pPr lvl="2"/>
            <a:r>
              <a:rPr lang="en-GB" dirty="0" smtClean="0"/>
              <a:t>The ANSWERS suite of software</a:t>
            </a:r>
          </a:p>
          <a:p>
            <a:pPr lvl="1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Technical background</a:t>
            </a:r>
          </a:p>
          <a:p>
            <a:pPr lvl="2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The Boltzmann Transport Equation</a:t>
            </a:r>
          </a:p>
          <a:p>
            <a:pPr lvl="2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Deterministic versus Monte Carlo methods</a:t>
            </a:r>
          </a:p>
          <a:p>
            <a:pPr lvl="1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Challenges in Monte Carlo</a:t>
            </a:r>
          </a:p>
          <a:p>
            <a:pPr lvl="2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Why is MC reactor physics hard?</a:t>
            </a:r>
          </a:p>
          <a:p>
            <a:pPr lvl="2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Calculation of distributed parameters</a:t>
            </a:r>
          </a:p>
          <a:p>
            <a:pPr lvl="2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Commercial background</a:t>
            </a:r>
          </a:p>
          <a:p>
            <a:pPr lvl="2"/>
            <a:r>
              <a:rPr lang="en-GB" dirty="0" err="1" smtClean="0">
                <a:solidFill>
                  <a:schemeClr val="bg1">
                    <a:lumMod val="75000"/>
                  </a:schemeClr>
                </a:solidFill>
              </a:rPr>
              <a:t>Amec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 Foster Wheeler</a:t>
            </a:r>
          </a:p>
          <a:p>
            <a:pPr lvl="2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The ANSWERS suite of software</a:t>
            </a:r>
          </a:p>
          <a:p>
            <a:pPr lvl="1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Technical background</a:t>
            </a:r>
          </a:p>
          <a:p>
            <a:pPr lvl="2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The Boltzmann Transport Equation</a:t>
            </a:r>
          </a:p>
          <a:p>
            <a:pPr lvl="2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Deterministic versus Monte Carlo methods</a:t>
            </a:r>
          </a:p>
          <a:p>
            <a:pPr lvl="1"/>
            <a:r>
              <a:rPr lang="en-GB" dirty="0" smtClean="0"/>
              <a:t>Challenges in Monte Carlo</a:t>
            </a:r>
          </a:p>
          <a:p>
            <a:pPr lvl="2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Why is MC reactor physics hard?</a:t>
            </a:r>
          </a:p>
          <a:p>
            <a:pPr lvl="2"/>
            <a:r>
              <a:rPr lang="en-GB" dirty="0" smtClean="0"/>
              <a:t>Calculation of distributed parameters</a:t>
            </a:r>
          </a:p>
          <a:p>
            <a:pPr lvl="2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Calculation of distributed parameters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main challenge we think it would be useful to focus on this week is the calculation of distributed parameters.</a:t>
            </a:r>
          </a:p>
          <a:p>
            <a:pPr lvl="1"/>
            <a:r>
              <a:rPr lang="en-GB" dirty="0" smtClean="0"/>
              <a:t>We work in terms of discrete events. </a:t>
            </a:r>
          </a:p>
          <a:p>
            <a:pPr lvl="2"/>
            <a:r>
              <a:rPr lang="en-GB" dirty="0" smtClean="0"/>
              <a:t>How best to construct continuous distributions?</a:t>
            </a:r>
          </a:p>
          <a:p>
            <a:pPr lvl="1"/>
            <a:r>
              <a:rPr lang="en-GB" dirty="0" smtClean="0"/>
              <a:t>In the approach we’ve talked about, we mesh the domain and calculate average values for each cell	.</a:t>
            </a:r>
          </a:p>
          <a:p>
            <a:pPr lvl="2"/>
            <a:r>
              <a:rPr lang="en-GB" dirty="0" smtClean="0"/>
              <a:t>Cell average values are subject to stochastic noise</a:t>
            </a:r>
          </a:p>
          <a:p>
            <a:pPr lvl="2"/>
            <a:r>
              <a:rPr lang="en-GB" dirty="0" smtClean="0"/>
              <a:t>How to interpolate between cell averages?</a:t>
            </a:r>
          </a:p>
          <a:p>
            <a:pPr lvl="2"/>
            <a:r>
              <a:rPr lang="en-GB" dirty="0" smtClean="0"/>
              <a:t>How to optimise the mesh? (Errors often highest in only a couple </a:t>
            </a:r>
            <a:r>
              <a:rPr lang="en-GB" smtClean="0"/>
              <a:t>of cells)</a:t>
            </a:r>
            <a:endParaRPr lang="en-GB" dirty="0" smtClean="0"/>
          </a:p>
          <a:p>
            <a:pPr lvl="2"/>
            <a:r>
              <a:rPr lang="en-GB" dirty="0" smtClean="0"/>
              <a:t>Can results from neighbouring cells be combined to give trends / reduce noise? (And reduce storage requirements?)</a:t>
            </a:r>
          </a:p>
          <a:p>
            <a:pPr lvl="1"/>
            <a:r>
              <a:rPr lang="en-GB" dirty="0" smtClean="0"/>
              <a:t>Other approaches are possible: Functional Expansion Tallies (FET)</a:t>
            </a:r>
          </a:p>
          <a:p>
            <a:pPr lvl="2"/>
            <a:r>
              <a:rPr lang="en-GB" dirty="0" smtClean="0"/>
              <a:t>Expand distributed parameters in terms of basis functions.</a:t>
            </a:r>
          </a:p>
          <a:p>
            <a:pPr lvl="2"/>
            <a:r>
              <a:rPr lang="en-GB" dirty="0" smtClean="0"/>
              <a:t>What is the optimal choice of basis functions?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31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Computational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There are significant computational challenges associated with speeding up Monte Carlo calculations</a:t>
            </a:r>
          </a:p>
          <a:p>
            <a:pPr lvl="1"/>
            <a:r>
              <a:rPr lang="en-GB" dirty="0" smtClean="0"/>
              <a:t>Huge amount of data needed to be stored (~48GB for </a:t>
            </a:r>
            <a:r>
              <a:rPr lang="en-GB" dirty="0" err="1" smtClean="0"/>
              <a:t>tallys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Effective parallelisation (current implementations have serial components that aren’t parallelisable). Possible methods include:</a:t>
            </a:r>
          </a:p>
          <a:p>
            <a:pPr lvl="2"/>
            <a:r>
              <a:rPr lang="en-GB" dirty="0" smtClean="0"/>
              <a:t>Domain decomposition</a:t>
            </a:r>
          </a:p>
          <a:p>
            <a:pPr lvl="2"/>
            <a:r>
              <a:rPr lang="en-GB" dirty="0" smtClean="0"/>
              <a:t>Phase space decomposition </a:t>
            </a:r>
          </a:p>
          <a:p>
            <a:pPr lvl="1"/>
            <a:r>
              <a:rPr lang="en-GB" dirty="0" smtClean="0"/>
              <a:t>Most successful parallel Monte Carlo algorithms are based on history decomposition. Some success has been achieved with domain decomposition.</a:t>
            </a:r>
          </a:p>
          <a:p>
            <a:pPr lvl="1"/>
            <a:r>
              <a:rPr lang="en-GB" dirty="0" smtClean="0"/>
              <a:t>Generally a big problem with load balancing due to non-deterministic nature of calculation.</a:t>
            </a:r>
          </a:p>
          <a:p>
            <a:pPr lvl="1"/>
            <a:r>
              <a:rPr lang="en-GB" dirty="0" smtClean="0"/>
              <a:t>Need to pass information between different processes on different cores</a:t>
            </a:r>
          </a:p>
          <a:p>
            <a:pPr lvl="2"/>
            <a:r>
              <a:rPr lang="en-GB" dirty="0" smtClean="0"/>
              <a:t>Domain decomposition into N domains can be anything between O(N) and O(1)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have looked at:</a:t>
            </a:r>
          </a:p>
          <a:p>
            <a:pPr lvl="1"/>
            <a:r>
              <a:rPr lang="en-GB" dirty="0" smtClean="0"/>
              <a:t>The ANSWERS suite of software</a:t>
            </a:r>
          </a:p>
          <a:p>
            <a:pPr lvl="1"/>
            <a:r>
              <a:rPr lang="en-GB" dirty="0" smtClean="0"/>
              <a:t>A brief technical overview:</a:t>
            </a:r>
          </a:p>
          <a:p>
            <a:pPr lvl="2"/>
            <a:r>
              <a:rPr lang="en-GB" dirty="0" smtClean="0"/>
              <a:t>Deterministic and Monte-Carlo methods for the BTE</a:t>
            </a:r>
          </a:p>
          <a:p>
            <a:pPr lvl="1"/>
            <a:r>
              <a:rPr lang="en-GB" dirty="0" smtClean="0"/>
              <a:t>Uncertainty quantification for criticality calculations</a:t>
            </a:r>
          </a:p>
          <a:p>
            <a:pPr lvl="1"/>
            <a:r>
              <a:rPr lang="en-GB" dirty="0" smtClean="0"/>
              <a:t>Challenges in MC reactor physics:</a:t>
            </a:r>
          </a:p>
          <a:p>
            <a:pPr lvl="2"/>
            <a:r>
              <a:rPr lang="en-GB" dirty="0" smtClean="0"/>
              <a:t>Source convergence</a:t>
            </a:r>
          </a:p>
          <a:p>
            <a:pPr lvl="2"/>
            <a:r>
              <a:rPr lang="en-GB" dirty="0" smtClean="0"/>
              <a:t>Estimation of distribute parameters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Amec</a:t>
            </a:r>
            <a:r>
              <a:rPr lang="en-GB" dirty="0" smtClean="0"/>
              <a:t> Foster Wheeler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362" y="1397001"/>
            <a:ext cx="4136638" cy="4993606"/>
          </a:xfrm>
        </p:spPr>
        <p:txBody>
          <a:bodyPr>
            <a:noAutofit/>
          </a:bodyPr>
          <a:lstStyle/>
          <a:p>
            <a:r>
              <a:rPr lang="en-GB" dirty="0" smtClean="0"/>
              <a:t>Key Points</a:t>
            </a:r>
          </a:p>
          <a:p>
            <a:pPr lvl="1"/>
            <a:r>
              <a:rPr lang="en-GB" dirty="0" smtClean="0"/>
              <a:t>43,000 employees</a:t>
            </a:r>
          </a:p>
          <a:p>
            <a:pPr lvl="1"/>
            <a:r>
              <a:rPr lang="en-GB" dirty="0" smtClean="0"/>
              <a:t>Working in a variety of sectors: Oil &amp; Gas, Clean Energy, Environment and Infrastructure, Mining</a:t>
            </a:r>
          </a:p>
          <a:p>
            <a:pPr lvl="1"/>
            <a:r>
              <a:rPr lang="en-GB" dirty="0" smtClean="0"/>
              <a:t>Provider of: Consultancy, Engineering, Project Management</a:t>
            </a:r>
          </a:p>
          <a:p>
            <a:pPr lvl="1"/>
            <a:r>
              <a:rPr lang="en-GB" dirty="0" smtClean="0"/>
              <a:t>Clients include:</a:t>
            </a:r>
          </a:p>
          <a:p>
            <a:pPr lvl="2"/>
            <a:r>
              <a:rPr lang="en-GB" dirty="0" smtClean="0"/>
              <a:t>BP</a:t>
            </a:r>
          </a:p>
          <a:p>
            <a:pPr lvl="2"/>
            <a:r>
              <a:rPr lang="en-GB" dirty="0" smtClean="0"/>
              <a:t>Shell</a:t>
            </a:r>
          </a:p>
          <a:p>
            <a:pPr lvl="2"/>
            <a:r>
              <a:rPr lang="en-GB" dirty="0" smtClean="0"/>
              <a:t>GDF Suez</a:t>
            </a:r>
          </a:p>
          <a:p>
            <a:pPr lvl="2"/>
            <a:r>
              <a:rPr lang="en-GB" dirty="0" smtClean="0"/>
              <a:t>EDF</a:t>
            </a:r>
          </a:p>
          <a:p>
            <a:pPr lvl="2"/>
            <a:r>
              <a:rPr lang="en-GB" dirty="0" smtClean="0"/>
              <a:t>Many more</a:t>
            </a:r>
          </a:p>
          <a:p>
            <a:pPr marL="457200" indent="-457200">
              <a:buClrTx/>
              <a:buFont typeface="+mj-lt"/>
              <a:buAutoNum type="arabicPeriod"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67876" y="1397001"/>
            <a:ext cx="4136638" cy="499360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Nuclear business</a:t>
            </a:r>
          </a:p>
          <a:p>
            <a:pPr marL="266700" marR="0" lvl="1" indent="-2667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►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Sits within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Clean Energy</a:t>
            </a:r>
          </a:p>
          <a:p>
            <a:pPr marL="266700" marR="0" lvl="1" indent="-2667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►"/>
              <a:tabLst/>
              <a:defRPr/>
            </a:pPr>
            <a:r>
              <a:rPr lang="en-GB" sz="2000" baseline="0" dirty="0" smtClean="0"/>
              <a:t>3,000+</a:t>
            </a:r>
            <a:r>
              <a:rPr lang="en-GB" sz="2000" dirty="0" smtClean="0"/>
              <a:t> Nuclear specialists</a:t>
            </a:r>
          </a:p>
          <a:p>
            <a:pPr marL="266700" marR="0" lvl="1" indent="-2667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►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locations in: UK, Canada, US</a:t>
            </a:r>
          </a:p>
          <a:p>
            <a:pPr marL="266700" marR="0" lvl="1" indent="-2667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►"/>
              <a:tabLst/>
              <a:defRPr/>
            </a:pPr>
            <a:r>
              <a:rPr lang="en-GB" sz="2000" baseline="0" dirty="0" smtClean="0"/>
              <a:t>Offices</a:t>
            </a:r>
            <a:r>
              <a:rPr lang="en-GB" sz="2000" dirty="0" smtClean="0"/>
              <a:t> in many other countries throughout the world</a:t>
            </a:r>
          </a:p>
          <a:p>
            <a:pPr marL="266700" lvl="1" indent="-266700" defTabSz="685800">
              <a:spcAft>
                <a:spcPts val="600"/>
              </a:spcAft>
              <a:buClr>
                <a:srgbClr val="5F2167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sz="2000" dirty="0" smtClean="0">
                <a:solidFill>
                  <a:srgbClr val="000000"/>
                </a:solidFill>
              </a:rPr>
              <a:t>Key nuclear clients include:</a:t>
            </a:r>
          </a:p>
          <a:p>
            <a:pPr marL="542925" lvl="2" indent="-276225" defTabSz="685800">
              <a:spcAft>
                <a:spcPts val="600"/>
              </a:spcAft>
              <a:buClr>
                <a:srgbClr val="00B0B9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dirty="0" smtClean="0">
                <a:solidFill>
                  <a:srgbClr val="000000"/>
                </a:solidFill>
              </a:rPr>
              <a:t>EDF</a:t>
            </a:r>
          </a:p>
          <a:p>
            <a:pPr marL="542925" lvl="2" indent="-276225" defTabSz="685800">
              <a:spcAft>
                <a:spcPts val="600"/>
              </a:spcAft>
              <a:buClr>
                <a:srgbClr val="00B0B9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dirty="0" smtClean="0">
                <a:solidFill>
                  <a:srgbClr val="000000"/>
                </a:solidFill>
              </a:rPr>
              <a:t>Nuclear Decommissioning Authority</a:t>
            </a:r>
          </a:p>
          <a:p>
            <a:pPr marL="542925" lvl="2" indent="-276225" defTabSz="685800">
              <a:spcAft>
                <a:spcPts val="600"/>
              </a:spcAft>
              <a:buClr>
                <a:srgbClr val="00B0B9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dirty="0" smtClean="0">
                <a:solidFill>
                  <a:srgbClr val="000000"/>
                </a:solidFill>
              </a:rPr>
              <a:t>Bruce Power</a:t>
            </a:r>
          </a:p>
          <a:p>
            <a:pPr marL="542925" lvl="2" indent="-276225" defTabSz="685800">
              <a:spcAft>
                <a:spcPts val="600"/>
              </a:spcAft>
              <a:buClr>
                <a:srgbClr val="00B0B9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dirty="0" smtClean="0">
                <a:solidFill>
                  <a:srgbClr val="000000"/>
                </a:solidFill>
              </a:rPr>
              <a:t>BAE Systems</a:t>
            </a:r>
          </a:p>
          <a:p>
            <a:pPr marL="542925" lvl="2" indent="-276225" defTabSz="685800">
              <a:spcAft>
                <a:spcPts val="600"/>
              </a:spcAft>
              <a:buClr>
                <a:srgbClr val="00B0B9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dirty="0" smtClean="0">
                <a:solidFill>
                  <a:srgbClr val="000000"/>
                </a:solidFill>
              </a:rPr>
              <a:t>Rolls Royce</a:t>
            </a:r>
          </a:p>
          <a:p>
            <a:pPr marL="266700" lvl="1" indent="-266700" defTabSz="685800">
              <a:spcAft>
                <a:spcPts val="600"/>
              </a:spcAft>
              <a:buClr>
                <a:schemeClr val="tx2"/>
              </a:buClr>
              <a:buSzPct val="80000"/>
            </a:pP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13571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362" y="1397001"/>
            <a:ext cx="4572067" cy="4993606"/>
          </a:xfrm>
        </p:spPr>
        <p:txBody>
          <a:bodyPr/>
          <a:lstStyle/>
          <a:p>
            <a:pPr lvl="1"/>
            <a:r>
              <a:rPr lang="en-GB" dirty="0" smtClean="0"/>
              <a:t>Sits within Clean Energy</a:t>
            </a:r>
          </a:p>
          <a:p>
            <a:pPr lvl="1"/>
            <a:r>
              <a:rPr lang="en-GB" dirty="0" smtClean="0"/>
              <a:t>Provider of internationally recognised codes for:</a:t>
            </a:r>
          </a:p>
          <a:p>
            <a:pPr lvl="2"/>
            <a:r>
              <a:rPr lang="en-GB" dirty="0" smtClean="0"/>
              <a:t>Shielding (MCBEND, RANKERN)</a:t>
            </a:r>
          </a:p>
          <a:p>
            <a:pPr lvl="2"/>
            <a:r>
              <a:rPr lang="en-GB" dirty="0" smtClean="0"/>
              <a:t>Criticality (MONK)</a:t>
            </a:r>
          </a:p>
          <a:p>
            <a:pPr lvl="2"/>
            <a:r>
              <a:rPr lang="en-GB" dirty="0" smtClean="0"/>
              <a:t>Reactor Physics (WIMS, MONK)</a:t>
            </a:r>
          </a:p>
          <a:p>
            <a:pPr lvl="1"/>
            <a:r>
              <a:rPr lang="en-GB" dirty="0" smtClean="0"/>
              <a:t>Codes, going under their current names, have been used and developed for 30+ years.</a:t>
            </a:r>
          </a:p>
          <a:p>
            <a:pPr lvl="1"/>
            <a:r>
              <a:rPr lang="en-GB" dirty="0" smtClean="0"/>
              <a:t>MONK, if you include its predecessor GEM, has been in use for nearly 50 years.</a:t>
            </a:r>
          </a:p>
          <a:p>
            <a:pPr lvl="1"/>
            <a:r>
              <a:rPr lang="en-GB" dirty="0" smtClean="0"/>
              <a:t>We supply software and support to customers in ~30 countries.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5" name="Picture 5" descr="oldbury5"/>
          <p:cNvPicPr>
            <a:picLocks noChangeAspect="1" noChangeArrowheads="1"/>
          </p:cNvPicPr>
          <p:nvPr/>
        </p:nvPicPr>
        <p:blipFill>
          <a:blip r:embed="rId2" cstate="print"/>
          <a:srcRect l="4390" t="3978" b="12500"/>
          <a:stretch>
            <a:fillRect/>
          </a:stretch>
        </p:blipFill>
        <p:spPr bwMode="auto">
          <a:xfrm>
            <a:off x="5011620" y="2295195"/>
            <a:ext cx="38639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Rectangle 368"/>
          <p:cNvSpPr>
            <a:spLocks noChangeArrowheads="1"/>
          </p:cNvSpPr>
          <p:nvPr/>
        </p:nvSpPr>
        <p:spPr bwMode="auto">
          <a:xfrm>
            <a:off x="0" y="5711825"/>
            <a:ext cx="914400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6" name="Rectangle 1783"/>
          <p:cNvSpPr>
            <a:spLocks noChangeArrowheads="1"/>
          </p:cNvSpPr>
          <p:nvPr/>
        </p:nvSpPr>
        <p:spPr bwMode="auto">
          <a:xfrm>
            <a:off x="0" y="6059488"/>
            <a:ext cx="914400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endParaRPr lang="en-US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1429431" y="4210277"/>
          <a:ext cx="3200400" cy="1987550"/>
        </p:xfrm>
        <a:graphic>
          <a:graphicData uri="http://schemas.openxmlformats.org/presentationml/2006/ole">
            <p:oleObj spid="_x0000_s2050" name="Picture" r:id="rId3" imgW="2782080" imgH="1729800" progId="Word.Picture.8">
              <p:embed/>
            </p:oleObj>
          </a:graphicData>
        </a:graphic>
      </p:graphicFrame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1563" y="4232049"/>
            <a:ext cx="2419350" cy="1944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6117318" y="1456191"/>
          <a:ext cx="2438400" cy="2251075"/>
        </p:xfrm>
        <a:graphic>
          <a:graphicData uri="http://schemas.openxmlformats.org/presentationml/2006/ole">
            <p:oleObj spid="_x0000_s2051" name="Document" r:id="rId5" imgW="1515240" imgH="1398960" progId="Word.Document.8">
              <p:embed/>
            </p:oleObj>
          </a:graphicData>
        </a:graphic>
      </p:graphicFrame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Shielding software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78971" y="1306285"/>
            <a:ext cx="542108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1" indent="-266700" defTabSz="685800">
              <a:spcAft>
                <a:spcPts val="600"/>
              </a:spcAft>
              <a:buClr>
                <a:srgbClr val="5F2167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sz="2000" dirty="0" smtClean="0">
                <a:solidFill>
                  <a:srgbClr val="000000"/>
                </a:solidFill>
              </a:rPr>
              <a:t>MCBEND – A generalised 3D Monte Carlo for radiation transport applications</a:t>
            </a:r>
          </a:p>
          <a:p>
            <a:pPr marL="723900" lvl="2" indent="-266700" defTabSz="685800">
              <a:spcAft>
                <a:spcPts val="600"/>
              </a:spcAft>
              <a:buClr>
                <a:srgbClr val="5F2167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sz="2000" dirty="0" smtClean="0">
                <a:solidFill>
                  <a:srgbClr val="000000"/>
                </a:solidFill>
              </a:rPr>
              <a:t>Forward &amp; </a:t>
            </a:r>
            <a:r>
              <a:rPr lang="en-GB" sz="2000" dirty="0" err="1" smtClean="0">
                <a:solidFill>
                  <a:srgbClr val="000000"/>
                </a:solidFill>
              </a:rPr>
              <a:t>adjoint</a:t>
            </a:r>
            <a:r>
              <a:rPr lang="en-GB" sz="2000" dirty="0" smtClean="0">
                <a:solidFill>
                  <a:srgbClr val="000000"/>
                </a:solidFill>
              </a:rPr>
              <a:t> solutions</a:t>
            </a:r>
          </a:p>
          <a:p>
            <a:pPr marL="723900" lvl="2" indent="-266700" defTabSz="685800">
              <a:spcAft>
                <a:spcPts val="600"/>
              </a:spcAft>
              <a:buClr>
                <a:srgbClr val="5F2167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sz="2000" dirty="0" smtClean="0">
                <a:solidFill>
                  <a:srgbClr val="000000"/>
                </a:solidFill>
              </a:rPr>
              <a:t>Importance map generation</a:t>
            </a:r>
          </a:p>
          <a:p>
            <a:pPr marL="723900" lvl="2" indent="-266700" defTabSz="685800">
              <a:spcAft>
                <a:spcPts val="600"/>
              </a:spcAft>
              <a:buClr>
                <a:srgbClr val="5F2167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sz="2000" dirty="0" smtClean="0">
                <a:solidFill>
                  <a:srgbClr val="000000"/>
                </a:solidFill>
              </a:rPr>
              <a:t>Splitting &amp; Russian Roulette</a:t>
            </a:r>
          </a:p>
          <a:p>
            <a:pPr marL="266700" lvl="1" indent="-266700" defTabSz="685800">
              <a:spcAft>
                <a:spcPts val="600"/>
              </a:spcAft>
              <a:buClr>
                <a:srgbClr val="5F2167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sz="2000" dirty="0" smtClean="0">
                <a:solidFill>
                  <a:srgbClr val="000000"/>
                </a:solidFill>
              </a:rPr>
              <a:t>RANKERN – A 3D point kernel method for design and assessment of gamma-ray shielding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60413" y="0"/>
            <a:ext cx="8370887" cy="1143000"/>
          </a:xfrm>
          <a:noFill/>
          <a:ln/>
        </p:spPr>
        <p:txBody>
          <a:bodyPr wrap="square" lIns="90488" tIns="44450" rIns="90488" bIns="44450"/>
          <a:lstStyle/>
          <a:p>
            <a:r>
              <a:rPr lang="en-GB"/>
              <a:t/>
            </a:r>
            <a:br>
              <a:rPr lang="en-GB"/>
            </a:br>
            <a:r>
              <a:rPr lang="en-GB"/>
              <a:t>Criticality Software</a:t>
            </a:r>
          </a:p>
        </p:txBody>
      </p:sp>
      <p:pic>
        <p:nvPicPr>
          <p:cNvPr id="7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860800"/>
            <a:ext cx="2514600" cy="2362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aphicFrame>
        <p:nvGraphicFramePr>
          <p:cNvPr id="8" name="Object 1024">
            <a:hlinkClick r:id="" action="ppaction://ole?verb=0"/>
          </p:cNvPr>
          <p:cNvGraphicFramePr>
            <a:graphicFrameLocks/>
          </p:cNvGraphicFramePr>
          <p:nvPr/>
        </p:nvGraphicFramePr>
        <p:xfrm>
          <a:off x="6084888" y="3860800"/>
          <a:ext cx="2743200" cy="2362200"/>
        </p:xfrm>
        <a:graphic>
          <a:graphicData uri="http://schemas.openxmlformats.org/presentationml/2006/ole">
            <p:oleObj spid="_x0000_s4098" name="Document" r:id="rId4" imgW="4074753" imgH="3746032" progId="Word.Document.8">
              <p:embed/>
            </p:oleObj>
          </a:graphicData>
        </a:graphic>
      </p:graphicFrame>
      <p:graphicFrame>
        <p:nvGraphicFramePr>
          <p:cNvPr id="9" name="Object 1025">
            <a:hlinkClick r:id="" action="ppaction://ole?verb=0"/>
          </p:cNvPr>
          <p:cNvGraphicFramePr>
            <a:graphicFrameLocks/>
          </p:cNvGraphicFramePr>
          <p:nvPr/>
        </p:nvGraphicFramePr>
        <p:xfrm>
          <a:off x="3276600" y="3860800"/>
          <a:ext cx="2667000" cy="2343150"/>
        </p:xfrm>
        <a:graphic>
          <a:graphicData uri="http://schemas.openxmlformats.org/presentationml/2006/ole">
            <p:oleObj spid="_x0000_s4099" name="Document" r:id="rId5" imgW="6755556" imgH="5445698" progId="Word.Document.8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5801" y="1447798"/>
            <a:ext cx="8033656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1" indent="-266700" defTabSz="685800">
              <a:spcAft>
                <a:spcPts val="600"/>
              </a:spcAft>
              <a:buClr>
                <a:srgbClr val="5F2167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sz="2000" dirty="0" smtClean="0">
                <a:solidFill>
                  <a:srgbClr val="000000"/>
                </a:solidFill>
              </a:rPr>
              <a:t>WIMS – a fast assessment tool for a wide range of systems</a:t>
            </a:r>
          </a:p>
          <a:p>
            <a:pPr marL="266700" lvl="1" indent="-266700" defTabSz="685800">
              <a:spcAft>
                <a:spcPts val="600"/>
              </a:spcAft>
              <a:buClr>
                <a:srgbClr val="5F2167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sz="2000" dirty="0" smtClean="0">
                <a:solidFill>
                  <a:srgbClr val="000000"/>
                </a:solidFill>
              </a:rPr>
              <a:t>MONK – a 3D </a:t>
            </a:r>
            <a:r>
              <a:rPr lang="en-GB" sz="2000" dirty="0" err="1" smtClean="0">
                <a:solidFill>
                  <a:srgbClr val="000000"/>
                </a:solidFill>
              </a:rPr>
              <a:t>neutronics</a:t>
            </a:r>
            <a:r>
              <a:rPr lang="en-GB" sz="2000" dirty="0" smtClean="0">
                <a:solidFill>
                  <a:srgbClr val="000000"/>
                </a:solidFill>
              </a:rPr>
              <a:t> code for criticality assessment</a:t>
            </a:r>
          </a:p>
          <a:p>
            <a:pPr marL="723900" lvl="2" indent="-266700" defTabSz="685800">
              <a:spcAft>
                <a:spcPts val="600"/>
              </a:spcAft>
              <a:buClr>
                <a:srgbClr val="5F2167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sz="2000" dirty="0" smtClean="0">
                <a:solidFill>
                  <a:srgbClr val="000000"/>
                </a:solidFill>
              </a:rPr>
              <a:t>Super-History powering</a:t>
            </a:r>
          </a:p>
          <a:p>
            <a:pPr marL="723900" lvl="2" indent="-266700" defTabSz="685800">
              <a:spcAft>
                <a:spcPts val="600"/>
              </a:spcAft>
              <a:buClr>
                <a:srgbClr val="5F2167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sz="2000" dirty="0" smtClean="0">
                <a:solidFill>
                  <a:srgbClr val="000000"/>
                </a:solidFill>
              </a:rPr>
              <a:t>Conventional and Woodcock tracking</a:t>
            </a:r>
          </a:p>
          <a:p>
            <a:pPr marL="723900" lvl="2" indent="-266700" defTabSz="685800">
              <a:spcAft>
                <a:spcPts val="600"/>
              </a:spcAft>
              <a:buClr>
                <a:srgbClr val="5F2167"/>
              </a:buClr>
              <a:buSzPct val="80000"/>
              <a:buFont typeface="Arial" panose="020B0604020202020204" pitchFamily="34" charset="0"/>
              <a:buChar char="►"/>
            </a:pPr>
            <a:endParaRPr lang="en-GB" sz="2000" dirty="0" smtClean="0">
              <a:solidFill>
                <a:srgbClr val="000000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19075"/>
            <a:ext cx="5627687" cy="906463"/>
          </a:xfrm>
        </p:spPr>
        <p:txBody>
          <a:bodyPr/>
          <a:lstStyle/>
          <a:p>
            <a:r>
              <a:rPr lang="en-GB" dirty="0" smtClean="0"/>
              <a:t>Reactor Physics Software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742" y="5355772"/>
            <a:ext cx="1371600" cy="917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9542" y="5355772"/>
            <a:ext cx="13716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7342" y="5355772"/>
            <a:ext cx="704850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20542" y="5355772"/>
            <a:ext cx="1295400" cy="941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64742" y="5352597"/>
            <a:ext cx="1905000" cy="931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92142" y="5355772"/>
            <a:ext cx="644525" cy="919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35428" y="1387474"/>
            <a:ext cx="8198529" cy="36526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66700" lvl="1" indent="-266700" defTabSz="685800">
              <a:spcAft>
                <a:spcPts val="600"/>
              </a:spcAft>
              <a:buClr>
                <a:srgbClr val="5F2167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sz="2000" dirty="0" smtClean="0">
                <a:solidFill>
                  <a:srgbClr val="000000"/>
                </a:solidFill>
              </a:rPr>
              <a:t>The WIMS modular family of software</a:t>
            </a:r>
          </a:p>
          <a:p>
            <a:pPr marL="542925" lvl="2" indent="-276225" defTabSz="685800">
              <a:spcAft>
                <a:spcPts val="600"/>
              </a:spcAft>
              <a:buClr>
                <a:srgbClr val="00B0B9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dirty="0" smtClean="0">
                <a:solidFill>
                  <a:srgbClr val="000000"/>
                </a:solidFill>
              </a:rPr>
              <a:t>Currently capable of modelling all thermal reactor types:</a:t>
            </a:r>
          </a:p>
          <a:p>
            <a:pPr marL="1000125" lvl="3" indent="-276225" defTabSz="685800">
              <a:spcAft>
                <a:spcPts val="600"/>
              </a:spcAft>
              <a:buClr>
                <a:srgbClr val="00B0B9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dirty="0" smtClean="0">
                <a:solidFill>
                  <a:srgbClr val="000000"/>
                </a:solidFill>
              </a:rPr>
              <a:t>PWR, BWR, VVER, RBMK, CANDU, AGR, VHTR, </a:t>
            </a:r>
            <a:r>
              <a:rPr lang="en-GB" dirty="0" err="1" smtClean="0">
                <a:solidFill>
                  <a:srgbClr val="000000"/>
                </a:solidFill>
              </a:rPr>
              <a:t>Magnox</a:t>
            </a:r>
            <a:r>
              <a:rPr lang="en-GB" dirty="0" smtClean="0">
                <a:solidFill>
                  <a:srgbClr val="000000"/>
                </a:solidFill>
              </a:rPr>
              <a:t> and Material Test reactors</a:t>
            </a:r>
          </a:p>
          <a:p>
            <a:pPr marL="266700" lvl="1" indent="-266700" defTabSz="685800">
              <a:spcAft>
                <a:spcPts val="600"/>
              </a:spcAft>
              <a:buClr>
                <a:srgbClr val="5F2167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sz="2000" dirty="0" smtClean="0">
                <a:solidFill>
                  <a:srgbClr val="000000"/>
                </a:solidFill>
              </a:rPr>
              <a:t>Wide range of methods up to a 3D whole core capability</a:t>
            </a:r>
          </a:p>
          <a:p>
            <a:pPr marL="542925" lvl="2" indent="-276225" defTabSz="685800">
              <a:spcAft>
                <a:spcPts val="600"/>
              </a:spcAft>
              <a:buClr>
                <a:srgbClr val="00B0B9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dirty="0" smtClean="0">
                <a:solidFill>
                  <a:srgbClr val="000000"/>
                </a:solidFill>
              </a:rPr>
              <a:t>Collision Probability Method (2D)</a:t>
            </a:r>
          </a:p>
          <a:p>
            <a:pPr marL="542925" lvl="2" indent="-276225" defTabSz="685800">
              <a:spcAft>
                <a:spcPts val="600"/>
              </a:spcAft>
              <a:buClr>
                <a:srgbClr val="00B0B9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dirty="0" smtClean="0">
                <a:solidFill>
                  <a:srgbClr val="000000"/>
                </a:solidFill>
              </a:rPr>
              <a:t>Method of Characteristics (2/3D)</a:t>
            </a:r>
          </a:p>
          <a:p>
            <a:pPr marL="542925" lvl="2" indent="-276225" defTabSz="685800">
              <a:spcAft>
                <a:spcPts val="600"/>
              </a:spcAft>
              <a:buClr>
                <a:srgbClr val="00B0B9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dirty="0" smtClean="0">
                <a:solidFill>
                  <a:srgbClr val="000000"/>
                </a:solidFill>
              </a:rPr>
              <a:t>Diffusion Method (3D)</a:t>
            </a:r>
          </a:p>
          <a:p>
            <a:pPr marL="542925" lvl="2" indent="-276225" defTabSz="685800">
              <a:spcAft>
                <a:spcPts val="600"/>
              </a:spcAft>
              <a:buClr>
                <a:srgbClr val="00B0B9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dirty="0" smtClean="0">
                <a:solidFill>
                  <a:srgbClr val="000000"/>
                </a:solidFill>
              </a:rPr>
              <a:t>Monte-Carlo Method (3D)</a:t>
            </a:r>
          </a:p>
          <a:p>
            <a:pPr marL="266700" lvl="1" indent="-266700" defTabSz="685800">
              <a:spcAft>
                <a:spcPts val="600"/>
              </a:spcAft>
              <a:buClr>
                <a:srgbClr val="5F2167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sz="2000" dirty="0" smtClean="0">
                <a:solidFill>
                  <a:srgbClr val="000000"/>
                </a:solidFill>
              </a:rPr>
              <a:t>FISPIN is used for nuclide inventory predictions</a:t>
            </a:r>
          </a:p>
          <a:p>
            <a:pPr marL="542925" lvl="2" indent="-276225" defTabSz="685800">
              <a:spcAft>
                <a:spcPts val="600"/>
              </a:spcAft>
              <a:buClr>
                <a:srgbClr val="00B0B9"/>
              </a:buClr>
              <a:buSzPct val="80000"/>
            </a:pPr>
            <a:endParaRPr lang="en-GB" dirty="0" smtClean="0">
              <a:solidFill>
                <a:srgbClr val="000000"/>
              </a:solidFill>
            </a:endParaRPr>
          </a:p>
          <a:p>
            <a:pPr marL="542925" lvl="2" indent="-276225" defTabSz="685800">
              <a:spcAft>
                <a:spcPts val="600"/>
              </a:spcAft>
              <a:buClr>
                <a:srgbClr val="00B0B9"/>
              </a:buClr>
              <a:buSzPct val="80000"/>
              <a:buFont typeface="Arial" panose="020B0604020202020204" pitchFamily="34" charset="0"/>
              <a:buChar char="►"/>
            </a:pPr>
            <a:endParaRPr lang="en-GB" dirty="0" smtClean="0">
              <a:solidFill>
                <a:srgbClr val="000000"/>
              </a:solidFill>
            </a:endParaRPr>
          </a:p>
          <a:p>
            <a:pPr marL="266700" lvl="1" indent="-266700" defTabSz="685800">
              <a:spcAft>
                <a:spcPts val="600"/>
              </a:spcAft>
              <a:buClr>
                <a:srgbClr val="5F2167"/>
              </a:buClr>
              <a:buSzPct val="80000"/>
            </a:pPr>
            <a:endParaRPr lang="en-GB" sz="2000" dirty="0" smtClean="0">
              <a:solidFill>
                <a:srgbClr val="000000"/>
              </a:solidFill>
            </a:endParaRPr>
          </a:p>
          <a:p>
            <a:pPr marL="266700" lvl="1" indent="-266700" defTabSz="685800">
              <a:spcAft>
                <a:spcPts val="600"/>
              </a:spcAft>
              <a:buClr>
                <a:srgbClr val="5F2167"/>
              </a:buClr>
              <a:buSzPct val="80000"/>
            </a:pPr>
            <a:endParaRPr lang="en-GB" sz="2000" dirty="0" smtClean="0">
              <a:solidFill>
                <a:srgbClr val="000000"/>
              </a:solidFill>
            </a:endParaRPr>
          </a:p>
          <a:p>
            <a:pPr marL="85725" lvl="1" indent="-276225" defTabSz="685800">
              <a:spcAft>
                <a:spcPts val="600"/>
              </a:spcAft>
              <a:buClr>
                <a:srgbClr val="00B0B9"/>
              </a:buClr>
              <a:buSzPct val="80000"/>
            </a:pPr>
            <a:endParaRPr lang="en-GB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760413" y="0"/>
            <a:ext cx="8370887" cy="1143000"/>
          </a:xfrm>
          <a:noFill/>
          <a:ln/>
        </p:spPr>
        <p:txBody>
          <a:bodyPr wrap="square" lIns="90488" tIns="44450" rIns="90488" bIns="44450"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Example applications</a:t>
            </a:r>
            <a:endParaRPr lang="en-GB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3214" y="1420131"/>
            <a:ext cx="4301444" cy="4926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66700" lvl="1" indent="-266700" defTabSz="685800">
              <a:spcAft>
                <a:spcPts val="600"/>
              </a:spcAft>
              <a:buClr>
                <a:srgbClr val="5F2167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sz="2000" dirty="0" smtClean="0">
                <a:solidFill>
                  <a:srgbClr val="000000"/>
                </a:solidFill>
              </a:rPr>
              <a:t>Applications of MCBEND include:</a:t>
            </a:r>
          </a:p>
          <a:p>
            <a:pPr marL="542925" lvl="2" indent="-276225" defTabSz="685800">
              <a:spcAft>
                <a:spcPts val="600"/>
              </a:spcAft>
              <a:buClr>
                <a:srgbClr val="00B0B9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dirty="0" smtClean="0">
                <a:solidFill>
                  <a:srgbClr val="000000"/>
                </a:solidFill>
              </a:rPr>
              <a:t>Design substantiation of radiological shields for Sizewell B</a:t>
            </a:r>
          </a:p>
          <a:p>
            <a:pPr marL="542925" lvl="2" indent="-276225" defTabSz="685800">
              <a:spcAft>
                <a:spcPts val="600"/>
              </a:spcAft>
              <a:buClr>
                <a:srgbClr val="00B0B9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dirty="0" smtClean="0">
                <a:solidFill>
                  <a:srgbClr val="000000"/>
                </a:solidFill>
              </a:rPr>
              <a:t>Design of THORP at </a:t>
            </a:r>
            <a:r>
              <a:rPr lang="en-GB" dirty="0" err="1" smtClean="0">
                <a:solidFill>
                  <a:srgbClr val="000000"/>
                </a:solidFill>
              </a:rPr>
              <a:t>Sellafield</a:t>
            </a:r>
            <a:endParaRPr lang="en-GB" dirty="0" smtClean="0">
              <a:solidFill>
                <a:srgbClr val="000000"/>
              </a:solidFill>
            </a:endParaRPr>
          </a:p>
          <a:p>
            <a:pPr marL="542925" lvl="2" indent="-276225" defTabSz="685800">
              <a:spcAft>
                <a:spcPts val="600"/>
              </a:spcAft>
              <a:buClr>
                <a:srgbClr val="00B0B9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dirty="0" smtClean="0">
                <a:solidFill>
                  <a:srgbClr val="000000"/>
                </a:solidFill>
              </a:rPr>
              <a:t>Plant life extension calculations for </a:t>
            </a:r>
            <a:r>
              <a:rPr lang="en-GB" dirty="0" err="1" smtClean="0">
                <a:solidFill>
                  <a:srgbClr val="000000"/>
                </a:solidFill>
              </a:rPr>
              <a:t>Magnox</a:t>
            </a:r>
            <a:r>
              <a:rPr lang="en-GB" dirty="0" smtClean="0">
                <a:solidFill>
                  <a:srgbClr val="000000"/>
                </a:solidFill>
              </a:rPr>
              <a:t>, AGR, PWR and BWR reactors (RPV damage)</a:t>
            </a:r>
          </a:p>
          <a:p>
            <a:pPr marL="542925" lvl="2" indent="-276225" defTabSz="685800">
              <a:spcAft>
                <a:spcPts val="600"/>
              </a:spcAft>
              <a:buClr>
                <a:srgbClr val="00B0B9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dirty="0" smtClean="0">
                <a:solidFill>
                  <a:srgbClr val="000000"/>
                </a:solidFill>
              </a:rPr>
              <a:t>Neutron Flux calculations for decommissioning inventories of </a:t>
            </a:r>
            <a:r>
              <a:rPr lang="en-GB" dirty="0" err="1" smtClean="0">
                <a:solidFill>
                  <a:srgbClr val="000000"/>
                </a:solidFill>
              </a:rPr>
              <a:t>Magnox</a:t>
            </a:r>
            <a:r>
              <a:rPr lang="en-GB" dirty="0" smtClean="0">
                <a:solidFill>
                  <a:srgbClr val="000000"/>
                </a:solidFill>
              </a:rPr>
              <a:t> Plant</a:t>
            </a:r>
          </a:p>
          <a:p>
            <a:pPr marL="542925" lvl="2" indent="-276225" defTabSz="685800">
              <a:spcAft>
                <a:spcPts val="600"/>
              </a:spcAft>
              <a:buClr>
                <a:srgbClr val="00B0B9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dirty="0" smtClean="0">
                <a:solidFill>
                  <a:srgbClr val="000000"/>
                </a:solidFill>
              </a:rPr>
              <a:t>Assessment of transport flasks and storage containers</a:t>
            </a:r>
          </a:p>
          <a:p>
            <a:pPr marL="542925" lvl="2" indent="-276225" defTabSz="685800">
              <a:spcAft>
                <a:spcPts val="600"/>
              </a:spcAft>
              <a:buClr>
                <a:srgbClr val="00B0B9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dirty="0" smtClean="0">
                <a:solidFill>
                  <a:srgbClr val="000000"/>
                </a:solidFill>
              </a:rPr>
              <a:t>Analysis of bore-hole logging tools</a:t>
            </a:r>
          </a:p>
          <a:p>
            <a:pPr marL="542925" lvl="2" indent="-276225" defTabSz="685800">
              <a:spcAft>
                <a:spcPts val="600"/>
              </a:spcAft>
              <a:buClr>
                <a:srgbClr val="00B0B9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dirty="0" smtClean="0">
                <a:solidFill>
                  <a:srgbClr val="000000"/>
                </a:solidFill>
              </a:rPr>
              <a:t>Shield design for medical </a:t>
            </a:r>
            <a:r>
              <a:rPr lang="en-GB" dirty="0" err="1" smtClean="0">
                <a:solidFill>
                  <a:srgbClr val="000000"/>
                </a:solidFill>
              </a:rPr>
              <a:t>linacs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733699" y="1420132"/>
            <a:ext cx="4094616" cy="4926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66700" lvl="1" indent="-266700" defTabSz="685800">
              <a:spcAft>
                <a:spcPts val="600"/>
              </a:spcAft>
              <a:buClr>
                <a:srgbClr val="5F2167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sz="2000" dirty="0" smtClean="0">
                <a:solidFill>
                  <a:srgbClr val="000000"/>
                </a:solidFill>
              </a:rPr>
              <a:t>Applications of MONK include:</a:t>
            </a:r>
          </a:p>
          <a:p>
            <a:pPr marL="542925" lvl="2" indent="-276225" defTabSz="685800">
              <a:spcAft>
                <a:spcPts val="600"/>
              </a:spcAft>
              <a:buClr>
                <a:srgbClr val="00B0B9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sz="2000" dirty="0" smtClean="0">
                <a:solidFill>
                  <a:srgbClr val="000000"/>
                </a:solidFill>
              </a:rPr>
              <a:t>Supporting studies for </a:t>
            </a:r>
            <a:r>
              <a:rPr lang="en-GB" sz="2000" dirty="0" err="1" smtClean="0">
                <a:solidFill>
                  <a:srgbClr val="000000"/>
                </a:solidFill>
              </a:rPr>
              <a:t>Sellafield</a:t>
            </a:r>
            <a:r>
              <a:rPr lang="en-GB" sz="2000" dirty="0" smtClean="0">
                <a:solidFill>
                  <a:srgbClr val="000000"/>
                </a:solidFill>
              </a:rPr>
              <a:t>: THORP, MOX fuel plant, Oxide Fuels Complex, </a:t>
            </a:r>
            <a:r>
              <a:rPr lang="en-GB" sz="2000" dirty="0" err="1" smtClean="0">
                <a:solidFill>
                  <a:srgbClr val="000000"/>
                </a:solidFill>
              </a:rPr>
              <a:t>Vitrification</a:t>
            </a:r>
            <a:r>
              <a:rPr lang="en-GB" sz="2000" dirty="0" smtClean="0">
                <a:solidFill>
                  <a:srgbClr val="000000"/>
                </a:solidFill>
              </a:rPr>
              <a:t> Plant, Encapsulation Plant</a:t>
            </a:r>
          </a:p>
          <a:p>
            <a:pPr marL="542925" lvl="2" indent="-276225" defTabSz="685800">
              <a:spcAft>
                <a:spcPts val="600"/>
              </a:spcAft>
              <a:buClr>
                <a:srgbClr val="00B0B9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sz="2000" dirty="0" smtClean="0">
                <a:solidFill>
                  <a:srgbClr val="000000"/>
                </a:solidFill>
              </a:rPr>
              <a:t>shipping cask assessments</a:t>
            </a:r>
          </a:p>
          <a:p>
            <a:pPr marL="542925" lvl="2" indent="-276225" defTabSz="685800">
              <a:spcAft>
                <a:spcPts val="600"/>
              </a:spcAft>
              <a:buClr>
                <a:srgbClr val="00B0B9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sz="2000" dirty="0" smtClean="0">
                <a:solidFill>
                  <a:srgbClr val="000000"/>
                </a:solidFill>
              </a:rPr>
              <a:t>fuel pond storage analyses</a:t>
            </a:r>
          </a:p>
          <a:p>
            <a:pPr marL="542925" lvl="2" indent="-276225" defTabSz="685800">
              <a:spcAft>
                <a:spcPts val="600"/>
              </a:spcAft>
              <a:buClr>
                <a:srgbClr val="00B0B9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sz="2000" dirty="0" smtClean="0">
                <a:solidFill>
                  <a:srgbClr val="000000"/>
                </a:solidFill>
              </a:rPr>
              <a:t>dry fuel store design studies</a:t>
            </a:r>
          </a:p>
          <a:p>
            <a:pPr marL="542925" lvl="2" indent="-276225" defTabSz="685800">
              <a:spcAft>
                <a:spcPts val="600"/>
              </a:spcAft>
              <a:buClr>
                <a:srgbClr val="00B0B9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sz="2000" dirty="0" smtClean="0">
                <a:solidFill>
                  <a:srgbClr val="000000"/>
                </a:solidFill>
              </a:rPr>
              <a:t>waste storage analyses</a:t>
            </a:r>
          </a:p>
          <a:p>
            <a:pPr marL="542925" lvl="2" indent="-276225" defTabSz="685800">
              <a:spcAft>
                <a:spcPts val="600"/>
              </a:spcAft>
              <a:buClr>
                <a:srgbClr val="00B0B9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sz="2000" dirty="0" smtClean="0">
                <a:solidFill>
                  <a:srgbClr val="000000"/>
                </a:solidFill>
              </a:rPr>
              <a:t>burn up credit studies</a:t>
            </a:r>
          </a:p>
          <a:p>
            <a:pPr marL="542925" lvl="2" indent="-276225" defTabSz="685800">
              <a:spcAft>
                <a:spcPts val="600"/>
              </a:spcAft>
              <a:buClr>
                <a:srgbClr val="00B0B9"/>
              </a:buClr>
              <a:buSzPct val="80000"/>
              <a:buFont typeface="Arial" panose="020B0604020202020204" pitchFamily="34" charset="0"/>
              <a:buChar char="►"/>
            </a:pPr>
            <a:endParaRPr lang="en-GB" sz="2000" dirty="0" smtClean="0">
              <a:solidFill>
                <a:srgbClr val="000000"/>
              </a:solidFill>
            </a:endParaRPr>
          </a:p>
          <a:p>
            <a:pPr marL="542925" lvl="2" indent="-276225" defTabSz="685800">
              <a:spcAft>
                <a:spcPts val="600"/>
              </a:spcAft>
              <a:buClr>
                <a:srgbClr val="00B0B9"/>
              </a:buClr>
              <a:buSzPct val="80000"/>
              <a:buFont typeface="Arial" panose="020B0604020202020204" pitchFamily="34" charset="0"/>
              <a:buChar char="►"/>
            </a:pPr>
            <a:endParaRPr lang="en-GB" sz="2000" dirty="0" smtClean="0">
              <a:solidFill>
                <a:srgbClr val="000000"/>
              </a:solidFill>
            </a:endParaRPr>
          </a:p>
          <a:p>
            <a:pPr marL="266700" lvl="1" indent="-266700" defTabSz="685800">
              <a:spcAft>
                <a:spcPts val="600"/>
              </a:spcAft>
              <a:buClr>
                <a:srgbClr val="5F2167"/>
              </a:buClr>
              <a:buSzPct val="80000"/>
              <a:buFont typeface="Arial" panose="020B0604020202020204" pitchFamily="34" charset="0"/>
              <a:buChar char="►"/>
            </a:pPr>
            <a:endParaRPr lang="en-GB" sz="2000" dirty="0" smtClean="0">
              <a:solidFill>
                <a:srgbClr val="000000"/>
              </a:solidFill>
            </a:endParaRPr>
          </a:p>
          <a:p>
            <a:pPr marL="266700" lvl="1" indent="-266700" defTabSz="685800">
              <a:spcAft>
                <a:spcPts val="600"/>
              </a:spcAft>
              <a:buClr>
                <a:srgbClr val="5F2167"/>
              </a:buClr>
              <a:buSzPct val="80000"/>
              <a:buFont typeface="Arial" panose="020B0604020202020204" pitchFamily="34" charset="0"/>
              <a:buChar char="►"/>
            </a:pPr>
            <a:endParaRPr lang="en-GB" sz="20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sentation_template Feb 2015">
  <a:themeElements>
    <a:clrScheme name="Custom 133">
      <a:dk1>
        <a:srgbClr val="000000"/>
      </a:dk1>
      <a:lt1>
        <a:sysClr val="window" lastClr="FFFFFF"/>
      </a:lt1>
      <a:dk2>
        <a:srgbClr val="5F2167"/>
      </a:dk2>
      <a:lt2>
        <a:srgbClr val="888B8D"/>
      </a:lt2>
      <a:accent1>
        <a:srgbClr val="5F2167"/>
      </a:accent1>
      <a:accent2>
        <a:srgbClr val="C4D600"/>
      </a:accent2>
      <a:accent3>
        <a:srgbClr val="00B0B9"/>
      </a:accent3>
      <a:accent4>
        <a:srgbClr val="88DBDF"/>
      </a:accent4>
      <a:accent5>
        <a:srgbClr val="888B8D"/>
      </a:accent5>
      <a:accent6>
        <a:srgbClr val="88DBDF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mecFosterWheeler Presentation Template 300914 (Full).potx" id="{7B140F02-C8E3-4E79-9BAB-909F44BF1F08}" vid="{EACA846F-6920-4156-A534-D6E587FC00FE}"/>
    </a:ext>
  </a:extLst>
</a:theme>
</file>

<file path=ppt/theme/theme2.xml><?xml version="1.0" encoding="utf-8"?>
<a:theme xmlns:a="http://schemas.openxmlformats.org/drawingml/2006/main" name="Bullet points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ullet points with sub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Presentation_template Feb 2015</Template>
  <TotalTime>698</TotalTime>
  <Words>2711</Words>
  <Application>Microsoft Office PowerPoint</Application>
  <PresentationFormat>On-screen Show (4:3)</PresentationFormat>
  <Paragraphs>372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Presentation_template Feb 2015</vt:lpstr>
      <vt:lpstr>Bullet points </vt:lpstr>
      <vt:lpstr>Bullet points with subtitle</vt:lpstr>
      <vt:lpstr>Picture</vt:lpstr>
      <vt:lpstr>Document</vt:lpstr>
      <vt:lpstr>Equation</vt:lpstr>
      <vt:lpstr>Problem Overview</vt:lpstr>
      <vt:lpstr>Contents</vt:lpstr>
      <vt:lpstr>Contents</vt:lpstr>
      <vt:lpstr>Amec Foster Wheeler</vt:lpstr>
      <vt:lpstr>ANSWERS</vt:lpstr>
      <vt:lpstr>Shielding software</vt:lpstr>
      <vt:lpstr> Criticality Software</vt:lpstr>
      <vt:lpstr>Reactor Physics Software</vt:lpstr>
      <vt:lpstr> Example applications</vt:lpstr>
      <vt:lpstr>Contents</vt:lpstr>
      <vt:lpstr>The Boltzmann Transport Equation</vt:lpstr>
      <vt:lpstr>Radiation Transport</vt:lpstr>
      <vt:lpstr>Operator form of the BTE</vt:lpstr>
      <vt:lpstr>Why is solving the BTE hard?</vt:lpstr>
      <vt:lpstr>Deterministic methods</vt:lpstr>
      <vt:lpstr>Monte Carlo Methods</vt:lpstr>
      <vt:lpstr>Assumptions for Monte Carlo Simulations</vt:lpstr>
      <vt:lpstr>Nomenclature / Method</vt:lpstr>
      <vt:lpstr>Overall process</vt:lpstr>
      <vt:lpstr>Contents</vt:lpstr>
      <vt:lpstr>Contents</vt:lpstr>
      <vt:lpstr>Why is Monte Carlo reactor physics hard?</vt:lpstr>
      <vt:lpstr>Challenges in Monte Carlo reactor physics</vt:lpstr>
      <vt:lpstr>Examples of tallies</vt:lpstr>
      <vt:lpstr>Some relevant physical quantities</vt:lpstr>
      <vt:lpstr>Tallies for calculating flux</vt:lpstr>
      <vt:lpstr>Monte Carlo calculation of flux</vt:lpstr>
      <vt:lpstr>The Kord Smith Challenge</vt:lpstr>
      <vt:lpstr>Source convergence / settling</vt:lpstr>
      <vt:lpstr>Contents</vt:lpstr>
      <vt:lpstr>Calculation of distributed parameters</vt:lpstr>
      <vt:lpstr>Computational challenges</vt:lpstr>
      <vt:lpstr>Summary</vt:lpstr>
    </vt:vector>
  </TitlesOfParts>
  <Company>Amec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Paul_N_Smith</dc:creator>
  <cp:lastModifiedBy>Max.Shepherd</cp:lastModifiedBy>
  <cp:revision>97</cp:revision>
  <dcterms:created xsi:type="dcterms:W3CDTF">2015-02-18T16:48:46Z</dcterms:created>
  <dcterms:modified xsi:type="dcterms:W3CDTF">2015-05-27T11:23:18Z</dcterms:modified>
  <cp:category>Corporate Affairs PowerPoint template</cp:category>
</cp:coreProperties>
</file>