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36C61-602D-4EC5-8632-DD80A006BD2B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19E42-A7BB-4B2C-9EE6-1AACF3847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380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36C61-602D-4EC5-8632-DD80A006BD2B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19E42-A7BB-4B2C-9EE6-1AACF3847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683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36C61-602D-4EC5-8632-DD80A006BD2B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19E42-A7BB-4B2C-9EE6-1AACF3847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950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36C61-602D-4EC5-8632-DD80A006BD2B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19E42-A7BB-4B2C-9EE6-1AACF3847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2261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36C61-602D-4EC5-8632-DD80A006BD2B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19E42-A7BB-4B2C-9EE6-1AACF3847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73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36C61-602D-4EC5-8632-DD80A006BD2B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19E42-A7BB-4B2C-9EE6-1AACF3847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657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36C61-602D-4EC5-8632-DD80A006BD2B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19E42-A7BB-4B2C-9EE6-1AACF3847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947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36C61-602D-4EC5-8632-DD80A006BD2B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19E42-A7BB-4B2C-9EE6-1AACF3847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588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36C61-602D-4EC5-8632-DD80A006BD2B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19E42-A7BB-4B2C-9EE6-1AACF3847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720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36C61-602D-4EC5-8632-DD80A006BD2B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19E42-A7BB-4B2C-9EE6-1AACF3847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663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36C61-602D-4EC5-8632-DD80A006BD2B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19E42-A7BB-4B2C-9EE6-1AACF3847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959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36C61-602D-4EC5-8632-DD80A006BD2B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19E42-A7BB-4B2C-9EE6-1AACF3847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121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57380" y="198633"/>
            <a:ext cx="9144000" cy="1080272"/>
          </a:xfrm>
        </p:spPr>
        <p:txBody>
          <a:bodyPr/>
          <a:lstStyle/>
          <a:p>
            <a:r>
              <a:rPr lang="en-GB" dirty="0" smtClean="0"/>
              <a:t>Mixing of Crisp Ingredients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792378" y="2062747"/>
            <a:ext cx="7697096" cy="43421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81144" y="1278905"/>
            <a:ext cx="104794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Thomas </a:t>
            </a:r>
            <a:r>
              <a:rPr lang="en-GB" sz="3200" dirty="0" err="1" smtClean="0"/>
              <a:t>Bartos</a:t>
            </a:r>
            <a:r>
              <a:rPr lang="en-GB" sz="3200" dirty="0" smtClean="0"/>
              <a:t>, Alex Cox, Mathew Penrose, </a:t>
            </a:r>
            <a:r>
              <a:rPr lang="en-GB" sz="3200" dirty="0" err="1" smtClean="0"/>
              <a:t>Zsofia</a:t>
            </a:r>
            <a:r>
              <a:rPr lang="en-GB" sz="3200" dirty="0" smtClean="0"/>
              <a:t> </a:t>
            </a:r>
            <a:r>
              <a:rPr lang="en-GB" sz="3200" dirty="0" err="1" smtClean="0"/>
              <a:t>Talyigas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353534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Problem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04448"/>
            <a:ext cx="10515600" cy="3033758"/>
          </a:xfrm>
        </p:spPr>
        <p:txBody>
          <a:bodyPr/>
          <a:lstStyle/>
          <a:p>
            <a:r>
              <a:rPr lang="en-GB" dirty="0" smtClean="0"/>
              <a:t>Crisps are formed from a mixture of water and potato flakes.</a:t>
            </a:r>
          </a:p>
          <a:p>
            <a:r>
              <a:rPr lang="en-GB" dirty="0" smtClean="0"/>
              <a:t>The ingredients are mixed, flattened and then fried. </a:t>
            </a:r>
          </a:p>
          <a:p>
            <a:r>
              <a:rPr lang="en-GB" dirty="0" smtClean="0"/>
              <a:t>Sources of randomness in the process:</a:t>
            </a:r>
          </a:p>
          <a:p>
            <a:pPr lvl="1"/>
            <a:r>
              <a:rPr lang="en-GB" dirty="0" smtClean="0"/>
              <a:t>Mixing of the dough - random initial condition for the heating process</a:t>
            </a:r>
          </a:p>
          <a:p>
            <a:pPr lvl="1"/>
            <a:r>
              <a:rPr lang="en-GB" dirty="0" smtClean="0"/>
              <a:t>Heating process</a:t>
            </a:r>
          </a:p>
        </p:txBody>
      </p:sp>
    </p:spTree>
    <p:extLst>
      <p:ext uri="{BB962C8B-B14F-4D97-AF65-F5344CB8AC3E}">
        <p14:creationId xmlns:p14="http://schemas.microsoft.com/office/powerpoint/2010/main" val="2376573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Model for mixing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3879" y="1687510"/>
            <a:ext cx="5902237" cy="4351338"/>
          </a:xfrm>
        </p:spPr>
        <p:txBody>
          <a:bodyPr>
            <a:normAutofit/>
          </a:bodyPr>
          <a:lstStyle/>
          <a:p>
            <a:r>
              <a:rPr lang="en-GB" dirty="0" smtClean="0"/>
              <a:t>Baker’s map</a:t>
            </a:r>
          </a:p>
          <a:p>
            <a:pPr lvl="1"/>
            <a:r>
              <a:rPr lang="en-GB" dirty="0" smtClean="0"/>
              <a:t>First on the unit square with dense grid</a:t>
            </a:r>
          </a:p>
          <a:p>
            <a:pPr lvl="1"/>
            <a:r>
              <a:rPr lang="en-GB" dirty="0" smtClean="0"/>
              <a:t>Next we generalise for 3D</a:t>
            </a:r>
          </a:p>
          <a:p>
            <a:pPr lvl="1"/>
            <a:r>
              <a:rPr lang="en-GB" dirty="0" smtClean="0"/>
              <a:t>Randomise the map</a:t>
            </a:r>
          </a:p>
          <a:p>
            <a:r>
              <a:rPr lang="en-GB" dirty="0" smtClean="0"/>
              <a:t>Apply the map repeatedly</a:t>
            </a:r>
          </a:p>
          <a:p>
            <a:r>
              <a:rPr lang="en-GB" dirty="0" smtClean="0"/>
              <a:t>See the long time behaviour of this process</a:t>
            </a:r>
          </a:p>
          <a:p>
            <a:r>
              <a:rPr lang="en-GB" dirty="0" smtClean="0"/>
              <a:t>The limit gives an initial condition for the heating process</a:t>
            </a:r>
          </a:p>
          <a:p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592443"/>
              </p:ext>
            </p:extLst>
          </p:nvPr>
        </p:nvGraphicFramePr>
        <p:xfrm>
          <a:off x="8085909" y="4150833"/>
          <a:ext cx="2709996" cy="2195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3920">
                  <a:extLst>
                    <a:ext uri="{9D8B030D-6E8A-4147-A177-3AD203B41FA5}">
                      <a16:colId xmlns:a16="http://schemas.microsoft.com/office/drawing/2014/main" val="4283245188"/>
                    </a:ext>
                  </a:extLst>
                </a:gridCol>
                <a:gridCol w="707366">
                  <a:extLst>
                    <a:ext uri="{9D8B030D-6E8A-4147-A177-3AD203B41FA5}">
                      <a16:colId xmlns:a16="http://schemas.microsoft.com/office/drawing/2014/main" val="1002477044"/>
                    </a:ext>
                  </a:extLst>
                </a:gridCol>
                <a:gridCol w="679070">
                  <a:extLst>
                    <a:ext uri="{9D8B030D-6E8A-4147-A177-3AD203B41FA5}">
                      <a16:colId xmlns:a16="http://schemas.microsoft.com/office/drawing/2014/main" val="158493368"/>
                    </a:ext>
                  </a:extLst>
                </a:gridCol>
                <a:gridCol w="669640">
                  <a:extLst>
                    <a:ext uri="{9D8B030D-6E8A-4147-A177-3AD203B41FA5}">
                      <a16:colId xmlns:a16="http://schemas.microsoft.com/office/drawing/2014/main" val="1859322906"/>
                    </a:ext>
                  </a:extLst>
                </a:gridCol>
              </a:tblGrid>
              <a:tr h="56490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5386208"/>
                  </a:ext>
                </a:extLst>
              </a:tr>
              <a:tr h="55998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3036187"/>
                  </a:ext>
                </a:extLst>
              </a:tr>
              <a:tr h="530397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6029346"/>
                  </a:ext>
                </a:extLst>
              </a:tr>
              <a:tr h="54065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8184734"/>
                  </a:ext>
                </a:extLst>
              </a:tr>
            </a:tbl>
          </a:graphicData>
        </a:graphic>
      </p:graphicFrame>
      <p:sp>
        <p:nvSpPr>
          <p:cNvPr id="7" name="Oval 6"/>
          <p:cNvSpPr/>
          <p:nvPr/>
        </p:nvSpPr>
        <p:spPr>
          <a:xfrm>
            <a:off x="7863840" y="3941907"/>
            <a:ext cx="444137" cy="41785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1509" y="988717"/>
            <a:ext cx="4019092" cy="2469833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8516983" y="3938531"/>
            <a:ext cx="444137" cy="41785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7863840" y="4568685"/>
            <a:ext cx="444137" cy="41785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8516982" y="4542559"/>
            <a:ext cx="444137" cy="41785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9218023" y="3937551"/>
            <a:ext cx="444137" cy="41785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9910355" y="3947238"/>
            <a:ext cx="444137" cy="41785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9244149" y="4551266"/>
            <a:ext cx="444137" cy="41785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9910354" y="4564329"/>
            <a:ext cx="444137" cy="41785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7846421" y="5113211"/>
            <a:ext cx="444137" cy="41785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8512627" y="5122898"/>
            <a:ext cx="444137" cy="41785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7859484" y="5648548"/>
            <a:ext cx="444137" cy="41785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8512626" y="5661611"/>
            <a:ext cx="444137" cy="41785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9213667" y="5108855"/>
            <a:ext cx="444137" cy="41785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9919062" y="5144668"/>
            <a:ext cx="444137" cy="41785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9226730" y="5644192"/>
            <a:ext cx="444137" cy="41785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9905998" y="5644192"/>
            <a:ext cx="444137" cy="41785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7881254" y="6166712"/>
            <a:ext cx="444137" cy="41785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8534396" y="6166712"/>
            <a:ext cx="444137" cy="41785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9235437" y="6175419"/>
            <a:ext cx="444137" cy="41785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9923414" y="6177043"/>
            <a:ext cx="444137" cy="41785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10572207" y="3942882"/>
            <a:ext cx="444137" cy="41785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10572206" y="4520784"/>
            <a:ext cx="444137" cy="41785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10580914" y="5101123"/>
            <a:ext cx="444137" cy="41785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10567850" y="5600647"/>
            <a:ext cx="444137" cy="41785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10585266" y="6133498"/>
            <a:ext cx="444137" cy="41785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710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Model for heating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8017" y="1890935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Understand how the heating process depends on the initial condition we got from the mixing process</a:t>
            </a:r>
          </a:p>
          <a:p>
            <a:endParaRPr lang="en-GB" dirty="0" smtClean="0"/>
          </a:p>
          <a:p>
            <a:r>
              <a:rPr lang="en-GB" dirty="0" smtClean="0"/>
              <a:t>Conjecture:</a:t>
            </a:r>
          </a:p>
          <a:p>
            <a:pPr lvl="1"/>
            <a:r>
              <a:rPr lang="en-GB" dirty="0" smtClean="0"/>
              <a:t>Well mixed – uniform small sized bubbles</a:t>
            </a:r>
          </a:p>
          <a:p>
            <a:pPr lvl="1"/>
            <a:r>
              <a:rPr lang="en-GB" dirty="0" smtClean="0"/>
              <a:t>Not well mixed – there are larger coagulated bubbles and large regions of no bubbles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Consider the structure of the end product in terms of crunchiness</a:t>
            </a:r>
          </a:p>
          <a:p>
            <a:r>
              <a:rPr lang="en-GB" dirty="0" smtClean="0"/>
              <a:t>Create a numerical simulation of the effect of the heating process on the bubble distribution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7128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945</TotalTime>
  <Words>172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Mixing of Crisp Ingredients</vt:lpstr>
      <vt:lpstr>The Problem</vt:lpstr>
      <vt:lpstr>Model for mixing</vt:lpstr>
      <vt:lpstr>Model for heating</vt:lpstr>
    </vt:vector>
  </TitlesOfParts>
  <Company>University of Bath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Mixing of crisp ingredients</dc:title>
  <dc:creator>SAMBa_Student</dc:creator>
  <cp:lastModifiedBy>SAMBa_Student</cp:lastModifiedBy>
  <cp:revision>38</cp:revision>
  <dcterms:created xsi:type="dcterms:W3CDTF">2019-06-11T17:23:56Z</dcterms:created>
  <dcterms:modified xsi:type="dcterms:W3CDTF">2019-06-12T09:09:24Z</dcterms:modified>
</cp:coreProperties>
</file>