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 id="2147483660" r:id="rId6"/>
  </p:sldMasterIdLst>
  <p:notesMasterIdLst>
    <p:notesMasterId r:id="rId30"/>
  </p:notesMasterIdLst>
  <p:sldIdLst>
    <p:sldId id="391" r:id="rId7"/>
    <p:sldId id="392" r:id="rId8"/>
    <p:sldId id="315" r:id="rId9"/>
    <p:sldId id="316" r:id="rId10"/>
    <p:sldId id="375" r:id="rId11"/>
    <p:sldId id="393" r:id="rId12"/>
    <p:sldId id="378" r:id="rId13"/>
    <p:sldId id="379" r:id="rId14"/>
    <p:sldId id="380" r:id="rId15"/>
    <p:sldId id="382" r:id="rId16"/>
    <p:sldId id="320" r:id="rId17"/>
    <p:sldId id="394" r:id="rId18"/>
    <p:sldId id="356" r:id="rId19"/>
    <p:sldId id="390" r:id="rId20"/>
    <p:sldId id="355" r:id="rId21"/>
    <p:sldId id="374" r:id="rId22"/>
    <p:sldId id="334" r:id="rId23"/>
    <p:sldId id="336" r:id="rId24"/>
    <p:sldId id="339" r:id="rId25"/>
    <p:sldId id="383" r:id="rId26"/>
    <p:sldId id="323" r:id="rId27"/>
    <p:sldId id="384" r:id="rId28"/>
    <p:sldId id="353" r:id="rId29"/>
  </p:sldIdLst>
  <p:sldSz cx="12192000" cy="6858000"/>
  <p:notesSz cx="6797675" cy="9926638"/>
  <p:defaultTextStyle>
    <a:defPPr>
      <a:defRPr lang="en-US"/>
    </a:defPPr>
    <a:lvl1pPr algn="ctr" rtl="0" eaLnBrk="0" fontAlgn="base" hangingPunct="0">
      <a:spcBef>
        <a:spcPct val="0"/>
      </a:spcBef>
      <a:spcAft>
        <a:spcPct val="0"/>
      </a:spcAft>
      <a:defRPr sz="1100" b="1" kern="1200">
        <a:solidFill>
          <a:schemeClr val="tx1"/>
        </a:solidFill>
        <a:latin typeface="Arial" charset="0"/>
        <a:ea typeface="+mn-ea"/>
        <a:cs typeface="+mn-cs"/>
      </a:defRPr>
    </a:lvl1pPr>
    <a:lvl2pPr marL="457200" algn="ctr" rtl="0" eaLnBrk="0" fontAlgn="base" hangingPunct="0">
      <a:spcBef>
        <a:spcPct val="0"/>
      </a:spcBef>
      <a:spcAft>
        <a:spcPct val="0"/>
      </a:spcAft>
      <a:defRPr sz="1100" b="1" kern="1200">
        <a:solidFill>
          <a:schemeClr val="tx1"/>
        </a:solidFill>
        <a:latin typeface="Arial" charset="0"/>
        <a:ea typeface="+mn-ea"/>
        <a:cs typeface="+mn-cs"/>
      </a:defRPr>
    </a:lvl2pPr>
    <a:lvl3pPr marL="914400" algn="ctr" rtl="0" eaLnBrk="0" fontAlgn="base" hangingPunct="0">
      <a:spcBef>
        <a:spcPct val="0"/>
      </a:spcBef>
      <a:spcAft>
        <a:spcPct val="0"/>
      </a:spcAft>
      <a:defRPr sz="1100" b="1" kern="1200">
        <a:solidFill>
          <a:schemeClr val="tx1"/>
        </a:solidFill>
        <a:latin typeface="Arial" charset="0"/>
        <a:ea typeface="+mn-ea"/>
        <a:cs typeface="+mn-cs"/>
      </a:defRPr>
    </a:lvl3pPr>
    <a:lvl4pPr marL="1371600" algn="ctr" rtl="0" eaLnBrk="0" fontAlgn="base" hangingPunct="0">
      <a:spcBef>
        <a:spcPct val="0"/>
      </a:spcBef>
      <a:spcAft>
        <a:spcPct val="0"/>
      </a:spcAft>
      <a:defRPr sz="1100" b="1" kern="1200">
        <a:solidFill>
          <a:schemeClr val="tx1"/>
        </a:solidFill>
        <a:latin typeface="Arial" charset="0"/>
        <a:ea typeface="+mn-ea"/>
        <a:cs typeface="+mn-cs"/>
      </a:defRPr>
    </a:lvl4pPr>
    <a:lvl5pPr marL="1828800" algn="ctr" rtl="0" eaLnBrk="0" fontAlgn="base" hangingPunct="0">
      <a:spcBef>
        <a:spcPct val="0"/>
      </a:spcBef>
      <a:spcAft>
        <a:spcPct val="0"/>
      </a:spcAft>
      <a:defRPr sz="1100" b="1" kern="1200">
        <a:solidFill>
          <a:schemeClr val="tx1"/>
        </a:solidFill>
        <a:latin typeface="Arial" charset="0"/>
        <a:ea typeface="+mn-ea"/>
        <a:cs typeface="+mn-cs"/>
      </a:defRPr>
    </a:lvl5pPr>
    <a:lvl6pPr marL="2286000" algn="l" defTabSz="914400" rtl="0" eaLnBrk="1" latinLnBrk="0" hangingPunct="1">
      <a:defRPr sz="1100" b="1" kern="1200">
        <a:solidFill>
          <a:schemeClr val="tx1"/>
        </a:solidFill>
        <a:latin typeface="Arial" charset="0"/>
        <a:ea typeface="+mn-ea"/>
        <a:cs typeface="+mn-cs"/>
      </a:defRPr>
    </a:lvl6pPr>
    <a:lvl7pPr marL="2743200" algn="l" defTabSz="914400" rtl="0" eaLnBrk="1" latinLnBrk="0" hangingPunct="1">
      <a:defRPr sz="1100" b="1" kern="1200">
        <a:solidFill>
          <a:schemeClr val="tx1"/>
        </a:solidFill>
        <a:latin typeface="Arial" charset="0"/>
        <a:ea typeface="+mn-ea"/>
        <a:cs typeface="+mn-cs"/>
      </a:defRPr>
    </a:lvl7pPr>
    <a:lvl8pPr marL="3200400" algn="l" defTabSz="914400" rtl="0" eaLnBrk="1" latinLnBrk="0" hangingPunct="1">
      <a:defRPr sz="1100" b="1" kern="1200">
        <a:solidFill>
          <a:schemeClr val="tx1"/>
        </a:solidFill>
        <a:latin typeface="Arial" charset="0"/>
        <a:ea typeface="+mn-ea"/>
        <a:cs typeface="+mn-cs"/>
      </a:defRPr>
    </a:lvl8pPr>
    <a:lvl9pPr marL="3657600" algn="l" defTabSz="914400" rtl="0" eaLnBrk="1" latinLnBrk="0" hangingPunct="1">
      <a:defRPr sz="11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pos="13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8"/>
    <a:srgbClr val="B4B6B9"/>
    <a:srgbClr val="3D8982"/>
    <a:srgbClr val="D2B700"/>
    <a:srgbClr val="00D2B7"/>
    <a:srgbClr val="A7A9AC"/>
    <a:srgbClr val="FF9933"/>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817" autoAdjust="0"/>
  </p:normalViewPr>
  <p:slideViewPr>
    <p:cSldViewPr>
      <p:cViewPr varScale="1">
        <p:scale>
          <a:sx n="93" d="100"/>
          <a:sy n="93" d="100"/>
        </p:scale>
        <p:origin x="96" y="336"/>
      </p:cViewPr>
      <p:guideLst>
        <p:guide orient="horz" pos="1117"/>
        <p:guide pos="13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vl1pPr>
          </a:lstStyle>
          <a:p>
            <a:endParaRPr lang="en-US"/>
          </a:p>
        </p:txBody>
      </p:sp>
      <p:sp>
        <p:nvSpPr>
          <p:cNvPr id="21507"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21508"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p:spPr>
      </p:sp>
      <p:sp>
        <p:nvSpPr>
          <p:cNvPr id="21509" name="Rectangle 5"/>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510"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vl1pPr>
          </a:lstStyle>
          <a:p>
            <a:endParaRPr lang="en-US"/>
          </a:p>
        </p:txBody>
      </p:sp>
      <p:sp>
        <p:nvSpPr>
          <p:cNvPr id="21511"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E90CC341-E93D-4E7B-AA7E-4F45EDC68B7B}" type="slidenum">
              <a:rPr lang="en-US"/>
              <a:pPr/>
              <a:t>‹#›</a:t>
            </a:fld>
            <a:endParaRPr lang="en-US"/>
          </a:p>
        </p:txBody>
      </p:sp>
    </p:spTree>
    <p:extLst>
      <p:ext uri="{BB962C8B-B14F-4D97-AF65-F5344CB8AC3E}">
        <p14:creationId xmlns:p14="http://schemas.microsoft.com/office/powerpoint/2010/main" val="346076078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963FEB-57DA-44BE-B175-F1DB5F18B18B}" type="slidenum">
              <a:rPr lang="en-US"/>
              <a:pPr/>
              <a:t>1</a:t>
            </a:fld>
            <a:endParaRPr lang="en-US"/>
          </a:p>
        </p:txBody>
      </p:sp>
      <p:sp>
        <p:nvSpPr>
          <p:cNvPr id="57346" name="Rectangle 2"/>
          <p:cNvSpPr>
            <a:spLocks noGrp="1" noRot="1" noChangeAspect="1" noChangeArrowheads="1" noTextEdit="1"/>
          </p:cNvSpPr>
          <p:nvPr>
            <p:ph type="sldImg"/>
          </p:nvPr>
        </p:nvSpPr>
        <p:spPr>
          <a:xfrm>
            <a:off x="71438" y="763588"/>
            <a:ext cx="6651625" cy="3741737"/>
          </a:xfrm>
          <a:ln/>
        </p:spPr>
      </p:sp>
      <p:sp>
        <p:nvSpPr>
          <p:cNvPr id="57347" name="Rectangle 3"/>
          <p:cNvSpPr>
            <a:spLocks noGrp="1" noChangeArrowheads="1"/>
          </p:cNvSpPr>
          <p:nvPr>
            <p:ph type="body" idx="1"/>
          </p:nvPr>
        </p:nvSpPr>
        <p:spPr>
          <a:xfrm>
            <a:off x="906463" y="4733925"/>
            <a:ext cx="4984750" cy="4429125"/>
          </a:xfrm>
        </p:spPr>
        <p:txBody>
          <a:bodyPr/>
          <a:lstStyle/>
          <a:p>
            <a:endParaRPr lang="en-GB"/>
          </a:p>
        </p:txBody>
      </p:sp>
    </p:spTree>
    <p:extLst>
      <p:ext uri="{BB962C8B-B14F-4D97-AF65-F5344CB8AC3E}">
        <p14:creationId xmlns:p14="http://schemas.microsoft.com/office/powerpoint/2010/main" val="4135514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37E4B89-96C8-4FBC-8DAD-A698C7A01EB7}" type="slidenum">
              <a:rPr lang="en-US">
                <a:solidFill>
                  <a:srgbClr val="000000"/>
                </a:solidFill>
              </a:rPr>
              <a:pPr>
                <a:defRPr/>
              </a:pPr>
              <a:t>7</a:t>
            </a:fld>
            <a:endParaRPr lang="en-US">
              <a:solidFill>
                <a:srgbClr val="000000"/>
              </a:solidFill>
            </a:endParaRPr>
          </a:p>
        </p:txBody>
      </p:sp>
    </p:spTree>
    <p:extLst>
      <p:ext uri="{BB962C8B-B14F-4D97-AF65-F5344CB8AC3E}">
        <p14:creationId xmlns:p14="http://schemas.microsoft.com/office/powerpoint/2010/main" val="2113795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90488" y="744538"/>
            <a:ext cx="6616700" cy="3722687"/>
          </a:xfrm>
          <a:ln/>
        </p:spPr>
      </p:sp>
      <p:sp>
        <p:nvSpPr>
          <p:cNvPr id="44035" name="Notes Placeholder 2"/>
          <p:cNvSpPr>
            <a:spLocks noGrp="1"/>
          </p:cNvSpPr>
          <p:nvPr>
            <p:ph type="body" idx="1"/>
          </p:nvPr>
        </p:nvSpPr>
        <p:spPr>
          <a:noFill/>
          <a:ln/>
        </p:spPr>
        <p:txBody>
          <a:bodyPr/>
          <a:lstStyle/>
          <a:p>
            <a:pPr>
              <a:buFontTx/>
              <a:buChar char="•"/>
            </a:pPr>
            <a:r>
              <a:rPr lang="en-GB" dirty="0"/>
              <a:t>For further information, refer to the “Our </a:t>
            </a:r>
            <a:r>
              <a:rPr lang="en-GB" dirty="0" err="1"/>
              <a:t>Porfolio</a:t>
            </a:r>
            <a:r>
              <a:rPr lang="en-GB" dirty="0"/>
              <a:t>” section of the EPSRC website – available from end of July 2011, for each theme and related research area a detailed analysis is given on these webpages.</a:t>
            </a:r>
          </a:p>
          <a:p>
            <a:pPr>
              <a:buFontTx/>
              <a:buChar char="•"/>
            </a:pPr>
            <a:endParaRPr lang="en-GB" dirty="0"/>
          </a:p>
          <a:p>
            <a:pPr>
              <a:buFontTx/>
              <a:buChar char="•"/>
            </a:pPr>
            <a:r>
              <a:rPr lang="en-GB" dirty="0"/>
              <a:t>You can also contact the relevant Theme Leader, Clive Hayter Associate Director Capability or Annette Bramley, Shaping Integrator.</a:t>
            </a:r>
          </a:p>
          <a:p>
            <a:pPr>
              <a:buFontTx/>
              <a:buChar char="•"/>
            </a:pPr>
            <a:endParaRPr lang="en-GB" dirty="0"/>
          </a:p>
          <a:p>
            <a:pPr>
              <a:buFontTx/>
              <a:buChar char="•"/>
            </a:pPr>
            <a:r>
              <a:rPr lang="en-GB" b="1" dirty="0"/>
              <a:t>In summary key messages:</a:t>
            </a:r>
          </a:p>
          <a:p>
            <a:pPr>
              <a:buFontTx/>
              <a:buChar char="•"/>
            </a:pPr>
            <a:endParaRPr lang="en-GB" dirty="0"/>
          </a:p>
          <a:p>
            <a:pPr>
              <a:buFontTx/>
              <a:buChar char="•"/>
            </a:pPr>
            <a:r>
              <a:rPr lang="en-GB" dirty="0"/>
              <a:t> EPSRC supports excellent, long term research and high quality postgraduate training in order to contribute to the economic competitiveness of the UK and the quality of life of its people.  At any one time we are supporting a portfolio of research and training between £2-3billion.</a:t>
            </a:r>
          </a:p>
          <a:p>
            <a:pPr>
              <a:buFontTx/>
              <a:buChar char="•"/>
            </a:pPr>
            <a:r>
              <a:rPr lang="en-GB" dirty="0"/>
              <a:t> In order to maintain the UK’s international research standing in the face of increasing competition EPSRC must take a strategic approach to managing our portfolio. For example, to ensure we have sufficient critical mass in the areas we invest.  </a:t>
            </a:r>
          </a:p>
          <a:p>
            <a:pPr>
              <a:buFontTx/>
              <a:buChar char="•"/>
            </a:pPr>
            <a:r>
              <a:rPr lang="en-GB" dirty="0"/>
              <a:t> In future, all our investment decisions will be based on the international excellence of the research and its national importance, while continuing to encourage the free generation of ideas and curiosity-based research.</a:t>
            </a:r>
          </a:p>
          <a:p>
            <a:pPr>
              <a:buFontTx/>
              <a:buChar char="•"/>
            </a:pPr>
            <a:r>
              <a:rPr lang="en-GB" dirty="0"/>
              <a:t>Shaping Capability means being selective where necessary – making difficult choices.  </a:t>
            </a:r>
          </a:p>
          <a:p>
            <a:pPr>
              <a:buFontTx/>
              <a:buChar char="•"/>
            </a:pPr>
            <a:r>
              <a:rPr lang="en-GB" dirty="0"/>
              <a:t>The hard truth is that we can’t support everything. This has always been true, but in the past 10 years we have had a significant increase in investment in the science budget; this is not likely to continue so we have to be prepared to have to make some choices.</a:t>
            </a:r>
          </a:p>
          <a:p>
            <a:pPr>
              <a:buFontTx/>
              <a:buChar char="•"/>
            </a:pPr>
            <a:r>
              <a:rPr lang="en-GB" dirty="0"/>
              <a:t>We need to invest so that UK retains key capability and resilience for the future and is internationally competitive in that areas that we do support. </a:t>
            </a:r>
          </a:p>
          <a:p>
            <a:endParaRPr lang="en-GB" dirty="0"/>
          </a:p>
          <a:p>
            <a:pPr>
              <a:buFontTx/>
              <a:buChar char="•"/>
            </a:pPr>
            <a:endParaRPr lang="en-GB" dirty="0"/>
          </a:p>
          <a:p>
            <a:pPr>
              <a:buFontTx/>
              <a:buChar char="•"/>
            </a:pPr>
            <a:endParaRPr lang="en-GB" dirty="0"/>
          </a:p>
          <a:p>
            <a:pPr>
              <a:buFontTx/>
              <a:buChar char="•"/>
            </a:pPr>
            <a:endParaRPr lang="en-GB" dirty="0"/>
          </a:p>
          <a:p>
            <a:endParaRPr lang="en-GB" dirty="0"/>
          </a:p>
        </p:txBody>
      </p:sp>
      <p:sp>
        <p:nvSpPr>
          <p:cNvPr id="44036" name="Slide Number Placeholder 3"/>
          <p:cNvSpPr>
            <a:spLocks noGrp="1"/>
          </p:cNvSpPr>
          <p:nvPr>
            <p:ph type="sldNum" sz="quarter" idx="5"/>
          </p:nvPr>
        </p:nvSpPr>
        <p:spPr>
          <a:noFill/>
        </p:spPr>
        <p:txBody>
          <a:bodyPr/>
          <a:lstStyle/>
          <a:p>
            <a:fld id="{5FA1687C-F01B-4E09-972E-3393EE5FF964}" type="slidenum">
              <a:rPr lang="en-US">
                <a:solidFill>
                  <a:srgbClr val="000000"/>
                </a:solidFill>
                <a:latin typeface="Arial" pitchFamily="34" charset="0"/>
              </a:rPr>
              <a:pPr/>
              <a:t>10</a:t>
            </a:fld>
            <a:endParaRPr lang="en-US">
              <a:solidFill>
                <a:srgbClr val="000000"/>
              </a:solidFill>
              <a:latin typeface="Arial" pitchFamily="34" charset="0"/>
            </a:endParaRPr>
          </a:p>
        </p:txBody>
      </p:sp>
    </p:spTree>
    <p:extLst>
      <p:ext uri="{BB962C8B-B14F-4D97-AF65-F5344CB8AC3E}">
        <p14:creationId xmlns:p14="http://schemas.microsoft.com/office/powerpoint/2010/main" val="1840114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a:xfrm>
            <a:off x="90488" y="744538"/>
            <a:ext cx="6616700" cy="3722687"/>
          </a:xfrm>
          <a:ln/>
        </p:spPr>
      </p:sp>
      <p:sp>
        <p:nvSpPr>
          <p:cNvPr id="109570" name="Notes Placeholder 2"/>
          <p:cNvSpPr>
            <a:spLocks noGrp="1"/>
          </p:cNvSpPr>
          <p:nvPr>
            <p:ph type="body" idx="1"/>
          </p:nvPr>
        </p:nvSpPr>
        <p:spPr>
          <a:noFill/>
          <a:ln/>
        </p:spPr>
        <p:txBody>
          <a:bodyPr/>
          <a:lstStyle/>
          <a:p>
            <a:endParaRPr lang="en-US">
              <a:latin typeface="Times" pitchFamily="18" charset="0"/>
            </a:endParaRPr>
          </a:p>
        </p:txBody>
      </p:sp>
      <p:sp>
        <p:nvSpPr>
          <p:cNvPr id="4" name="Slide Number Placeholder 3"/>
          <p:cNvSpPr txBox="1">
            <a:spLocks noGrp="1"/>
          </p:cNvSpPr>
          <p:nvPr/>
        </p:nvSpPr>
        <p:spPr bwMode="auto">
          <a:xfrm>
            <a:off x="3884916" y="8685990"/>
            <a:ext cx="2973084" cy="458011"/>
          </a:xfrm>
          <a:prstGeom prst="rect">
            <a:avLst/>
          </a:prstGeom>
          <a:noFill/>
          <a:ln>
            <a:miter lim="800000"/>
            <a:headEnd/>
            <a:tailEnd/>
          </a:ln>
        </p:spPr>
        <p:txBody>
          <a:bodyPr lIns="91429" tIns="45714" rIns="91429" bIns="45714" anchor="b"/>
          <a:lstStyle/>
          <a:p>
            <a:pPr algn="r" defTabSz="914277">
              <a:defRPr/>
            </a:pPr>
            <a:fld id="{A4B1856D-81CD-407A-834C-1ABC78C88536}" type="slidenum">
              <a:rPr lang="en-GB" sz="1200" b="0">
                <a:solidFill>
                  <a:srgbClr val="000000"/>
                </a:solidFill>
                <a:ea typeface="ＭＳ Ｐゴシック" pitchFamily="-80" charset="-128"/>
              </a:rPr>
              <a:pPr algn="r" defTabSz="914277">
                <a:defRPr/>
              </a:pPr>
              <a:t>13</a:t>
            </a:fld>
            <a:endParaRPr lang="en-GB" sz="1200" b="0" dirty="0">
              <a:solidFill>
                <a:srgbClr val="000000"/>
              </a:solidFill>
              <a:ea typeface="ＭＳ Ｐゴシック" pitchFamily="-80" charset="-128"/>
            </a:endParaRPr>
          </a:p>
        </p:txBody>
      </p:sp>
    </p:spTree>
    <p:extLst>
      <p:ext uri="{BB962C8B-B14F-4D97-AF65-F5344CB8AC3E}">
        <p14:creationId xmlns:p14="http://schemas.microsoft.com/office/powerpoint/2010/main" val="1627869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04255B-21E2-4AEB-8538-52254130A0F5}" type="slidenum">
              <a:rPr lang="en-US"/>
              <a:pPr/>
              <a:t>17</a:t>
            </a:fld>
            <a:endParaRPr lang="en-US" dirty="0"/>
          </a:p>
        </p:txBody>
      </p:sp>
      <p:sp>
        <p:nvSpPr>
          <p:cNvPr id="56322" name="Rectangle 2"/>
          <p:cNvSpPr>
            <a:spLocks noGrp="1" noRot="1" noChangeAspect="1" noChangeArrowheads="1" noTextEdit="1"/>
          </p:cNvSpPr>
          <p:nvPr>
            <p:ph type="sldImg"/>
          </p:nvPr>
        </p:nvSpPr>
        <p:spPr>
          <a:xfrm>
            <a:off x="73025" y="763588"/>
            <a:ext cx="6651625" cy="3741737"/>
          </a:xfrm>
          <a:ln/>
        </p:spPr>
      </p:sp>
      <p:sp>
        <p:nvSpPr>
          <p:cNvPr id="56323" name="Rectangle 3"/>
          <p:cNvSpPr>
            <a:spLocks noGrp="1" noChangeArrowheads="1"/>
          </p:cNvSpPr>
          <p:nvPr>
            <p:ph type="body" idx="1"/>
          </p:nvPr>
        </p:nvSpPr>
        <p:spPr>
          <a:xfrm>
            <a:off x="906993" y="4733899"/>
            <a:ext cx="4983689" cy="4428537"/>
          </a:xfrm>
        </p:spPr>
        <p:txBody>
          <a:bodyPr/>
          <a:lstStyle/>
          <a:p>
            <a:endParaRPr lang="en-GB" dirty="0"/>
          </a:p>
        </p:txBody>
      </p:sp>
    </p:spTree>
    <p:extLst>
      <p:ext uri="{BB962C8B-B14F-4D97-AF65-F5344CB8AC3E}">
        <p14:creationId xmlns:p14="http://schemas.microsoft.com/office/powerpoint/2010/main" val="3640970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F2CC87-2ACC-462E-99E8-D083FF8C6C64}" type="slidenum">
              <a:rPr lang="en-US"/>
              <a:pPr/>
              <a:t>18</a:t>
            </a:fld>
            <a:endParaRPr lang="en-US" dirty="0"/>
          </a:p>
        </p:txBody>
      </p:sp>
      <p:sp>
        <p:nvSpPr>
          <p:cNvPr id="45058" name="Rectangle 2"/>
          <p:cNvSpPr>
            <a:spLocks noGrp="1" noRot="1" noChangeAspect="1" noChangeArrowheads="1" noTextEdit="1"/>
          </p:cNvSpPr>
          <p:nvPr>
            <p:ph type="sldImg"/>
          </p:nvPr>
        </p:nvSpPr>
        <p:spPr>
          <a:xfrm>
            <a:off x="71438" y="763588"/>
            <a:ext cx="6651625" cy="3741737"/>
          </a:xfrm>
          <a:ln/>
        </p:spPr>
      </p:sp>
      <p:sp>
        <p:nvSpPr>
          <p:cNvPr id="45059" name="Rectangle 3"/>
          <p:cNvSpPr>
            <a:spLocks noGrp="1" noChangeArrowheads="1"/>
          </p:cNvSpPr>
          <p:nvPr>
            <p:ph type="body" idx="1"/>
          </p:nvPr>
        </p:nvSpPr>
        <p:spPr>
          <a:xfrm>
            <a:off x="906993" y="4733899"/>
            <a:ext cx="4983689" cy="4428537"/>
          </a:xfrm>
        </p:spPr>
        <p:txBody>
          <a:bodyPr/>
          <a:lstStyle/>
          <a:p>
            <a:endParaRPr lang="en-GB" dirty="0"/>
          </a:p>
        </p:txBody>
      </p:sp>
    </p:spTree>
    <p:extLst>
      <p:ext uri="{BB962C8B-B14F-4D97-AF65-F5344CB8AC3E}">
        <p14:creationId xmlns:p14="http://schemas.microsoft.com/office/powerpoint/2010/main" val="27837577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102" name="Picture 30" descr="Title_Master"/>
          <p:cNvPicPr>
            <a:picLocks noChangeAspect="1" noChangeArrowheads="1"/>
          </p:cNvPicPr>
          <p:nvPr userDrawn="1"/>
        </p:nvPicPr>
        <p:blipFill>
          <a:blip r:embed="rId2" cstate="print"/>
          <a:srcRect/>
          <a:stretch>
            <a:fillRect/>
          </a:stretch>
        </p:blipFill>
        <p:spPr bwMode="auto">
          <a:xfrm>
            <a:off x="0" y="0"/>
            <a:ext cx="12194117" cy="6859588"/>
          </a:xfrm>
          <a:prstGeom prst="rect">
            <a:avLst/>
          </a:prstGeom>
          <a:noFill/>
        </p:spPr>
      </p:pic>
      <p:sp>
        <p:nvSpPr>
          <p:cNvPr id="3074" name="Rectangle 2"/>
          <p:cNvSpPr>
            <a:spLocks noGrp="1" noChangeArrowheads="1"/>
          </p:cNvSpPr>
          <p:nvPr>
            <p:ph type="ctrTitle"/>
          </p:nvPr>
        </p:nvSpPr>
        <p:spPr>
          <a:xfrm>
            <a:off x="508000" y="2405064"/>
            <a:ext cx="11142133" cy="854075"/>
          </a:xfrm>
        </p:spPr>
        <p:txBody>
          <a:bodyPr anchor="t"/>
          <a:lstStyle>
            <a:lvl1pPr algn="r">
              <a:defRPr sz="5800">
                <a:solidFill>
                  <a:schemeClr val="accent2"/>
                </a:solidFill>
              </a:defRPr>
            </a:lvl1pPr>
          </a:lstStyle>
          <a:p>
            <a:r>
              <a:rPr lang="en-GB"/>
              <a:t>Click to edit Master title style</a:t>
            </a:r>
            <a:endParaRPr lang="en-US"/>
          </a:p>
        </p:txBody>
      </p:sp>
      <p:sp>
        <p:nvSpPr>
          <p:cNvPr id="3076" name="Rectangle 4"/>
          <p:cNvSpPr>
            <a:spLocks noGrp="1" noChangeArrowheads="1"/>
          </p:cNvSpPr>
          <p:nvPr>
            <p:ph type="dt" sz="half" idx="2"/>
          </p:nvPr>
        </p:nvSpPr>
        <p:spPr>
          <a:xfrm>
            <a:off x="9753600" y="6172201"/>
            <a:ext cx="1373717" cy="303213"/>
          </a:xfrm>
        </p:spPr>
        <p:txBody>
          <a:bodyPr/>
          <a:lstStyle>
            <a:lvl1pPr algn="r">
              <a:defRPr>
                <a:solidFill>
                  <a:schemeClr val="accent1"/>
                </a:solidFill>
              </a:defRPr>
            </a:lvl1pPr>
          </a:lstStyle>
          <a:p>
            <a:fld id="{F81F6CA1-9586-438E-B73D-262A74806FEB}" type="datetime1">
              <a:rPr lang="en-US"/>
              <a:pPr/>
              <a:t>2/21/2019</a:t>
            </a:fld>
            <a:endParaRPr lang="en-US"/>
          </a:p>
        </p:txBody>
      </p:sp>
      <p:sp>
        <p:nvSpPr>
          <p:cNvPr id="3077" name="Rectangle 5"/>
          <p:cNvSpPr>
            <a:spLocks noGrp="1" noChangeArrowheads="1"/>
          </p:cNvSpPr>
          <p:nvPr>
            <p:ph type="ftr" sz="quarter" idx="3"/>
          </p:nvPr>
        </p:nvSpPr>
        <p:spPr>
          <a:xfrm>
            <a:off x="7416800" y="6172200"/>
            <a:ext cx="2065867" cy="304800"/>
          </a:xfrm>
        </p:spPr>
        <p:txBody>
          <a:bodyPr/>
          <a:lstStyle>
            <a:lvl1pPr>
              <a:defRPr>
                <a:solidFill>
                  <a:schemeClr val="accent1"/>
                </a:solidFill>
              </a:defRPr>
            </a:lvl1pPr>
          </a:lstStyle>
          <a:p>
            <a:r>
              <a:rPr lang="en-US"/>
              <a:t>Slide details</a:t>
            </a:r>
          </a:p>
        </p:txBody>
      </p:sp>
      <p:sp>
        <p:nvSpPr>
          <p:cNvPr id="3078" name="Rectangle 6"/>
          <p:cNvSpPr>
            <a:spLocks noGrp="1" noChangeArrowheads="1"/>
          </p:cNvSpPr>
          <p:nvPr>
            <p:ph type="sldNum" sz="quarter" idx="4"/>
          </p:nvPr>
        </p:nvSpPr>
        <p:spPr>
          <a:xfrm>
            <a:off x="11131551" y="6172201"/>
            <a:ext cx="508000" cy="303213"/>
          </a:xfrm>
        </p:spPr>
        <p:txBody>
          <a:bodyPr/>
          <a:lstStyle>
            <a:lvl1pPr>
              <a:defRPr>
                <a:solidFill>
                  <a:schemeClr val="accent1"/>
                </a:solidFill>
              </a:defRPr>
            </a:lvl1pPr>
          </a:lstStyle>
          <a:p>
            <a:fld id="{554A843A-AC97-409B-BCCE-BBF3F7A2EECE}" type="slidenum">
              <a:rPr lang="en-US"/>
              <a:pPr/>
              <a:t>‹#›</a:t>
            </a:fld>
            <a:endParaRPr lang="en-US"/>
          </a:p>
        </p:txBody>
      </p:sp>
      <p:sp>
        <p:nvSpPr>
          <p:cNvPr id="3100" name="Rectangle 28"/>
          <p:cNvSpPr>
            <a:spLocks noGrp="1" noChangeArrowheads="1"/>
          </p:cNvSpPr>
          <p:nvPr>
            <p:ph type="subTitle" sz="quarter" idx="1"/>
          </p:nvPr>
        </p:nvSpPr>
        <p:spPr>
          <a:xfrm>
            <a:off x="1828801" y="2057400"/>
            <a:ext cx="9810751" cy="304800"/>
          </a:xfrm>
        </p:spPr>
        <p:txBody>
          <a:bodyPr wrap="none"/>
          <a:lstStyle>
            <a:lvl1pPr algn="r">
              <a:defRPr sz="1700">
                <a:solidFill>
                  <a:schemeClr val="accent1"/>
                </a:solidFill>
                <a:latin typeface="Arial Narrow" pitchFamily="34" charset="0"/>
              </a:defRPr>
            </a:lvl1pPr>
          </a:lstStyle>
          <a:p>
            <a:r>
              <a:rPr lang="en-US"/>
              <a:t>Click to edit Master subtitle style</a:t>
            </a:r>
          </a:p>
        </p:txBody>
      </p:sp>
      <p:pic>
        <p:nvPicPr>
          <p:cNvPr id="3101" name="Picture 29" descr="EPSRC_Logo"/>
          <p:cNvPicPr>
            <a:picLocks noChangeAspect="1" noChangeArrowheads="1"/>
          </p:cNvPicPr>
          <p:nvPr userDrawn="1"/>
        </p:nvPicPr>
        <p:blipFill>
          <a:blip r:embed="rId3" cstate="print"/>
          <a:srcRect/>
          <a:stretch>
            <a:fillRect/>
          </a:stretch>
        </p:blipFill>
        <p:spPr bwMode="auto">
          <a:xfrm>
            <a:off x="541867" y="5643564"/>
            <a:ext cx="3287184" cy="815975"/>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5134C83B-C365-4FC3-AB67-6621CCC5CEED}" type="datetime1">
              <a:rPr lang="en-US"/>
              <a:pPr/>
              <a:t>2/21/2019</a:t>
            </a:fld>
            <a:endParaRPr lang="en-US"/>
          </a:p>
        </p:txBody>
      </p:sp>
      <p:sp>
        <p:nvSpPr>
          <p:cNvPr id="5" name="Footer Placeholder 4"/>
          <p:cNvSpPr>
            <a:spLocks noGrp="1"/>
          </p:cNvSpPr>
          <p:nvPr>
            <p:ph type="ftr" sz="quarter" idx="11"/>
          </p:nvPr>
        </p:nvSpPr>
        <p:spPr/>
        <p:txBody>
          <a:bodyPr/>
          <a:lstStyle>
            <a:lvl1pPr>
              <a:defRPr/>
            </a:lvl1pPr>
          </a:lstStyle>
          <a:p>
            <a:r>
              <a:rPr lang="en-US"/>
              <a:t>Slide details</a:t>
            </a:r>
          </a:p>
        </p:txBody>
      </p:sp>
      <p:sp>
        <p:nvSpPr>
          <p:cNvPr id="6" name="Slide Number Placeholder 5"/>
          <p:cNvSpPr>
            <a:spLocks noGrp="1"/>
          </p:cNvSpPr>
          <p:nvPr>
            <p:ph type="sldNum" sz="quarter" idx="12"/>
          </p:nvPr>
        </p:nvSpPr>
        <p:spPr/>
        <p:txBody>
          <a:bodyPr/>
          <a:lstStyle>
            <a:lvl1pPr>
              <a:defRPr/>
            </a:lvl1pPr>
          </a:lstStyle>
          <a:p>
            <a:fld id="{DBA71F42-9254-464B-99C2-CB7FDE5BAD4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42968" y="271463"/>
            <a:ext cx="2239433" cy="55435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620434" y="271463"/>
            <a:ext cx="6519333" cy="5543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C7082F64-2068-4AF9-8C34-F0DB066CE8BA}" type="datetime1">
              <a:rPr lang="en-US"/>
              <a:pPr/>
              <a:t>2/21/2019</a:t>
            </a:fld>
            <a:endParaRPr lang="en-US"/>
          </a:p>
        </p:txBody>
      </p:sp>
      <p:sp>
        <p:nvSpPr>
          <p:cNvPr id="5" name="Footer Placeholder 4"/>
          <p:cNvSpPr>
            <a:spLocks noGrp="1"/>
          </p:cNvSpPr>
          <p:nvPr>
            <p:ph type="ftr" sz="quarter" idx="11"/>
          </p:nvPr>
        </p:nvSpPr>
        <p:spPr/>
        <p:txBody>
          <a:bodyPr/>
          <a:lstStyle>
            <a:lvl1pPr>
              <a:defRPr/>
            </a:lvl1pPr>
          </a:lstStyle>
          <a:p>
            <a:r>
              <a:rPr lang="en-US"/>
              <a:t>Slide details</a:t>
            </a:r>
          </a:p>
        </p:txBody>
      </p:sp>
      <p:sp>
        <p:nvSpPr>
          <p:cNvPr id="6" name="Slide Number Placeholder 5"/>
          <p:cNvSpPr>
            <a:spLocks noGrp="1"/>
          </p:cNvSpPr>
          <p:nvPr>
            <p:ph type="sldNum" sz="quarter" idx="12"/>
          </p:nvPr>
        </p:nvSpPr>
        <p:spPr/>
        <p:txBody>
          <a:bodyPr/>
          <a:lstStyle>
            <a:lvl1pPr>
              <a:defRPr/>
            </a:lvl1pPr>
          </a:lstStyle>
          <a:p>
            <a:fld id="{F69FE619-BC21-4FE0-809B-03CC41E2183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0" descr="Title_Master"/>
          <p:cNvPicPr>
            <a:picLocks noChangeAspect="1" noChangeArrowheads="1"/>
          </p:cNvPicPr>
          <p:nvPr userDrawn="1"/>
        </p:nvPicPr>
        <p:blipFill>
          <a:blip r:embed="rId2" cstate="print"/>
          <a:srcRect/>
          <a:stretch>
            <a:fillRect/>
          </a:stretch>
        </p:blipFill>
        <p:spPr bwMode="auto">
          <a:xfrm>
            <a:off x="0" y="0"/>
            <a:ext cx="12194117" cy="6859588"/>
          </a:xfrm>
          <a:prstGeom prst="rect">
            <a:avLst/>
          </a:prstGeom>
          <a:noFill/>
          <a:ln w="9525">
            <a:noFill/>
            <a:miter lim="800000"/>
            <a:headEnd/>
            <a:tailEnd/>
          </a:ln>
        </p:spPr>
      </p:pic>
      <p:pic>
        <p:nvPicPr>
          <p:cNvPr id="5" name="Picture 31"/>
          <p:cNvPicPr>
            <a:picLocks noChangeAspect="1" noChangeArrowheads="1"/>
          </p:cNvPicPr>
          <p:nvPr userDrawn="1"/>
        </p:nvPicPr>
        <p:blipFill>
          <a:blip r:embed="rId3" cstate="print"/>
          <a:srcRect/>
          <a:stretch>
            <a:fillRect/>
          </a:stretch>
        </p:blipFill>
        <p:spPr bwMode="auto">
          <a:xfrm>
            <a:off x="527051" y="5734050"/>
            <a:ext cx="2059516" cy="903288"/>
          </a:xfrm>
          <a:prstGeom prst="rect">
            <a:avLst/>
          </a:prstGeom>
          <a:noFill/>
          <a:ln w="9525">
            <a:noFill/>
            <a:miter lim="800000"/>
            <a:headEnd/>
            <a:tailEnd/>
          </a:ln>
        </p:spPr>
      </p:pic>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Date Placeholder 3"/>
          <p:cNvSpPr>
            <a:spLocks noGrp="1"/>
          </p:cNvSpPr>
          <p:nvPr>
            <p:ph type="dt" sz="half" idx="10"/>
          </p:nvPr>
        </p:nvSpPr>
        <p:spPr/>
        <p:txBody>
          <a:bodyPr/>
          <a:lstStyle>
            <a:lvl1pPr>
              <a:defRPr/>
            </a:lvl1pPr>
          </a:lstStyle>
          <a:p>
            <a:pPr>
              <a:defRPr/>
            </a:pPr>
            <a:fld id="{D6E67171-3334-4888-A9BA-32FFD268BD93}" type="datetime1">
              <a:rPr lang="en-US">
                <a:solidFill>
                  <a:prstClr val="black">
                    <a:tint val="75000"/>
                  </a:prstClr>
                </a:solidFill>
              </a:rPr>
              <a:pPr>
                <a:defRPr/>
              </a:pPr>
              <a:t>2/21/2019</a:t>
            </a:fld>
            <a:endParaRPr lang="en-US">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Slide details</a:t>
            </a:r>
          </a:p>
        </p:txBody>
      </p:sp>
      <p:sp>
        <p:nvSpPr>
          <p:cNvPr id="8" name="Slide Number Placeholder 5"/>
          <p:cNvSpPr>
            <a:spLocks noGrp="1"/>
          </p:cNvSpPr>
          <p:nvPr>
            <p:ph type="sldNum" sz="quarter" idx="12"/>
          </p:nvPr>
        </p:nvSpPr>
        <p:spPr/>
        <p:txBody>
          <a:bodyPr/>
          <a:lstStyle>
            <a:lvl1pPr>
              <a:defRPr/>
            </a:lvl1pPr>
          </a:lstStyle>
          <a:p>
            <a:pPr>
              <a:defRPr/>
            </a:pPr>
            <a:fld id="{E855733A-8237-4D34-83AF-752BFB851D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49147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67075B5-1F1B-4404-BAB3-55DF0EEF659B}" type="datetime1">
              <a:rPr lang="en-US">
                <a:solidFill>
                  <a:prstClr val="black">
                    <a:tint val="75000"/>
                  </a:prstClr>
                </a:solidFill>
              </a:rPr>
              <a:pPr>
                <a:defRPr/>
              </a:pPr>
              <a:t>2/21/2019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Slide details</a:t>
            </a:r>
          </a:p>
        </p:txBody>
      </p:sp>
      <p:sp>
        <p:nvSpPr>
          <p:cNvPr id="6" name="Slide Number Placeholder 5"/>
          <p:cNvSpPr>
            <a:spLocks noGrp="1"/>
          </p:cNvSpPr>
          <p:nvPr>
            <p:ph type="sldNum" sz="quarter" idx="12"/>
          </p:nvPr>
        </p:nvSpPr>
        <p:spPr/>
        <p:txBody>
          <a:bodyPr/>
          <a:lstStyle>
            <a:lvl1pPr>
              <a:defRPr/>
            </a:lvl1pPr>
          </a:lstStyle>
          <a:p>
            <a:pPr>
              <a:defRPr/>
            </a:pPr>
            <a:fld id="{E95E7F16-3794-466C-8A55-300A543F64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22072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DB79E56-7894-4ED9-AF32-925A943CB9EF}" type="datetime1">
              <a:rPr lang="en-US">
                <a:solidFill>
                  <a:prstClr val="black">
                    <a:tint val="75000"/>
                  </a:prstClr>
                </a:solidFill>
              </a:rPr>
              <a:pPr>
                <a:defRPr/>
              </a:pPr>
              <a:t>2/21/2019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Slide details</a:t>
            </a:r>
          </a:p>
        </p:txBody>
      </p:sp>
      <p:sp>
        <p:nvSpPr>
          <p:cNvPr id="6" name="Slide Number Placeholder 5"/>
          <p:cNvSpPr>
            <a:spLocks noGrp="1"/>
          </p:cNvSpPr>
          <p:nvPr>
            <p:ph type="sldNum" sz="quarter" idx="12"/>
          </p:nvPr>
        </p:nvSpPr>
        <p:spPr/>
        <p:txBody>
          <a:bodyPr/>
          <a:lstStyle>
            <a:lvl1pPr>
              <a:defRPr/>
            </a:lvl1pPr>
          </a:lstStyle>
          <a:p>
            <a:pPr>
              <a:defRPr/>
            </a:pPr>
            <a:fld id="{0C1C8D04-9DB9-425C-8522-7F7859E9E3C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26437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0734FED1-B625-4E50-836F-5DEA650A5154}" type="datetime1">
              <a:rPr lang="en-US">
                <a:solidFill>
                  <a:prstClr val="black">
                    <a:tint val="75000"/>
                  </a:prstClr>
                </a:solidFill>
              </a:rPr>
              <a:pPr>
                <a:defRPr/>
              </a:pPr>
              <a:t>2/21/2019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Slide details</a:t>
            </a:r>
          </a:p>
        </p:txBody>
      </p:sp>
      <p:sp>
        <p:nvSpPr>
          <p:cNvPr id="7" name="Slide Number Placeholder 5"/>
          <p:cNvSpPr>
            <a:spLocks noGrp="1"/>
          </p:cNvSpPr>
          <p:nvPr>
            <p:ph type="sldNum" sz="quarter" idx="12"/>
          </p:nvPr>
        </p:nvSpPr>
        <p:spPr/>
        <p:txBody>
          <a:bodyPr/>
          <a:lstStyle>
            <a:lvl1pPr>
              <a:defRPr/>
            </a:lvl1pPr>
          </a:lstStyle>
          <a:p>
            <a:pPr>
              <a:defRPr/>
            </a:pPr>
            <a:fld id="{A56E8C50-6F43-4733-A753-77451F2C05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65912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8854D895-40F9-417B-86D7-55DBAEA4FB76}" type="datetime1">
              <a:rPr lang="en-US">
                <a:solidFill>
                  <a:prstClr val="black">
                    <a:tint val="75000"/>
                  </a:prstClr>
                </a:solidFill>
              </a:rPr>
              <a:pPr>
                <a:defRPr/>
              </a:pPr>
              <a:t>2/21/2019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Slide details</a:t>
            </a:r>
          </a:p>
        </p:txBody>
      </p:sp>
      <p:sp>
        <p:nvSpPr>
          <p:cNvPr id="9" name="Slide Number Placeholder 5"/>
          <p:cNvSpPr>
            <a:spLocks noGrp="1"/>
          </p:cNvSpPr>
          <p:nvPr>
            <p:ph type="sldNum" sz="quarter" idx="12"/>
          </p:nvPr>
        </p:nvSpPr>
        <p:spPr/>
        <p:txBody>
          <a:bodyPr/>
          <a:lstStyle>
            <a:lvl1pPr>
              <a:defRPr/>
            </a:lvl1pPr>
          </a:lstStyle>
          <a:p>
            <a:pPr>
              <a:defRPr/>
            </a:pPr>
            <a:fld id="{6C19E80A-E7C1-4085-9379-95FB06A7C5A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3092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8F7AE7A0-1D06-4673-9E45-BE4CA41807F7}" type="datetime1">
              <a:rPr lang="en-US">
                <a:solidFill>
                  <a:prstClr val="black">
                    <a:tint val="75000"/>
                  </a:prstClr>
                </a:solidFill>
              </a:rPr>
              <a:pPr>
                <a:defRPr/>
              </a:pPr>
              <a:t>2/21/2019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Slide details</a:t>
            </a:r>
          </a:p>
        </p:txBody>
      </p:sp>
      <p:sp>
        <p:nvSpPr>
          <p:cNvPr id="5" name="Slide Number Placeholder 5"/>
          <p:cNvSpPr>
            <a:spLocks noGrp="1"/>
          </p:cNvSpPr>
          <p:nvPr>
            <p:ph type="sldNum" sz="quarter" idx="12"/>
          </p:nvPr>
        </p:nvSpPr>
        <p:spPr/>
        <p:txBody>
          <a:bodyPr/>
          <a:lstStyle>
            <a:lvl1pPr>
              <a:defRPr/>
            </a:lvl1pPr>
          </a:lstStyle>
          <a:p>
            <a:pPr>
              <a:defRPr/>
            </a:pPr>
            <a:fld id="{B5527A07-9569-46D2-B3B6-DBB0FA3088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4116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7088C31-B5B5-42B5-8992-E30D03F66366}" type="datetime1">
              <a:rPr lang="en-US">
                <a:solidFill>
                  <a:prstClr val="black">
                    <a:tint val="75000"/>
                  </a:prstClr>
                </a:solidFill>
              </a:rPr>
              <a:pPr>
                <a:defRPr/>
              </a:pPr>
              <a:t>2/21/2019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Slide details</a:t>
            </a:r>
          </a:p>
        </p:txBody>
      </p:sp>
      <p:sp>
        <p:nvSpPr>
          <p:cNvPr id="4" name="Slide Number Placeholder 5"/>
          <p:cNvSpPr>
            <a:spLocks noGrp="1"/>
          </p:cNvSpPr>
          <p:nvPr>
            <p:ph type="sldNum" sz="quarter" idx="12"/>
          </p:nvPr>
        </p:nvSpPr>
        <p:spPr/>
        <p:txBody>
          <a:bodyPr/>
          <a:lstStyle>
            <a:lvl1pPr>
              <a:defRPr/>
            </a:lvl1pPr>
          </a:lstStyle>
          <a:p>
            <a:pPr>
              <a:defRPr/>
            </a:pPr>
            <a:fld id="{632799AF-DCC2-4C1C-8BC6-6D464F03594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10675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3112BC0-921E-4119-BAE6-DBBD9D49A26E}" type="datetime1">
              <a:rPr lang="en-US">
                <a:solidFill>
                  <a:prstClr val="black">
                    <a:tint val="75000"/>
                  </a:prstClr>
                </a:solidFill>
              </a:rPr>
              <a:pPr>
                <a:defRPr/>
              </a:pPr>
              <a:t>2/21/2019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Slide details</a:t>
            </a:r>
          </a:p>
        </p:txBody>
      </p:sp>
      <p:sp>
        <p:nvSpPr>
          <p:cNvPr id="7" name="Slide Number Placeholder 5"/>
          <p:cNvSpPr>
            <a:spLocks noGrp="1"/>
          </p:cNvSpPr>
          <p:nvPr>
            <p:ph type="sldNum" sz="quarter" idx="12"/>
          </p:nvPr>
        </p:nvSpPr>
        <p:spPr/>
        <p:txBody>
          <a:bodyPr/>
          <a:lstStyle>
            <a:lvl1pPr>
              <a:defRPr/>
            </a:lvl1pPr>
          </a:lstStyle>
          <a:p>
            <a:pPr>
              <a:defRPr/>
            </a:pPr>
            <a:fld id="{5F83628F-A452-4CFB-8B3A-10953B3178C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18221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C44424B0-9A8F-4472-A670-2DB54E5F2690}" type="datetime1">
              <a:rPr lang="en-US"/>
              <a:pPr/>
              <a:t>2/21/2019</a:t>
            </a:fld>
            <a:endParaRPr lang="en-US"/>
          </a:p>
        </p:txBody>
      </p:sp>
      <p:sp>
        <p:nvSpPr>
          <p:cNvPr id="5" name="Footer Placeholder 4"/>
          <p:cNvSpPr>
            <a:spLocks noGrp="1"/>
          </p:cNvSpPr>
          <p:nvPr>
            <p:ph type="ftr" sz="quarter" idx="11"/>
          </p:nvPr>
        </p:nvSpPr>
        <p:spPr/>
        <p:txBody>
          <a:bodyPr/>
          <a:lstStyle>
            <a:lvl1pPr>
              <a:defRPr/>
            </a:lvl1pPr>
          </a:lstStyle>
          <a:p>
            <a:r>
              <a:rPr lang="en-US"/>
              <a:t>Slide details</a:t>
            </a:r>
          </a:p>
        </p:txBody>
      </p:sp>
      <p:sp>
        <p:nvSpPr>
          <p:cNvPr id="6" name="Slide Number Placeholder 5"/>
          <p:cNvSpPr>
            <a:spLocks noGrp="1"/>
          </p:cNvSpPr>
          <p:nvPr>
            <p:ph type="sldNum" sz="quarter" idx="12"/>
          </p:nvPr>
        </p:nvSpPr>
        <p:spPr/>
        <p:txBody>
          <a:bodyPr/>
          <a:lstStyle>
            <a:lvl1pPr>
              <a:defRPr/>
            </a:lvl1pPr>
          </a:lstStyle>
          <a:p>
            <a:fld id="{2F683E99-BA47-4B74-A4A4-7779EAF12B06}"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4BC025A-839E-486A-B7C1-516923EB892A}" type="datetime1">
              <a:rPr lang="en-US">
                <a:solidFill>
                  <a:prstClr val="black">
                    <a:tint val="75000"/>
                  </a:prstClr>
                </a:solidFill>
              </a:rPr>
              <a:pPr>
                <a:defRPr/>
              </a:pPr>
              <a:t>2/21/2019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Slide details</a:t>
            </a:r>
          </a:p>
        </p:txBody>
      </p:sp>
      <p:sp>
        <p:nvSpPr>
          <p:cNvPr id="7" name="Slide Number Placeholder 5"/>
          <p:cNvSpPr>
            <a:spLocks noGrp="1"/>
          </p:cNvSpPr>
          <p:nvPr>
            <p:ph type="sldNum" sz="quarter" idx="12"/>
          </p:nvPr>
        </p:nvSpPr>
        <p:spPr/>
        <p:txBody>
          <a:bodyPr/>
          <a:lstStyle>
            <a:lvl1pPr>
              <a:defRPr/>
            </a:lvl1pPr>
          </a:lstStyle>
          <a:p>
            <a:pPr>
              <a:defRPr/>
            </a:pPr>
            <a:fld id="{6AAC3722-CD4D-43E6-950A-282AD3A665B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78506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07FBB6B5-2AAB-4B33-B3F8-B40910997574}" type="datetime1">
              <a:rPr lang="en-US">
                <a:solidFill>
                  <a:prstClr val="black">
                    <a:tint val="75000"/>
                  </a:prstClr>
                </a:solidFill>
              </a:rPr>
              <a:pPr>
                <a:defRPr/>
              </a:pPr>
              <a:t>2/21/2019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Slide details</a:t>
            </a:r>
          </a:p>
        </p:txBody>
      </p:sp>
      <p:sp>
        <p:nvSpPr>
          <p:cNvPr id="6" name="Slide Number Placeholder 5"/>
          <p:cNvSpPr>
            <a:spLocks noGrp="1"/>
          </p:cNvSpPr>
          <p:nvPr>
            <p:ph type="sldNum" sz="quarter" idx="12"/>
          </p:nvPr>
        </p:nvSpPr>
        <p:spPr/>
        <p:txBody>
          <a:bodyPr/>
          <a:lstStyle>
            <a:lvl1pPr>
              <a:defRPr/>
            </a:lvl1pPr>
          </a:lstStyle>
          <a:p>
            <a:pPr>
              <a:defRPr/>
            </a:pPr>
            <a:fld id="{10852D8A-40D7-4550-B984-68578E1D4A2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99946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ACAAB485-6B61-4D33-AF19-DB6BA238BD0A}" type="datetime1">
              <a:rPr lang="en-US">
                <a:solidFill>
                  <a:prstClr val="black">
                    <a:tint val="75000"/>
                  </a:prstClr>
                </a:solidFill>
              </a:rPr>
              <a:pPr>
                <a:defRPr/>
              </a:pPr>
              <a:t>2/21/2019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Slide details</a:t>
            </a:r>
          </a:p>
        </p:txBody>
      </p:sp>
      <p:sp>
        <p:nvSpPr>
          <p:cNvPr id="6" name="Slide Number Placeholder 5"/>
          <p:cNvSpPr>
            <a:spLocks noGrp="1"/>
          </p:cNvSpPr>
          <p:nvPr>
            <p:ph type="sldNum" sz="quarter" idx="12"/>
          </p:nvPr>
        </p:nvSpPr>
        <p:spPr/>
        <p:txBody>
          <a:bodyPr/>
          <a:lstStyle>
            <a:lvl1pPr>
              <a:defRPr/>
            </a:lvl1pPr>
          </a:lstStyle>
          <a:p>
            <a:pPr>
              <a:defRPr/>
            </a:pPr>
            <a:fld id="{99DCA212-CA86-4290-9E2A-89450A6D5F7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638989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269876"/>
            <a:ext cx="10363200" cy="1235075"/>
          </a:xfrm>
        </p:spPr>
        <p:txBody>
          <a:bodyPr/>
          <a:lstStyle/>
          <a:p>
            <a:r>
              <a:rPr lang="en-US"/>
              <a:t>Click to edit Master title style</a:t>
            </a:r>
            <a:endParaRPr lang="en-GB"/>
          </a:p>
        </p:txBody>
      </p:sp>
      <p:sp>
        <p:nvSpPr>
          <p:cNvPr id="3" name="Table Placeholder 2"/>
          <p:cNvSpPr>
            <a:spLocks noGrp="1"/>
          </p:cNvSpPr>
          <p:nvPr>
            <p:ph type="tbl" idx="1"/>
          </p:nvPr>
        </p:nvSpPr>
        <p:spPr>
          <a:xfrm>
            <a:off x="914400" y="1752600"/>
            <a:ext cx="10363200" cy="4038600"/>
          </a:xfrm>
        </p:spPr>
        <p:txBody>
          <a:bodyPr rtlCol="0">
            <a:normAutofit/>
          </a:bodyPr>
          <a:lstStyle/>
          <a:p>
            <a:pPr lvl="0"/>
            <a:endParaRPr lang="en-GB" noProof="0"/>
          </a:p>
        </p:txBody>
      </p:sp>
      <p:sp>
        <p:nvSpPr>
          <p:cNvPr id="4" name="Date Placeholder 3"/>
          <p:cNvSpPr>
            <a:spLocks noGrp="1"/>
          </p:cNvSpPr>
          <p:nvPr>
            <p:ph type="dt" sz="half" idx="10"/>
          </p:nvPr>
        </p:nvSpPr>
        <p:spPr>
          <a:xfrm>
            <a:off x="10047818" y="6248400"/>
            <a:ext cx="1174749" cy="306388"/>
          </a:xfrm>
        </p:spPr>
        <p:txBody>
          <a:bodyPr/>
          <a:lstStyle>
            <a:lvl1pPr>
              <a:defRPr smtClean="0"/>
            </a:lvl1pPr>
          </a:lstStyle>
          <a:p>
            <a:pPr>
              <a:defRPr/>
            </a:pPr>
            <a:fld id="{FA07A897-F3E3-4BAB-975D-7B6B835DE6DE}" type="datetime1">
              <a:rPr lang="en-GB">
                <a:solidFill>
                  <a:prstClr val="black">
                    <a:tint val="75000"/>
                  </a:prstClr>
                </a:solidFill>
              </a:rPr>
              <a:pPr>
                <a:defRPr/>
              </a:pPr>
              <a:t>21/02/2019</a:t>
            </a:fld>
            <a:endParaRPr lang="en-GB">
              <a:solidFill>
                <a:prstClr val="black">
                  <a:tint val="75000"/>
                </a:prstClr>
              </a:solidFill>
            </a:endParaRPr>
          </a:p>
        </p:txBody>
      </p:sp>
      <p:sp>
        <p:nvSpPr>
          <p:cNvPr id="5" name="Footer Placeholder 4"/>
          <p:cNvSpPr>
            <a:spLocks noGrp="1"/>
          </p:cNvSpPr>
          <p:nvPr>
            <p:ph type="ftr" sz="quarter" idx="11"/>
          </p:nvPr>
        </p:nvSpPr>
        <p:spPr>
          <a:xfrm>
            <a:off x="6093885" y="6248400"/>
            <a:ext cx="3862916" cy="306388"/>
          </a:xfrm>
        </p:spPr>
        <p:txBody>
          <a:bodyPr/>
          <a:lstStyle>
            <a:lvl1pPr>
              <a:defRPr smtClean="0"/>
            </a:lvl1pPr>
          </a:lstStyle>
          <a:p>
            <a:pPr>
              <a:defRPr/>
            </a:pPr>
            <a:r>
              <a:rPr lang="en-US">
                <a:solidFill>
                  <a:prstClr val="black">
                    <a:tint val="75000"/>
                  </a:prstClr>
                </a:solidFill>
              </a:rPr>
              <a:t>Slide details</a:t>
            </a:r>
          </a:p>
        </p:txBody>
      </p:sp>
      <p:sp>
        <p:nvSpPr>
          <p:cNvPr id="6" name="Slide Number Placeholder 5"/>
          <p:cNvSpPr>
            <a:spLocks noGrp="1"/>
          </p:cNvSpPr>
          <p:nvPr>
            <p:ph type="sldNum" sz="quarter" idx="12"/>
          </p:nvPr>
        </p:nvSpPr>
        <p:spPr>
          <a:xfrm>
            <a:off x="11275484" y="6248400"/>
            <a:ext cx="508000" cy="306388"/>
          </a:xfrm>
        </p:spPr>
        <p:txBody>
          <a:bodyPr/>
          <a:lstStyle>
            <a:lvl1pPr>
              <a:defRPr smtClean="0"/>
            </a:lvl1pPr>
          </a:lstStyle>
          <a:p>
            <a:pPr>
              <a:defRPr/>
            </a:pPr>
            <a:fld id="{21181D49-B206-491B-82FD-0F514ADE8F43}"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906196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F0D53CAB-8E59-4C09-A251-77706A48F51F}" type="datetime1">
              <a:rPr lang="en-US"/>
              <a:pPr/>
              <a:t>2/21/2019</a:t>
            </a:fld>
            <a:endParaRPr lang="en-US"/>
          </a:p>
        </p:txBody>
      </p:sp>
      <p:sp>
        <p:nvSpPr>
          <p:cNvPr id="5" name="Footer Placeholder 4"/>
          <p:cNvSpPr>
            <a:spLocks noGrp="1"/>
          </p:cNvSpPr>
          <p:nvPr>
            <p:ph type="ftr" sz="quarter" idx="11"/>
          </p:nvPr>
        </p:nvSpPr>
        <p:spPr/>
        <p:txBody>
          <a:bodyPr/>
          <a:lstStyle>
            <a:lvl1pPr>
              <a:defRPr/>
            </a:lvl1pPr>
          </a:lstStyle>
          <a:p>
            <a:r>
              <a:rPr lang="en-US"/>
              <a:t>Slide details</a:t>
            </a:r>
          </a:p>
        </p:txBody>
      </p:sp>
      <p:sp>
        <p:nvSpPr>
          <p:cNvPr id="6" name="Slide Number Placeholder 5"/>
          <p:cNvSpPr>
            <a:spLocks noGrp="1"/>
          </p:cNvSpPr>
          <p:nvPr>
            <p:ph type="sldNum" sz="quarter" idx="12"/>
          </p:nvPr>
        </p:nvSpPr>
        <p:spPr/>
        <p:txBody>
          <a:bodyPr/>
          <a:lstStyle>
            <a:lvl1pPr>
              <a:defRPr/>
            </a:lvl1pPr>
          </a:lstStyle>
          <a:p>
            <a:fld id="{0674B98F-D99F-4673-B9FF-91C705D335B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620433" y="1752601"/>
            <a:ext cx="4379384" cy="4062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7203018" y="1752601"/>
            <a:ext cx="4379383" cy="4062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fld id="{7F6AC8CD-115B-4B80-862E-06AE8DEB318D}" type="datetime1">
              <a:rPr lang="en-US"/>
              <a:pPr/>
              <a:t>2/21/2019</a:t>
            </a:fld>
            <a:endParaRPr lang="en-US"/>
          </a:p>
        </p:txBody>
      </p:sp>
      <p:sp>
        <p:nvSpPr>
          <p:cNvPr id="6" name="Footer Placeholder 5"/>
          <p:cNvSpPr>
            <a:spLocks noGrp="1"/>
          </p:cNvSpPr>
          <p:nvPr>
            <p:ph type="ftr" sz="quarter" idx="11"/>
          </p:nvPr>
        </p:nvSpPr>
        <p:spPr/>
        <p:txBody>
          <a:bodyPr/>
          <a:lstStyle>
            <a:lvl1pPr>
              <a:defRPr/>
            </a:lvl1pPr>
          </a:lstStyle>
          <a:p>
            <a:r>
              <a:rPr lang="en-US"/>
              <a:t>Slide details</a:t>
            </a:r>
          </a:p>
        </p:txBody>
      </p:sp>
      <p:sp>
        <p:nvSpPr>
          <p:cNvPr id="7" name="Slide Number Placeholder 6"/>
          <p:cNvSpPr>
            <a:spLocks noGrp="1"/>
          </p:cNvSpPr>
          <p:nvPr>
            <p:ph type="sldNum" sz="quarter" idx="12"/>
          </p:nvPr>
        </p:nvSpPr>
        <p:spPr/>
        <p:txBody>
          <a:bodyPr/>
          <a:lstStyle>
            <a:lvl1pPr>
              <a:defRPr/>
            </a:lvl1pPr>
          </a:lstStyle>
          <a:p>
            <a:fld id="{1E864A0C-FD2F-4AAE-822D-FC2FA14C7EB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fld id="{9B147EEA-778E-4DBD-A26B-CBC9A7056C5B}" type="datetime1">
              <a:rPr lang="en-US"/>
              <a:pPr/>
              <a:t>2/21/2019</a:t>
            </a:fld>
            <a:endParaRPr lang="en-US"/>
          </a:p>
        </p:txBody>
      </p:sp>
      <p:sp>
        <p:nvSpPr>
          <p:cNvPr id="8" name="Footer Placeholder 7"/>
          <p:cNvSpPr>
            <a:spLocks noGrp="1"/>
          </p:cNvSpPr>
          <p:nvPr>
            <p:ph type="ftr" sz="quarter" idx="11"/>
          </p:nvPr>
        </p:nvSpPr>
        <p:spPr/>
        <p:txBody>
          <a:bodyPr/>
          <a:lstStyle>
            <a:lvl1pPr>
              <a:defRPr/>
            </a:lvl1pPr>
          </a:lstStyle>
          <a:p>
            <a:r>
              <a:rPr lang="en-US"/>
              <a:t>Slide details</a:t>
            </a:r>
          </a:p>
        </p:txBody>
      </p:sp>
      <p:sp>
        <p:nvSpPr>
          <p:cNvPr id="9" name="Slide Number Placeholder 8"/>
          <p:cNvSpPr>
            <a:spLocks noGrp="1"/>
          </p:cNvSpPr>
          <p:nvPr>
            <p:ph type="sldNum" sz="quarter" idx="12"/>
          </p:nvPr>
        </p:nvSpPr>
        <p:spPr/>
        <p:txBody>
          <a:bodyPr/>
          <a:lstStyle>
            <a:lvl1pPr>
              <a:defRPr/>
            </a:lvl1pPr>
          </a:lstStyle>
          <a:p>
            <a:fld id="{34E373CB-F647-4F8D-97A7-45AC12C1856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fld id="{DDF4E19B-4F6C-46C2-ACE0-51678F00A28B}" type="datetime1">
              <a:rPr lang="en-US"/>
              <a:pPr/>
              <a:t>2/21/2019</a:t>
            </a:fld>
            <a:endParaRPr lang="en-US"/>
          </a:p>
        </p:txBody>
      </p:sp>
      <p:sp>
        <p:nvSpPr>
          <p:cNvPr id="4" name="Footer Placeholder 3"/>
          <p:cNvSpPr>
            <a:spLocks noGrp="1"/>
          </p:cNvSpPr>
          <p:nvPr>
            <p:ph type="ftr" sz="quarter" idx="11"/>
          </p:nvPr>
        </p:nvSpPr>
        <p:spPr/>
        <p:txBody>
          <a:bodyPr/>
          <a:lstStyle>
            <a:lvl1pPr>
              <a:defRPr/>
            </a:lvl1pPr>
          </a:lstStyle>
          <a:p>
            <a:r>
              <a:rPr lang="en-US"/>
              <a:t>Slide details</a:t>
            </a:r>
          </a:p>
        </p:txBody>
      </p:sp>
      <p:sp>
        <p:nvSpPr>
          <p:cNvPr id="5" name="Slide Number Placeholder 4"/>
          <p:cNvSpPr>
            <a:spLocks noGrp="1"/>
          </p:cNvSpPr>
          <p:nvPr>
            <p:ph type="sldNum" sz="quarter" idx="12"/>
          </p:nvPr>
        </p:nvSpPr>
        <p:spPr/>
        <p:txBody>
          <a:bodyPr/>
          <a:lstStyle>
            <a:lvl1pPr>
              <a:defRPr/>
            </a:lvl1pPr>
          </a:lstStyle>
          <a:p>
            <a:fld id="{CB2DCA74-6CAA-4C13-8F13-6973EF09F1F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7C724E3-FB67-4032-B1BB-B215C4BF1B58}" type="datetime1">
              <a:rPr lang="en-US"/>
              <a:pPr/>
              <a:t>2/21/2019</a:t>
            </a:fld>
            <a:endParaRPr lang="en-US"/>
          </a:p>
        </p:txBody>
      </p:sp>
      <p:sp>
        <p:nvSpPr>
          <p:cNvPr id="3" name="Footer Placeholder 2"/>
          <p:cNvSpPr>
            <a:spLocks noGrp="1"/>
          </p:cNvSpPr>
          <p:nvPr>
            <p:ph type="ftr" sz="quarter" idx="11"/>
          </p:nvPr>
        </p:nvSpPr>
        <p:spPr/>
        <p:txBody>
          <a:bodyPr/>
          <a:lstStyle>
            <a:lvl1pPr>
              <a:defRPr/>
            </a:lvl1pPr>
          </a:lstStyle>
          <a:p>
            <a:r>
              <a:rPr lang="en-US"/>
              <a:t>Slide details</a:t>
            </a:r>
          </a:p>
        </p:txBody>
      </p:sp>
      <p:sp>
        <p:nvSpPr>
          <p:cNvPr id="4" name="Slide Number Placeholder 3"/>
          <p:cNvSpPr>
            <a:spLocks noGrp="1"/>
          </p:cNvSpPr>
          <p:nvPr>
            <p:ph type="sldNum" sz="quarter" idx="12"/>
          </p:nvPr>
        </p:nvSpPr>
        <p:spPr/>
        <p:txBody>
          <a:bodyPr/>
          <a:lstStyle>
            <a:lvl1pPr>
              <a:defRPr/>
            </a:lvl1pPr>
          </a:lstStyle>
          <a:p>
            <a:fld id="{A89254CB-D441-4536-8C35-18425B61011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8A29A68D-B829-4A0D-B20D-308D3A0EE88C}" type="datetime1">
              <a:rPr lang="en-US"/>
              <a:pPr/>
              <a:t>2/21/2019</a:t>
            </a:fld>
            <a:endParaRPr lang="en-US"/>
          </a:p>
        </p:txBody>
      </p:sp>
      <p:sp>
        <p:nvSpPr>
          <p:cNvPr id="6" name="Footer Placeholder 5"/>
          <p:cNvSpPr>
            <a:spLocks noGrp="1"/>
          </p:cNvSpPr>
          <p:nvPr>
            <p:ph type="ftr" sz="quarter" idx="11"/>
          </p:nvPr>
        </p:nvSpPr>
        <p:spPr/>
        <p:txBody>
          <a:bodyPr/>
          <a:lstStyle>
            <a:lvl1pPr>
              <a:defRPr/>
            </a:lvl1pPr>
          </a:lstStyle>
          <a:p>
            <a:r>
              <a:rPr lang="en-US"/>
              <a:t>Slide details</a:t>
            </a:r>
          </a:p>
        </p:txBody>
      </p:sp>
      <p:sp>
        <p:nvSpPr>
          <p:cNvPr id="7" name="Slide Number Placeholder 6"/>
          <p:cNvSpPr>
            <a:spLocks noGrp="1"/>
          </p:cNvSpPr>
          <p:nvPr>
            <p:ph type="sldNum" sz="quarter" idx="12"/>
          </p:nvPr>
        </p:nvSpPr>
        <p:spPr/>
        <p:txBody>
          <a:bodyPr/>
          <a:lstStyle>
            <a:lvl1pPr>
              <a:defRPr/>
            </a:lvl1pPr>
          </a:lstStyle>
          <a:p>
            <a:fld id="{77DE789B-3F37-4623-9D3E-59BA0ED0DA0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9F9D74E3-83E8-4E76-945B-7E31D3ABADE8}" type="datetime1">
              <a:rPr lang="en-US"/>
              <a:pPr/>
              <a:t>2/21/2019</a:t>
            </a:fld>
            <a:endParaRPr lang="en-US"/>
          </a:p>
        </p:txBody>
      </p:sp>
      <p:sp>
        <p:nvSpPr>
          <p:cNvPr id="6" name="Footer Placeholder 5"/>
          <p:cNvSpPr>
            <a:spLocks noGrp="1"/>
          </p:cNvSpPr>
          <p:nvPr>
            <p:ph type="ftr" sz="quarter" idx="11"/>
          </p:nvPr>
        </p:nvSpPr>
        <p:spPr/>
        <p:txBody>
          <a:bodyPr/>
          <a:lstStyle>
            <a:lvl1pPr>
              <a:defRPr/>
            </a:lvl1pPr>
          </a:lstStyle>
          <a:p>
            <a:r>
              <a:rPr lang="en-US"/>
              <a:t>Slide details</a:t>
            </a:r>
          </a:p>
        </p:txBody>
      </p:sp>
      <p:sp>
        <p:nvSpPr>
          <p:cNvPr id="7" name="Slide Number Placeholder 6"/>
          <p:cNvSpPr>
            <a:spLocks noGrp="1"/>
          </p:cNvSpPr>
          <p:nvPr>
            <p:ph type="sldNum" sz="quarter" idx="12"/>
          </p:nvPr>
        </p:nvSpPr>
        <p:spPr/>
        <p:txBody>
          <a:bodyPr/>
          <a:lstStyle>
            <a:lvl1pPr>
              <a:defRPr/>
            </a:lvl1pPr>
          </a:lstStyle>
          <a:p>
            <a:fld id="{9757F8A8-CAD5-40E1-815B-9C1367906C0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6.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633133" y="271464"/>
            <a:ext cx="8949267" cy="123507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620434" y="1752601"/>
            <a:ext cx="8961967" cy="4062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28" name="Rectangle 4"/>
          <p:cNvSpPr>
            <a:spLocks noGrp="1" noChangeArrowheads="1"/>
          </p:cNvSpPr>
          <p:nvPr>
            <p:ph type="dt" sz="half" idx="2"/>
          </p:nvPr>
        </p:nvSpPr>
        <p:spPr bwMode="auto">
          <a:xfrm>
            <a:off x="10045701" y="6248400"/>
            <a:ext cx="1174751"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000" b="0">
                <a:solidFill>
                  <a:schemeClr val="bg2"/>
                </a:solidFill>
              </a:defRPr>
            </a:lvl1pPr>
          </a:lstStyle>
          <a:p>
            <a:fld id="{791FDCF7-66D8-4458-9D7D-C03C098488C4}" type="datetime1">
              <a:rPr lang="en-US"/>
              <a:pPr/>
              <a:t>2/21/2019</a:t>
            </a:fld>
            <a:endParaRPr lang="en-US"/>
          </a:p>
        </p:txBody>
      </p:sp>
      <p:sp>
        <p:nvSpPr>
          <p:cNvPr id="1029" name="Rectangle 5"/>
          <p:cNvSpPr>
            <a:spLocks noGrp="1" noChangeArrowheads="1"/>
          </p:cNvSpPr>
          <p:nvPr>
            <p:ph type="ftr" sz="quarter" idx="3"/>
          </p:nvPr>
        </p:nvSpPr>
        <p:spPr bwMode="auto">
          <a:xfrm>
            <a:off x="6096000" y="6248400"/>
            <a:ext cx="38608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b="0">
                <a:solidFill>
                  <a:schemeClr val="bg2"/>
                </a:solidFill>
              </a:defRPr>
            </a:lvl1pPr>
          </a:lstStyle>
          <a:p>
            <a:r>
              <a:rPr lang="en-US"/>
              <a:t>Slide details</a:t>
            </a:r>
          </a:p>
        </p:txBody>
      </p:sp>
      <p:sp>
        <p:nvSpPr>
          <p:cNvPr id="1030" name="Rectangle 6"/>
          <p:cNvSpPr>
            <a:spLocks noGrp="1" noChangeArrowheads="1"/>
          </p:cNvSpPr>
          <p:nvPr>
            <p:ph type="sldNum" sz="quarter" idx="4"/>
          </p:nvPr>
        </p:nvSpPr>
        <p:spPr bwMode="auto">
          <a:xfrm>
            <a:off x="11277600" y="6248400"/>
            <a:ext cx="5080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b="0">
                <a:solidFill>
                  <a:schemeClr val="bg2"/>
                </a:solidFill>
              </a:defRPr>
            </a:lvl1pPr>
          </a:lstStyle>
          <a:p>
            <a:fld id="{C0A48377-191B-4B32-9A75-8B65D639C421}" type="slidenum">
              <a:rPr lang="en-US"/>
              <a:pPr/>
              <a:t>‹#›</a:t>
            </a:fld>
            <a:endParaRPr lang="en-US"/>
          </a:p>
        </p:txBody>
      </p:sp>
      <p:pic>
        <p:nvPicPr>
          <p:cNvPr id="1046" name="Picture 22" descr="EPSRC_Logo"/>
          <p:cNvPicPr>
            <a:picLocks noChangeAspect="1" noChangeArrowheads="1"/>
          </p:cNvPicPr>
          <p:nvPr userDrawn="1"/>
        </p:nvPicPr>
        <p:blipFill>
          <a:blip r:embed="rId13" cstate="print"/>
          <a:srcRect/>
          <a:stretch>
            <a:fillRect/>
          </a:stretch>
        </p:blipFill>
        <p:spPr bwMode="auto">
          <a:xfrm>
            <a:off x="361951" y="6078538"/>
            <a:ext cx="2099733" cy="520700"/>
          </a:xfrm>
          <a:prstGeom prst="rect">
            <a:avLst/>
          </a:prstGeom>
          <a:noFill/>
        </p:spPr>
      </p:pic>
      <p:pic>
        <p:nvPicPr>
          <p:cNvPr id="1047" name="Picture 23" descr="Slide_Master"/>
          <p:cNvPicPr>
            <a:picLocks noChangeAspect="1" noChangeArrowheads="1"/>
          </p:cNvPicPr>
          <p:nvPr userDrawn="1"/>
        </p:nvPicPr>
        <p:blipFill>
          <a:blip r:embed="rId14" cstate="print"/>
          <a:srcRect l="4131" t="1295" r="-180" b="3087"/>
          <a:stretch>
            <a:fillRect/>
          </a:stretch>
        </p:blipFill>
        <p:spPr bwMode="auto">
          <a:xfrm>
            <a:off x="1" y="0"/>
            <a:ext cx="2470151" cy="5856288"/>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3000" b="1">
          <a:solidFill>
            <a:srgbClr val="006EBE"/>
          </a:solidFill>
          <a:latin typeface="+mj-lt"/>
          <a:ea typeface="+mj-ea"/>
          <a:cs typeface="+mj-cs"/>
        </a:defRPr>
      </a:lvl1pPr>
      <a:lvl2pPr algn="l" rtl="0" fontAlgn="base">
        <a:lnSpc>
          <a:spcPct val="90000"/>
        </a:lnSpc>
        <a:spcBef>
          <a:spcPct val="0"/>
        </a:spcBef>
        <a:spcAft>
          <a:spcPct val="0"/>
        </a:spcAft>
        <a:defRPr sz="3000" b="1">
          <a:solidFill>
            <a:srgbClr val="006EBE"/>
          </a:solidFill>
          <a:latin typeface="Arial Narrow" pitchFamily="34" charset="0"/>
        </a:defRPr>
      </a:lvl2pPr>
      <a:lvl3pPr algn="l" rtl="0" fontAlgn="base">
        <a:lnSpc>
          <a:spcPct val="90000"/>
        </a:lnSpc>
        <a:spcBef>
          <a:spcPct val="0"/>
        </a:spcBef>
        <a:spcAft>
          <a:spcPct val="0"/>
        </a:spcAft>
        <a:defRPr sz="3000" b="1">
          <a:solidFill>
            <a:srgbClr val="006EBE"/>
          </a:solidFill>
          <a:latin typeface="Arial Narrow" pitchFamily="34" charset="0"/>
        </a:defRPr>
      </a:lvl3pPr>
      <a:lvl4pPr algn="l" rtl="0" fontAlgn="base">
        <a:lnSpc>
          <a:spcPct val="90000"/>
        </a:lnSpc>
        <a:spcBef>
          <a:spcPct val="0"/>
        </a:spcBef>
        <a:spcAft>
          <a:spcPct val="0"/>
        </a:spcAft>
        <a:defRPr sz="3000" b="1">
          <a:solidFill>
            <a:srgbClr val="006EBE"/>
          </a:solidFill>
          <a:latin typeface="Arial Narrow" pitchFamily="34" charset="0"/>
        </a:defRPr>
      </a:lvl4pPr>
      <a:lvl5pPr algn="l" rtl="0" fontAlgn="base">
        <a:lnSpc>
          <a:spcPct val="90000"/>
        </a:lnSpc>
        <a:spcBef>
          <a:spcPct val="0"/>
        </a:spcBef>
        <a:spcAft>
          <a:spcPct val="0"/>
        </a:spcAft>
        <a:defRPr sz="3000" b="1">
          <a:solidFill>
            <a:srgbClr val="006EBE"/>
          </a:solidFill>
          <a:latin typeface="Arial Narrow" pitchFamily="34" charset="0"/>
        </a:defRPr>
      </a:lvl5pPr>
      <a:lvl6pPr marL="457200" algn="l" rtl="0" fontAlgn="base">
        <a:lnSpc>
          <a:spcPct val="90000"/>
        </a:lnSpc>
        <a:spcBef>
          <a:spcPct val="0"/>
        </a:spcBef>
        <a:spcAft>
          <a:spcPct val="0"/>
        </a:spcAft>
        <a:defRPr sz="3000" b="1">
          <a:solidFill>
            <a:srgbClr val="006EBE"/>
          </a:solidFill>
          <a:latin typeface="Arial Narrow" pitchFamily="34" charset="0"/>
        </a:defRPr>
      </a:lvl6pPr>
      <a:lvl7pPr marL="914400" algn="l" rtl="0" fontAlgn="base">
        <a:lnSpc>
          <a:spcPct val="90000"/>
        </a:lnSpc>
        <a:spcBef>
          <a:spcPct val="0"/>
        </a:spcBef>
        <a:spcAft>
          <a:spcPct val="0"/>
        </a:spcAft>
        <a:defRPr sz="3000" b="1">
          <a:solidFill>
            <a:srgbClr val="006EBE"/>
          </a:solidFill>
          <a:latin typeface="Arial Narrow" pitchFamily="34" charset="0"/>
        </a:defRPr>
      </a:lvl7pPr>
      <a:lvl8pPr marL="1371600" algn="l" rtl="0" fontAlgn="base">
        <a:lnSpc>
          <a:spcPct val="90000"/>
        </a:lnSpc>
        <a:spcBef>
          <a:spcPct val="0"/>
        </a:spcBef>
        <a:spcAft>
          <a:spcPct val="0"/>
        </a:spcAft>
        <a:defRPr sz="3000" b="1">
          <a:solidFill>
            <a:srgbClr val="006EBE"/>
          </a:solidFill>
          <a:latin typeface="Arial Narrow" pitchFamily="34" charset="0"/>
        </a:defRPr>
      </a:lvl8pPr>
      <a:lvl9pPr marL="1828800" algn="l" rtl="0" fontAlgn="base">
        <a:lnSpc>
          <a:spcPct val="90000"/>
        </a:lnSpc>
        <a:spcBef>
          <a:spcPct val="0"/>
        </a:spcBef>
        <a:spcAft>
          <a:spcPct val="0"/>
        </a:spcAft>
        <a:defRPr sz="3000" b="1">
          <a:solidFill>
            <a:srgbClr val="006EBE"/>
          </a:solidFill>
          <a:latin typeface="Arial Narrow" pitchFamily="34" charset="0"/>
        </a:defRPr>
      </a:lvl9pPr>
    </p:titleStyle>
    <p:bodyStyle>
      <a:lvl1pPr algn="l" rtl="0" fontAlgn="base">
        <a:spcBef>
          <a:spcPct val="0"/>
        </a:spcBef>
        <a:spcAft>
          <a:spcPct val="80000"/>
        </a:spcAft>
        <a:buClr>
          <a:schemeClr val="hlink"/>
        </a:buClr>
        <a:buSzPct val="130000"/>
        <a:buFont typeface="Wingdings" pitchFamily="-80" charset="2"/>
        <a:defRPr>
          <a:solidFill>
            <a:schemeClr val="tx1"/>
          </a:solidFill>
          <a:latin typeface="+mn-lt"/>
          <a:ea typeface="+mn-ea"/>
          <a:cs typeface="+mn-cs"/>
        </a:defRPr>
      </a:lvl1pPr>
      <a:lvl2pPr marL="474663" indent="-284163" algn="l" rtl="0" fontAlgn="base">
        <a:spcBef>
          <a:spcPct val="0"/>
        </a:spcBef>
        <a:spcAft>
          <a:spcPct val="80000"/>
        </a:spcAft>
        <a:buClr>
          <a:schemeClr val="tx2"/>
        </a:buClr>
        <a:buSzPct val="85000"/>
        <a:buFont typeface="Times" pitchFamily="18" charset="0"/>
        <a:buBlip>
          <a:blip r:embed="rId15"/>
        </a:buBlip>
        <a:defRPr>
          <a:solidFill>
            <a:schemeClr val="tx1"/>
          </a:solidFill>
          <a:latin typeface="+mn-lt"/>
        </a:defRPr>
      </a:lvl2pPr>
      <a:lvl3pPr marL="957263" indent="-292100" algn="l" rtl="0" fontAlgn="base">
        <a:spcBef>
          <a:spcPct val="0"/>
        </a:spcBef>
        <a:spcAft>
          <a:spcPct val="80000"/>
        </a:spcAft>
        <a:buClr>
          <a:schemeClr val="tx2"/>
        </a:buClr>
        <a:buSzPct val="85000"/>
        <a:buFont typeface="Times" pitchFamily="18" charset="0"/>
        <a:buBlip>
          <a:blip r:embed="rId15"/>
        </a:buBlip>
        <a:defRPr>
          <a:solidFill>
            <a:schemeClr val="tx1"/>
          </a:solidFill>
          <a:latin typeface="+mn-lt"/>
        </a:defRPr>
      </a:lvl3pPr>
      <a:lvl4pPr marL="1430338" indent="-282575" algn="l" rtl="0" fontAlgn="base">
        <a:spcBef>
          <a:spcPct val="0"/>
        </a:spcBef>
        <a:spcAft>
          <a:spcPct val="80000"/>
        </a:spcAft>
        <a:buClr>
          <a:schemeClr val="tx2"/>
        </a:buClr>
        <a:buSzPct val="85000"/>
        <a:buFont typeface="Times" pitchFamily="18" charset="0"/>
        <a:buBlip>
          <a:blip r:embed="rId15"/>
        </a:buBlip>
        <a:defRPr>
          <a:solidFill>
            <a:schemeClr val="tx1"/>
          </a:solidFill>
          <a:latin typeface="+mn-lt"/>
        </a:defRPr>
      </a:lvl4pPr>
      <a:lvl5pPr marL="1905000" indent="-284163" algn="l" rtl="0" fontAlgn="base">
        <a:spcBef>
          <a:spcPct val="0"/>
        </a:spcBef>
        <a:spcAft>
          <a:spcPct val="80000"/>
        </a:spcAft>
        <a:buClr>
          <a:schemeClr val="tx2"/>
        </a:buClr>
        <a:buSzPct val="85000"/>
        <a:buFont typeface="Times" pitchFamily="18" charset="0"/>
        <a:buBlip>
          <a:blip r:embed="rId15"/>
        </a:buBlip>
        <a:defRPr>
          <a:solidFill>
            <a:schemeClr val="tx1"/>
          </a:solidFill>
          <a:latin typeface="+mn-lt"/>
        </a:defRPr>
      </a:lvl5pPr>
      <a:lvl6pPr marL="2362200" indent="-284163" algn="l" rtl="0" fontAlgn="base">
        <a:spcBef>
          <a:spcPct val="0"/>
        </a:spcBef>
        <a:spcAft>
          <a:spcPct val="80000"/>
        </a:spcAft>
        <a:buClr>
          <a:schemeClr val="tx2"/>
        </a:buClr>
        <a:buSzPct val="85000"/>
        <a:buFont typeface="Times" pitchFamily="18" charset="0"/>
        <a:buBlip>
          <a:blip r:embed="rId15"/>
        </a:buBlip>
        <a:defRPr>
          <a:solidFill>
            <a:schemeClr val="tx1"/>
          </a:solidFill>
          <a:latin typeface="+mn-lt"/>
        </a:defRPr>
      </a:lvl6pPr>
      <a:lvl7pPr marL="2819400" indent="-284163" algn="l" rtl="0" fontAlgn="base">
        <a:spcBef>
          <a:spcPct val="0"/>
        </a:spcBef>
        <a:spcAft>
          <a:spcPct val="80000"/>
        </a:spcAft>
        <a:buClr>
          <a:schemeClr val="tx2"/>
        </a:buClr>
        <a:buSzPct val="85000"/>
        <a:buFont typeface="Times" pitchFamily="18" charset="0"/>
        <a:buBlip>
          <a:blip r:embed="rId15"/>
        </a:buBlip>
        <a:defRPr>
          <a:solidFill>
            <a:schemeClr val="tx1"/>
          </a:solidFill>
          <a:latin typeface="+mn-lt"/>
        </a:defRPr>
      </a:lvl7pPr>
      <a:lvl8pPr marL="3276600" indent="-284163" algn="l" rtl="0" fontAlgn="base">
        <a:spcBef>
          <a:spcPct val="0"/>
        </a:spcBef>
        <a:spcAft>
          <a:spcPct val="80000"/>
        </a:spcAft>
        <a:buClr>
          <a:schemeClr val="tx2"/>
        </a:buClr>
        <a:buSzPct val="85000"/>
        <a:buFont typeface="Times" pitchFamily="18" charset="0"/>
        <a:buBlip>
          <a:blip r:embed="rId15"/>
        </a:buBlip>
        <a:defRPr>
          <a:solidFill>
            <a:schemeClr val="tx1"/>
          </a:solidFill>
          <a:latin typeface="+mn-lt"/>
        </a:defRPr>
      </a:lvl8pPr>
      <a:lvl9pPr marL="3733800" indent="-284163" algn="l" rtl="0" fontAlgn="base">
        <a:spcBef>
          <a:spcPct val="0"/>
        </a:spcBef>
        <a:spcAft>
          <a:spcPct val="80000"/>
        </a:spcAft>
        <a:buClr>
          <a:schemeClr val="tx2"/>
        </a:buClr>
        <a:buSzPct val="85000"/>
        <a:buFont typeface="Times" pitchFamily="18" charset="0"/>
        <a:buBlip>
          <a:blip r:embed="rId15"/>
        </a:buBlip>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3075"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E9CDAB89-A48A-4E2F-A50F-152594C25832}" type="datetime1">
              <a:rPr lang="en-US" b="0">
                <a:solidFill>
                  <a:prstClr val="black">
                    <a:tint val="75000"/>
                  </a:prstClr>
                </a:solidFill>
              </a:rPr>
              <a:pPr>
                <a:defRPr/>
              </a:pPr>
              <a:t>2/21/2019</a:t>
            </a:fld>
            <a:endParaRPr lang="en-US" b="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r>
              <a:rPr lang="en-US" b="0">
                <a:solidFill>
                  <a:prstClr val="black">
                    <a:tint val="75000"/>
                  </a:prstClr>
                </a:solidFill>
              </a:rPr>
              <a:t>Slide details</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4AE303DC-3F28-405B-8DA4-CE6BCD306E75}" type="slidenum">
              <a:rPr lang="en-US" b="0">
                <a:solidFill>
                  <a:prstClr val="black">
                    <a:tint val="75000"/>
                  </a:prstClr>
                </a:solidFill>
              </a:rPr>
              <a:pPr>
                <a:defRPr/>
              </a:pPr>
              <a:t>‹#›</a:t>
            </a:fld>
            <a:endParaRPr lang="en-US" b="0">
              <a:solidFill>
                <a:prstClr val="black">
                  <a:tint val="75000"/>
                </a:prstClr>
              </a:solidFill>
            </a:endParaRPr>
          </a:p>
        </p:txBody>
      </p:sp>
      <p:pic>
        <p:nvPicPr>
          <p:cNvPr id="3079" name="Picture 23" descr="Slide_Master"/>
          <p:cNvPicPr>
            <a:picLocks noChangeAspect="1" noChangeArrowheads="1"/>
          </p:cNvPicPr>
          <p:nvPr userDrawn="1"/>
        </p:nvPicPr>
        <p:blipFill>
          <a:blip r:embed="rId14" cstate="print"/>
          <a:srcRect l="4131" t="1295" r="-180" b="3087"/>
          <a:stretch>
            <a:fillRect/>
          </a:stretch>
        </p:blipFill>
        <p:spPr bwMode="auto">
          <a:xfrm>
            <a:off x="1" y="0"/>
            <a:ext cx="2470151" cy="5856288"/>
          </a:xfrm>
          <a:prstGeom prst="rect">
            <a:avLst/>
          </a:prstGeom>
          <a:noFill/>
          <a:ln w="9525">
            <a:noFill/>
            <a:miter lim="800000"/>
            <a:headEnd/>
            <a:tailEnd/>
          </a:ln>
        </p:spPr>
      </p:pic>
      <p:pic>
        <p:nvPicPr>
          <p:cNvPr id="3080" name="Picture 25"/>
          <p:cNvPicPr>
            <a:picLocks noChangeAspect="1" noChangeArrowheads="1"/>
          </p:cNvPicPr>
          <p:nvPr userDrawn="1"/>
        </p:nvPicPr>
        <p:blipFill>
          <a:blip r:embed="rId15" cstate="print"/>
          <a:srcRect/>
          <a:stretch>
            <a:fillRect/>
          </a:stretch>
        </p:blipFill>
        <p:spPr bwMode="auto">
          <a:xfrm>
            <a:off x="719667" y="5949951"/>
            <a:ext cx="1483784" cy="650875"/>
          </a:xfrm>
          <a:prstGeom prst="rect">
            <a:avLst/>
          </a:prstGeom>
          <a:noFill/>
          <a:ln w="9525">
            <a:noFill/>
            <a:miter lim="800000"/>
            <a:headEnd/>
            <a:tailEnd/>
          </a:ln>
        </p:spPr>
      </p:pic>
    </p:spTree>
    <p:extLst>
      <p:ext uri="{BB962C8B-B14F-4D97-AF65-F5344CB8AC3E}">
        <p14:creationId xmlns:p14="http://schemas.microsoft.com/office/powerpoint/2010/main" val="24311072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epsrc.ac.uk/funding/howtoapply/"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epsrc.ac.uk/newsevents/pubs/strategic-plan-2015/"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1847528" y="2348880"/>
            <a:ext cx="8712968" cy="1554272"/>
          </a:xfrm>
          <a:prstGeom prst="rect">
            <a:avLst/>
          </a:prstGeom>
          <a:noFill/>
          <a:ln w="9525">
            <a:noFill/>
            <a:miter lim="800000"/>
            <a:headEnd/>
            <a:tailEnd/>
          </a:ln>
          <a:effectLst/>
        </p:spPr>
        <p:txBody>
          <a:bodyPr wrap="square">
            <a:spAutoFit/>
          </a:bodyPr>
          <a:lstStyle/>
          <a:p>
            <a:r>
              <a:rPr lang="en-US" sz="6000" b="0" dirty="0">
                <a:solidFill>
                  <a:srgbClr val="0072C8"/>
                </a:solidFill>
                <a:latin typeface="+mj-lt"/>
              </a:rPr>
              <a:t>The peer review process</a:t>
            </a:r>
          </a:p>
          <a:p>
            <a:r>
              <a:rPr lang="en-US" sz="3500" b="0" dirty="0">
                <a:solidFill>
                  <a:srgbClr val="0072C8"/>
                </a:solidFill>
                <a:latin typeface="+mj-lt"/>
              </a:rPr>
              <a:t>(with particular focus on EPSRC)</a:t>
            </a:r>
          </a:p>
        </p:txBody>
      </p:sp>
      <p:sp>
        <p:nvSpPr>
          <p:cNvPr id="56323" name="Text Box 3"/>
          <p:cNvSpPr txBox="1">
            <a:spLocks noChangeArrowheads="1"/>
          </p:cNvSpPr>
          <p:nvPr/>
        </p:nvSpPr>
        <p:spPr bwMode="auto">
          <a:xfrm>
            <a:off x="2171762" y="5589241"/>
            <a:ext cx="8064500" cy="461665"/>
          </a:xfrm>
          <a:prstGeom prst="rect">
            <a:avLst/>
          </a:prstGeom>
          <a:noFill/>
          <a:ln w="9525">
            <a:noFill/>
            <a:miter lim="800000"/>
            <a:headEnd/>
            <a:tailEnd/>
          </a:ln>
          <a:effectLst/>
        </p:spPr>
        <p:txBody>
          <a:bodyPr>
            <a:spAutoFit/>
          </a:bodyPr>
          <a:lstStyle/>
          <a:p>
            <a:pPr algn="r">
              <a:spcBef>
                <a:spcPct val="50000"/>
              </a:spcBef>
            </a:pPr>
            <a:r>
              <a:rPr lang="en-GB" sz="2400" b="0" dirty="0">
                <a:solidFill>
                  <a:srgbClr val="3D8982"/>
                </a:solidFill>
                <a:latin typeface="+mj-lt"/>
              </a:rPr>
              <a:t>Susie Douglas</a:t>
            </a:r>
          </a:p>
        </p:txBody>
      </p:sp>
    </p:spTree>
    <p:extLst>
      <p:ext uri="{BB962C8B-B14F-4D97-AF65-F5344CB8AC3E}">
        <p14:creationId xmlns:p14="http://schemas.microsoft.com/office/powerpoint/2010/main" val="158323680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35174" y="332656"/>
            <a:ext cx="3178696" cy="580926"/>
          </a:xfrm>
        </p:spPr>
        <p:txBody>
          <a:bodyPr/>
          <a:lstStyle/>
          <a:p>
            <a:pPr algn="l" eaLnBrk="1" hangingPunct="1">
              <a:lnSpc>
                <a:spcPct val="90000"/>
              </a:lnSpc>
            </a:pPr>
            <a:r>
              <a:rPr lang="en-US" sz="3500" dirty="0">
                <a:solidFill>
                  <a:srgbClr val="0072C8"/>
                </a:solidFill>
                <a:latin typeface="Arial Narrow" panose="020B0606020202030204" pitchFamily="34" charset="0"/>
              </a:rPr>
              <a:t>EPSRC Portfolio</a:t>
            </a:r>
          </a:p>
        </p:txBody>
      </p:sp>
      <p:pic>
        <p:nvPicPr>
          <p:cNvPr id="2" name="Picture 1"/>
          <p:cNvPicPr>
            <a:picLocks noChangeAspect="1"/>
          </p:cNvPicPr>
          <p:nvPr/>
        </p:nvPicPr>
        <p:blipFill rotWithShape="1">
          <a:blip r:embed="rId3">
            <a:alphaModFix/>
          </a:blip>
          <a:srcRect l="62952" t="34746" r="23776" b="19649"/>
          <a:stretch/>
        </p:blipFill>
        <p:spPr>
          <a:xfrm>
            <a:off x="4295800" y="96568"/>
            <a:ext cx="6465912" cy="6664863"/>
          </a:xfrm>
          <a:prstGeom prst="rect">
            <a:avLst/>
          </a:prstGeom>
          <a:solidFill>
            <a:srgbClr val="FFFF00"/>
          </a:solidFill>
        </p:spPr>
      </p:pic>
    </p:spTree>
    <p:extLst>
      <p:ext uri="{BB962C8B-B14F-4D97-AF65-F5344CB8AC3E}">
        <p14:creationId xmlns:p14="http://schemas.microsoft.com/office/powerpoint/2010/main" val="42634653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623392" y="260648"/>
            <a:ext cx="8512051" cy="454025"/>
          </a:xfrm>
        </p:spPr>
        <p:txBody>
          <a:bodyPr/>
          <a:lstStyle/>
          <a:p>
            <a:r>
              <a:rPr lang="en-GB" sz="3500" b="0" dirty="0"/>
              <a:t>An EPSRC proposal comprises</a:t>
            </a:r>
          </a:p>
        </p:txBody>
      </p:sp>
      <p:sp>
        <p:nvSpPr>
          <p:cNvPr id="138243" name="Rectangle 3"/>
          <p:cNvSpPr>
            <a:spLocks noGrp="1" noChangeArrowheads="1"/>
          </p:cNvSpPr>
          <p:nvPr>
            <p:ph type="body" idx="1"/>
          </p:nvPr>
        </p:nvSpPr>
        <p:spPr>
          <a:xfrm>
            <a:off x="632967" y="878657"/>
            <a:ext cx="10503593" cy="5430663"/>
          </a:xfrm>
        </p:spPr>
        <p:txBody>
          <a:bodyPr/>
          <a:lstStyle/>
          <a:p>
            <a:pPr>
              <a:lnSpc>
                <a:spcPct val="90000"/>
              </a:lnSpc>
              <a:spcAft>
                <a:spcPts val="600"/>
              </a:spcAft>
            </a:pPr>
            <a:r>
              <a:rPr lang="en-GB" sz="2400" dirty="0">
                <a:latin typeface="Calibri" pitchFamily="34" charset="0"/>
              </a:rPr>
              <a:t>Application form (money, personnel, contact details) </a:t>
            </a:r>
          </a:p>
          <a:p>
            <a:pPr>
              <a:lnSpc>
                <a:spcPct val="90000"/>
              </a:lnSpc>
              <a:spcAft>
                <a:spcPts val="600"/>
              </a:spcAft>
            </a:pPr>
            <a:r>
              <a:rPr lang="en-GB" sz="2400" dirty="0">
                <a:latin typeface="Calibri" pitchFamily="34" charset="0"/>
              </a:rPr>
              <a:t>Summary section</a:t>
            </a:r>
          </a:p>
          <a:p>
            <a:pPr lvl="1">
              <a:lnSpc>
                <a:spcPct val="90000"/>
              </a:lnSpc>
              <a:spcAft>
                <a:spcPts val="600"/>
              </a:spcAft>
              <a:buFont typeface="Arial" pitchFamily="34" charset="0"/>
              <a:buChar char="•"/>
            </a:pPr>
            <a:r>
              <a:rPr lang="en-GB" sz="2400" dirty="0">
                <a:latin typeface="Calibri" pitchFamily="34" charset="0"/>
              </a:rPr>
              <a:t>Objectives</a:t>
            </a:r>
          </a:p>
          <a:p>
            <a:pPr lvl="1">
              <a:lnSpc>
                <a:spcPct val="90000"/>
              </a:lnSpc>
              <a:spcAft>
                <a:spcPts val="600"/>
              </a:spcAft>
              <a:buFont typeface="Arial" pitchFamily="34" charset="0"/>
              <a:buChar char="•"/>
            </a:pPr>
            <a:r>
              <a:rPr lang="en-GB" sz="2400" dirty="0">
                <a:latin typeface="Calibri" pitchFamily="34" charset="0"/>
              </a:rPr>
              <a:t>Summary</a:t>
            </a:r>
          </a:p>
          <a:p>
            <a:pPr lvl="1">
              <a:lnSpc>
                <a:spcPct val="90000"/>
              </a:lnSpc>
              <a:spcAft>
                <a:spcPts val="600"/>
              </a:spcAft>
              <a:buFont typeface="Arial" pitchFamily="34" charset="0"/>
              <a:buChar char="•"/>
            </a:pPr>
            <a:r>
              <a:rPr lang="en-GB" sz="2400" dirty="0">
                <a:latin typeface="Calibri" pitchFamily="34" charset="0"/>
              </a:rPr>
              <a:t>Academic Beneficiaries</a:t>
            </a:r>
          </a:p>
          <a:p>
            <a:pPr lvl="1">
              <a:lnSpc>
                <a:spcPct val="90000"/>
              </a:lnSpc>
              <a:spcAft>
                <a:spcPts val="600"/>
              </a:spcAft>
              <a:buFont typeface="Arial" pitchFamily="34" charset="0"/>
              <a:buChar char="•"/>
            </a:pPr>
            <a:r>
              <a:rPr lang="en-GB" sz="2400" dirty="0">
                <a:latin typeface="Calibri" pitchFamily="34" charset="0"/>
              </a:rPr>
              <a:t>Impact</a:t>
            </a:r>
          </a:p>
          <a:p>
            <a:pPr>
              <a:lnSpc>
                <a:spcPct val="90000"/>
              </a:lnSpc>
              <a:spcAft>
                <a:spcPts val="600"/>
              </a:spcAft>
            </a:pPr>
            <a:r>
              <a:rPr lang="en-GB" sz="2400" dirty="0">
                <a:latin typeface="Calibri" pitchFamily="34" charset="0"/>
              </a:rPr>
              <a:t>A case for support to include:</a:t>
            </a:r>
          </a:p>
          <a:p>
            <a:pPr lvl="1">
              <a:lnSpc>
                <a:spcPct val="90000"/>
              </a:lnSpc>
              <a:spcAft>
                <a:spcPts val="600"/>
              </a:spcAft>
              <a:buFont typeface="Arial" pitchFamily="34" charset="0"/>
              <a:buChar char="•"/>
            </a:pPr>
            <a:r>
              <a:rPr lang="en-GB" sz="2400" dirty="0">
                <a:latin typeface="Calibri" pitchFamily="34" charset="0"/>
              </a:rPr>
              <a:t>Track record of applicants (max 2 sides A4)</a:t>
            </a:r>
          </a:p>
          <a:p>
            <a:pPr lvl="1">
              <a:lnSpc>
                <a:spcPct val="90000"/>
              </a:lnSpc>
              <a:spcAft>
                <a:spcPts val="600"/>
              </a:spcAft>
              <a:buFont typeface="Arial" pitchFamily="34" charset="0"/>
              <a:buChar char="•"/>
            </a:pPr>
            <a:r>
              <a:rPr lang="en-GB" sz="2400" dirty="0">
                <a:latin typeface="Calibri" pitchFamily="34" charset="0"/>
              </a:rPr>
              <a:t>Description of proposed research (max 6 sides) including </a:t>
            </a:r>
            <a:r>
              <a:rPr lang="en-GB" sz="2400" b="1" dirty="0">
                <a:latin typeface="Calibri" pitchFamily="34" charset="0"/>
              </a:rPr>
              <a:t>impact summary </a:t>
            </a:r>
            <a:r>
              <a:rPr lang="en-GB" sz="2400" dirty="0">
                <a:latin typeface="Calibri" pitchFamily="34" charset="0"/>
              </a:rPr>
              <a:t>and </a:t>
            </a:r>
            <a:r>
              <a:rPr lang="en-GB" sz="2400" b="1" dirty="0">
                <a:latin typeface="Calibri" pitchFamily="34" charset="0"/>
              </a:rPr>
              <a:t>national importance</a:t>
            </a:r>
          </a:p>
          <a:p>
            <a:pPr lvl="1">
              <a:lnSpc>
                <a:spcPct val="90000"/>
              </a:lnSpc>
              <a:spcAft>
                <a:spcPts val="600"/>
              </a:spcAft>
              <a:buFont typeface="Arial" pitchFamily="34" charset="0"/>
              <a:buChar char="•"/>
            </a:pPr>
            <a:r>
              <a:rPr lang="en-GB" sz="2400" dirty="0">
                <a:latin typeface="Calibri" pitchFamily="34" charset="0"/>
              </a:rPr>
              <a:t>Diagrammatic work plan (1 side A4)</a:t>
            </a:r>
          </a:p>
          <a:p>
            <a:pPr lvl="1">
              <a:lnSpc>
                <a:spcPct val="90000"/>
              </a:lnSpc>
              <a:spcAft>
                <a:spcPts val="600"/>
              </a:spcAft>
              <a:buFont typeface="Arial" pitchFamily="34" charset="0"/>
              <a:buChar char="•"/>
            </a:pPr>
            <a:r>
              <a:rPr lang="en-GB" sz="2400" dirty="0">
                <a:latin typeface="Calibri" pitchFamily="34" charset="0"/>
              </a:rPr>
              <a:t>Justification of resources (2 sides A4)</a:t>
            </a:r>
          </a:p>
          <a:p>
            <a:pPr lvl="1">
              <a:lnSpc>
                <a:spcPct val="90000"/>
              </a:lnSpc>
              <a:spcAft>
                <a:spcPts val="600"/>
              </a:spcAft>
              <a:buFont typeface="Arial" pitchFamily="34" charset="0"/>
              <a:buChar char="•"/>
            </a:pPr>
            <a:r>
              <a:rPr lang="en-GB" sz="2400" dirty="0">
                <a:latin typeface="Calibri" pitchFamily="34" charset="0"/>
              </a:rPr>
              <a:t>Pathways to Impact (2 sides A4)</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623392" y="260648"/>
            <a:ext cx="8512051" cy="454025"/>
          </a:xfrm>
        </p:spPr>
        <p:txBody>
          <a:bodyPr/>
          <a:lstStyle/>
          <a:p>
            <a:r>
              <a:rPr lang="en-GB" sz="3500" b="0" dirty="0"/>
              <a:t>An ITT proposal comprises</a:t>
            </a:r>
          </a:p>
        </p:txBody>
      </p:sp>
      <p:sp>
        <p:nvSpPr>
          <p:cNvPr id="138243" name="Rectangle 3"/>
          <p:cNvSpPr>
            <a:spLocks noGrp="1" noChangeArrowheads="1"/>
          </p:cNvSpPr>
          <p:nvPr>
            <p:ph type="body" idx="1"/>
          </p:nvPr>
        </p:nvSpPr>
        <p:spPr>
          <a:xfrm>
            <a:off x="632967" y="878657"/>
            <a:ext cx="10503593" cy="5430663"/>
          </a:xfrm>
        </p:spPr>
        <p:txBody>
          <a:bodyPr/>
          <a:lstStyle/>
          <a:p>
            <a:pPr>
              <a:lnSpc>
                <a:spcPct val="90000"/>
              </a:lnSpc>
              <a:spcAft>
                <a:spcPts val="600"/>
              </a:spcAft>
            </a:pPr>
            <a:r>
              <a:rPr lang="en-GB" sz="2400" dirty="0">
                <a:solidFill>
                  <a:schemeClr val="bg1">
                    <a:lumMod val="75000"/>
                  </a:schemeClr>
                </a:solidFill>
                <a:latin typeface="Calibri" pitchFamily="34" charset="0"/>
              </a:rPr>
              <a:t>Application form (money, personnel, contact details) </a:t>
            </a:r>
          </a:p>
          <a:p>
            <a:pPr>
              <a:lnSpc>
                <a:spcPct val="90000"/>
              </a:lnSpc>
              <a:spcAft>
                <a:spcPts val="600"/>
              </a:spcAft>
            </a:pPr>
            <a:r>
              <a:rPr lang="en-GB" sz="2400" dirty="0">
                <a:solidFill>
                  <a:schemeClr val="bg1">
                    <a:lumMod val="75000"/>
                  </a:schemeClr>
                </a:solidFill>
                <a:latin typeface="Calibri" pitchFamily="34" charset="0"/>
              </a:rPr>
              <a:t>Summary section</a:t>
            </a:r>
          </a:p>
          <a:p>
            <a:pPr lvl="1">
              <a:lnSpc>
                <a:spcPct val="90000"/>
              </a:lnSpc>
              <a:spcAft>
                <a:spcPts val="600"/>
              </a:spcAft>
              <a:buFont typeface="Arial" pitchFamily="34" charset="0"/>
              <a:buChar char="•"/>
            </a:pPr>
            <a:r>
              <a:rPr lang="en-GB" sz="2400" dirty="0">
                <a:solidFill>
                  <a:schemeClr val="bg1">
                    <a:lumMod val="75000"/>
                  </a:schemeClr>
                </a:solidFill>
                <a:latin typeface="Calibri" pitchFamily="34" charset="0"/>
              </a:rPr>
              <a:t>Objectives</a:t>
            </a:r>
          </a:p>
          <a:p>
            <a:pPr lvl="1">
              <a:lnSpc>
                <a:spcPct val="90000"/>
              </a:lnSpc>
              <a:spcAft>
                <a:spcPts val="600"/>
              </a:spcAft>
              <a:buFont typeface="Arial" pitchFamily="34" charset="0"/>
              <a:buChar char="•"/>
            </a:pPr>
            <a:r>
              <a:rPr lang="en-GB" sz="2400" dirty="0">
                <a:solidFill>
                  <a:schemeClr val="bg1">
                    <a:lumMod val="75000"/>
                  </a:schemeClr>
                </a:solidFill>
                <a:latin typeface="Calibri" pitchFamily="34" charset="0"/>
              </a:rPr>
              <a:t>Summary</a:t>
            </a:r>
          </a:p>
          <a:p>
            <a:pPr lvl="1">
              <a:lnSpc>
                <a:spcPct val="90000"/>
              </a:lnSpc>
              <a:spcAft>
                <a:spcPts val="600"/>
              </a:spcAft>
              <a:buFont typeface="Arial" pitchFamily="34" charset="0"/>
              <a:buChar char="•"/>
            </a:pPr>
            <a:r>
              <a:rPr lang="en-GB" sz="2400" dirty="0">
                <a:solidFill>
                  <a:schemeClr val="bg1">
                    <a:lumMod val="75000"/>
                  </a:schemeClr>
                </a:solidFill>
                <a:latin typeface="Calibri" pitchFamily="34" charset="0"/>
              </a:rPr>
              <a:t>Academic Beneficiaries</a:t>
            </a:r>
          </a:p>
          <a:p>
            <a:pPr lvl="1">
              <a:lnSpc>
                <a:spcPct val="90000"/>
              </a:lnSpc>
              <a:spcAft>
                <a:spcPts val="600"/>
              </a:spcAft>
              <a:buFont typeface="Arial" pitchFamily="34" charset="0"/>
              <a:buChar char="•"/>
            </a:pPr>
            <a:r>
              <a:rPr lang="en-GB" sz="2400" dirty="0">
                <a:solidFill>
                  <a:schemeClr val="bg1">
                    <a:lumMod val="75000"/>
                  </a:schemeClr>
                </a:solidFill>
                <a:latin typeface="Calibri" pitchFamily="34" charset="0"/>
              </a:rPr>
              <a:t>Impact</a:t>
            </a:r>
          </a:p>
          <a:p>
            <a:pPr>
              <a:lnSpc>
                <a:spcPct val="90000"/>
              </a:lnSpc>
              <a:spcAft>
                <a:spcPts val="600"/>
              </a:spcAft>
            </a:pPr>
            <a:r>
              <a:rPr lang="en-GB" sz="2400" dirty="0">
                <a:solidFill>
                  <a:schemeClr val="bg1">
                    <a:lumMod val="75000"/>
                  </a:schemeClr>
                </a:solidFill>
                <a:latin typeface="Calibri" pitchFamily="34" charset="0"/>
              </a:rPr>
              <a:t>A case for support to include:</a:t>
            </a:r>
          </a:p>
          <a:p>
            <a:pPr lvl="1">
              <a:lnSpc>
                <a:spcPct val="90000"/>
              </a:lnSpc>
              <a:spcAft>
                <a:spcPts val="600"/>
              </a:spcAft>
              <a:buFont typeface="Arial" pitchFamily="34" charset="0"/>
              <a:buChar char="•"/>
            </a:pPr>
            <a:r>
              <a:rPr lang="en-GB" sz="2400" dirty="0">
                <a:solidFill>
                  <a:schemeClr val="bg1">
                    <a:lumMod val="75000"/>
                  </a:schemeClr>
                </a:solidFill>
                <a:latin typeface="Calibri" pitchFamily="34" charset="0"/>
              </a:rPr>
              <a:t>Track record of applicants (max 2 sides A4)</a:t>
            </a:r>
          </a:p>
          <a:p>
            <a:pPr lvl="1">
              <a:lnSpc>
                <a:spcPct val="90000"/>
              </a:lnSpc>
              <a:spcAft>
                <a:spcPts val="600"/>
              </a:spcAft>
              <a:buFont typeface="Arial" pitchFamily="34" charset="0"/>
              <a:buChar char="•"/>
            </a:pPr>
            <a:r>
              <a:rPr lang="en-GB" sz="2400" dirty="0">
                <a:solidFill>
                  <a:srgbClr val="C00000"/>
                </a:solidFill>
                <a:latin typeface="Calibri" pitchFamily="34" charset="0"/>
              </a:rPr>
              <a:t>Description of proposed research (max </a:t>
            </a:r>
            <a:r>
              <a:rPr lang="en-GB" sz="3500" dirty="0">
                <a:solidFill>
                  <a:srgbClr val="C00000"/>
                </a:solidFill>
                <a:latin typeface="Calibri" pitchFamily="34" charset="0"/>
              </a:rPr>
              <a:t>7</a:t>
            </a:r>
            <a:r>
              <a:rPr lang="en-GB" sz="2400" dirty="0">
                <a:solidFill>
                  <a:srgbClr val="C00000"/>
                </a:solidFill>
                <a:latin typeface="Calibri" pitchFamily="34" charset="0"/>
              </a:rPr>
              <a:t> sides) including </a:t>
            </a:r>
            <a:r>
              <a:rPr lang="en-GB" sz="2400" b="1" dirty="0">
                <a:solidFill>
                  <a:srgbClr val="C00000"/>
                </a:solidFill>
                <a:latin typeface="Calibri" pitchFamily="34" charset="0"/>
              </a:rPr>
              <a:t>impact summary </a:t>
            </a:r>
            <a:r>
              <a:rPr lang="en-GB" sz="2400" dirty="0">
                <a:solidFill>
                  <a:srgbClr val="C00000"/>
                </a:solidFill>
                <a:latin typeface="Calibri" pitchFamily="34" charset="0"/>
              </a:rPr>
              <a:t>and </a:t>
            </a:r>
            <a:r>
              <a:rPr lang="en-GB" sz="2400" b="1" dirty="0">
                <a:solidFill>
                  <a:srgbClr val="C00000"/>
                </a:solidFill>
                <a:latin typeface="Calibri" pitchFamily="34" charset="0"/>
              </a:rPr>
              <a:t>national importance</a:t>
            </a:r>
          </a:p>
          <a:p>
            <a:pPr lvl="1">
              <a:lnSpc>
                <a:spcPct val="90000"/>
              </a:lnSpc>
              <a:spcAft>
                <a:spcPts val="600"/>
              </a:spcAft>
              <a:buFont typeface="Arial" pitchFamily="34" charset="0"/>
              <a:buChar char="•"/>
            </a:pPr>
            <a:r>
              <a:rPr lang="en-GB" sz="2400" dirty="0">
                <a:solidFill>
                  <a:schemeClr val="bg1">
                    <a:lumMod val="75000"/>
                  </a:schemeClr>
                </a:solidFill>
                <a:latin typeface="Calibri" pitchFamily="34" charset="0"/>
              </a:rPr>
              <a:t>Diagrammatic work plan (1 side A4)</a:t>
            </a:r>
          </a:p>
          <a:p>
            <a:pPr lvl="1">
              <a:lnSpc>
                <a:spcPct val="90000"/>
              </a:lnSpc>
              <a:spcAft>
                <a:spcPts val="600"/>
              </a:spcAft>
              <a:buFont typeface="Arial" pitchFamily="34" charset="0"/>
              <a:buChar char="•"/>
            </a:pPr>
            <a:r>
              <a:rPr lang="en-GB" sz="2400" dirty="0">
                <a:solidFill>
                  <a:schemeClr val="bg1">
                    <a:lumMod val="75000"/>
                  </a:schemeClr>
                </a:solidFill>
                <a:latin typeface="Calibri" pitchFamily="34" charset="0"/>
              </a:rPr>
              <a:t>Justification of resources (2 sides A4)</a:t>
            </a:r>
          </a:p>
          <a:p>
            <a:pPr lvl="1">
              <a:lnSpc>
                <a:spcPct val="90000"/>
              </a:lnSpc>
              <a:spcAft>
                <a:spcPts val="600"/>
              </a:spcAft>
              <a:buFont typeface="Arial" pitchFamily="34" charset="0"/>
              <a:buChar char="•"/>
            </a:pPr>
            <a:r>
              <a:rPr lang="en-GB" sz="2400" dirty="0">
                <a:solidFill>
                  <a:schemeClr val="bg1">
                    <a:lumMod val="75000"/>
                  </a:schemeClr>
                </a:solidFill>
                <a:latin typeface="Calibri" pitchFamily="34" charset="0"/>
              </a:rPr>
              <a:t>Pathways to Impact (2 sides A4)</a:t>
            </a:r>
          </a:p>
        </p:txBody>
      </p:sp>
    </p:spTree>
    <p:extLst>
      <p:ext uri="{BB962C8B-B14F-4D97-AF65-F5344CB8AC3E}">
        <p14:creationId xmlns:p14="http://schemas.microsoft.com/office/powerpoint/2010/main" val="417873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824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824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824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824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824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824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824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824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824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824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824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txBox="1">
            <a:spLocks noGrp="1"/>
          </p:cNvSpPr>
          <p:nvPr/>
        </p:nvSpPr>
        <p:spPr bwMode="auto">
          <a:xfrm>
            <a:off x="9980613" y="6248400"/>
            <a:ext cx="381000" cy="306388"/>
          </a:xfrm>
          <a:prstGeom prst="rect">
            <a:avLst/>
          </a:prstGeom>
          <a:noFill/>
          <a:ln>
            <a:miter lim="800000"/>
            <a:headEnd/>
            <a:tailEnd/>
          </a:ln>
        </p:spPr>
        <p:txBody>
          <a:bodyPr anchor="ctr"/>
          <a:lstStyle/>
          <a:p>
            <a:pPr algn="r">
              <a:defRPr/>
            </a:pPr>
            <a:fld id="{1B757211-B1DB-410A-8656-ED75AD850DFF}" type="slidenum">
              <a:rPr lang="en-GB" sz="1000" b="0">
                <a:solidFill>
                  <a:prstClr val="white"/>
                </a:solidFill>
                <a:latin typeface="Calibri"/>
                <a:ea typeface="ＭＳ Ｐゴシック" pitchFamily="-80" charset="-128"/>
              </a:rPr>
              <a:pPr algn="r">
                <a:defRPr/>
              </a:pPr>
              <a:t>13</a:t>
            </a:fld>
            <a:endParaRPr lang="en-GB" sz="1000" b="0">
              <a:solidFill>
                <a:prstClr val="white"/>
              </a:solidFill>
              <a:latin typeface="Calibri"/>
              <a:ea typeface="ＭＳ Ｐゴシック" pitchFamily="-80" charset="-128"/>
            </a:endParaRPr>
          </a:p>
        </p:txBody>
      </p:sp>
      <p:pic>
        <p:nvPicPr>
          <p:cNvPr id="4" name="Picture 91"/>
          <p:cNvPicPr>
            <a:picLocks noChangeAspect="1" noChangeArrowheads="1"/>
          </p:cNvPicPr>
          <p:nvPr/>
        </p:nvPicPr>
        <p:blipFill>
          <a:blip r:embed="rId3" cstate="print">
            <a:clrChange>
              <a:clrFrom>
                <a:srgbClr val="FFFFFF"/>
              </a:clrFrom>
              <a:clrTo>
                <a:srgbClr val="FFFFFF">
                  <a:alpha val="0"/>
                </a:srgbClr>
              </a:clrTo>
            </a:clrChange>
            <a:alphaModFix/>
          </a:blip>
          <a:srcRect/>
          <a:stretch>
            <a:fillRect/>
          </a:stretch>
        </p:blipFill>
        <p:spPr bwMode="auto">
          <a:xfrm>
            <a:off x="3142656" y="-190575"/>
            <a:ext cx="6336704" cy="7048575"/>
          </a:xfrm>
          <a:prstGeom prst="rect">
            <a:avLst/>
          </a:prstGeom>
          <a:noFill/>
          <a:ln w="9525">
            <a:noFill/>
            <a:miter lim="800000"/>
            <a:headEnd/>
            <a:tailEnd/>
          </a:ln>
          <a:effectLst/>
        </p:spPr>
      </p:pic>
      <p:sp>
        <p:nvSpPr>
          <p:cNvPr id="6" name="Title 5"/>
          <p:cNvSpPr>
            <a:spLocks noGrp="1"/>
          </p:cNvSpPr>
          <p:nvPr>
            <p:ph type="title"/>
          </p:nvPr>
        </p:nvSpPr>
        <p:spPr>
          <a:xfrm>
            <a:off x="335360" y="260648"/>
            <a:ext cx="9144000" cy="1143000"/>
          </a:xfrm>
        </p:spPr>
        <p:txBody>
          <a:bodyPr/>
          <a:lstStyle/>
          <a:p>
            <a:pPr algn="l">
              <a:lnSpc>
                <a:spcPct val="90000"/>
              </a:lnSpc>
            </a:pPr>
            <a:r>
              <a:rPr lang="en-GB" sz="3500" dirty="0">
                <a:solidFill>
                  <a:srgbClr val="0072C8"/>
                </a:solidFill>
                <a:latin typeface="Arial Narrow" panose="020B0606020202030204" pitchFamily="34" charset="0"/>
              </a:rPr>
              <a:t>Impact</a:t>
            </a:r>
          </a:p>
        </p:txBody>
      </p:sp>
    </p:spTree>
    <p:extLst>
      <p:ext uri="{BB962C8B-B14F-4D97-AF65-F5344CB8AC3E}">
        <p14:creationId xmlns:p14="http://schemas.microsoft.com/office/powerpoint/2010/main" val="3445212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479376" y="1196752"/>
            <a:ext cx="10873208" cy="4770537"/>
          </a:xfrm>
          <a:prstGeom prst="rect">
            <a:avLst/>
          </a:prstGeom>
        </p:spPr>
        <p:txBody>
          <a:bodyPr wrap="square">
            <a:spAutoFit/>
          </a:bodyPr>
          <a:lstStyle/>
          <a:p>
            <a:pPr algn="l"/>
            <a:r>
              <a:rPr lang="en-GB" sz="1600" b="0" i="1" dirty="0">
                <a:solidFill>
                  <a:srgbClr val="0072C8"/>
                </a:solidFill>
              </a:rPr>
              <a:t>Academic impact</a:t>
            </a:r>
          </a:p>
          <a:p>
            <a:pPr algn="l"/>
            <a:r>
              <a:rPr lang="en-GB" sz="1600" dirty="0"/>
              <a:t/>
            </a:r>
            <a:br>
              <a:rPr lang="en-GB" sz="1600" dirty="0"/>
            </a:br>
            <a:r>
              <a:rPr lang="en-GB" sz="1600" b="0" dirty="0"/>
              <a:t>The </a:t>
            </a:r>
            <a:r>
              <a:rPr lang="en-GB" sz="1600" b="0" u="sng" dirty="0"/>
              <a:t>demonstrable</a:t>
            </a:r>
            <a:r>
              <a:rPr lang="en-GB" sz="1600" b="0" dirty="0"/>
              <a:t> contribution that excellent research makes to academic advances</a:t>
            </a:r>
          </a:p>
          <a:p>
            <a:pPr marL="628650" lvl="1" indent="-171450" algn="l">
              <a:buFont typeface="Arial" panose="020B0604020202020204" pitchFamily="34" charset="0"/>
              <a:buChar char="•"/>
            </a:pPr>
            <a:r>
              <a:rPr lang="en-GB" sz="1600" b="0" dirty="0"/>
              <a:t>Across and within disciplines </a:t>
            </a:r>
          </a:p>
          <a:p>
            <a:pPr marL="628650" lvl="1" indent="-171450" algn="l">
              <a:buFont typeface="Arial" panose="020B0604020202020204" pitchFamily="34" charset="0"/>
              <a:buChar char="•"/>
            </a:pPr>
            <a:r>
              <a:rPr lang="en-GB" sz="1600" b="0" dirty="0"/>
              <a:t>Including significant advances in understanding, methods, theory and application</a:t>
            </a:r>
          </a:p>
          <a:p>
            <a:pPr algn="l"/>
            <a:endParaRPr lang="en-GB" sz="1600" b="0" dirty="0"/>
          </a:p>
          <a:p>
            <a:pPr algn="l"/>
            <a:r>
              <a:rPr lang="en-GB" sz="1600" b="0" i="1" dirty="0">
                <a:solidFill>
                  <a:srgbClr val="0072C8"/>
                </a:solidFill>
              </a:rPr>
              <a:t>Economic and societal impacts</a:t>
            </a:r>
            <a:r>
              <a:rPr lang="en-GB" sz="1600" dirty="0"/>
              <a:t/>
            </a:r>
            <a:br>
              <a:rPr lang="en-GB" sz="1600" dirty="0"/>
            </a:br>
            <a:endParaRPr lang="en-GB" sz="1600" dirty="0"/>
          </a:p>
          <a:p>
            <a:pPr algn="l"/>
            <a:r>
              <a:rPr lang="en-GB" sz="1600" b="0" dirty="0"/>
              <a:t>The </a:t>
            </a:r>
            <a:r>
              <a:rPr lang="en-GB" sz="1600" b="0" u="sng" dirty="0"/>
              <a:t>demonstrable</a:t>
            </a:r>
            <a:r>
              <a:rPr lang="en-GB" sz="1600" b="0" dirty="0"/>
              <a:t> contribution that excellent research makes to society and the economy. </a:t>
            </a:r>
          </a:p>
          <a:p>
            <a:pPr marL="628650" lvl="1" indent="-171450" algn="l">
              <a:buFont typeface="Arial" panose="020B0604020202020204" pitchFamily="34" charset="0"/>
              <a:buChar char="•"/>
            </a:pPr>
            <a:r>
              <a:rPr lang="en-GB" sz="1600" b="0" dirty="0"/>
              <a:t>Embrace all the extremely diverse ways in which research-related knowledge and skills benefit individuals, organisations and nations by</a:t>
            </a:r>
          </a:p>
          <a:p>
            <a:pPr marL="1085850" lvl="2" indent="-171450" algn="l">
              <a:buFont typeface="Arial" panose="020B0604020202020204" pitchFamily="34" charset="0"/>
              <a:buChar char="•"/>
            </a:pPr>
            <a:r>
              <a:rPr lang="en-GB" sz="1600" b="0" dirty="0"/>
              <a:t>fostering global economic performance, and specifically the economic competitiveness of the United Kingdom,</a:t>
            </a:r>
          </a:p>
          <a:p>
            <a:pPr marL="1085850" lvl="2" indent="-171450" algn="l">
              <a:buFont typeface="Arial" panose="020B0604020202020204" pitchFamily="34" charset="0"/>
              <a:buChar char="•"/>
            </a:pPr>
            <a:r>
              <a:rPr lang="en-GB" sz="1600" b="0" dirty="0"/>
              <a:t>increasing the effectiveness of public services and policy,</a:t>
            </a:r>
          </a:p>
          <a:p>
            <a:pPr marL="1085850" lvl="2" indent="-171450" algn="l">
              <a:buFont typeface="Arial" panose="020B0604020202020204" pitchFamily="34" charset="0"/>
              <a:buChar char="•"/>
            </a:pPr>
            <a:r>
              <a:rPr lang="en-GB" sz="1600" b="0" dirty="0"/>
              <a:t>enhancing quality of life, health and creative output.</a:t>
            </a:r>
          </a:p>
          <a:p>
            <a:pPr marL="628650" lvl="1" indent="-171450" algn="l">
              <a:buFont typeface="Arial" panose="020B0604020202020204" pitchFamily="34" charset="0"/>
              <a:buChar char="•"/>
            </a:pPr>
            <a:endParaRPr lang="en-GB" sz="1600" b="0" dirty="0"/>
          </a:p>
          <a:p>
            <a:pPr algn="l"/>
            <a:r>
              <a:rPr lang="en-GB" sz="1600" b="0" dirty="0"/>
              <a:t>Engaging the public with research can improve the quality of research and its impact, raise your profile, and develop your skills. It also enables members of the public to act as informed citizens and can inspire the next generation of researchers.</a:t>
            </a:r>
          </a:p>
        </p:txBody>
      </p:sp>
      <p:sp>
        <p:nvSpPr>
          <p:cNvPr id="4" name="Title 5"/>
          <p:cNvSpPr txBox="1">
            <a:spLocks/>
          </p:cNvSpPr>
          <p:nvPr/>
        </p:nvSpPr>
        <p:spPr bwMode="auto">
          <a:xfrm>
            <a:off x="-312712" y="-26397"/>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2" algn="l" eaLnBrk="1" hangingPunct="1">
              <a:lnSpc>
                <a:spcPct val="90000"/>
              </a:lnSpc>
            </a:pPr>
            <a:r>
              <a:rPr lang="en-GB" sz="3500" b="0" dirty="0">
                <a:solidFill>
                  <a:srgbClr val="0072C8"/>
                </a:solidFill>
                <a:latin typeface="Arial Narrow" panose="020B0606020202030204" pitchFamily="34" charset="0"/>
              </a:rPr>
              <a:t>Impact</a:t>
            </a:r>
          </a:p>
        </p:txBody>
      </p:sp>
    </p:spTree>
    <p:extLst>
      <p:ext uri="{BB962C8B-B14F-4D97-AF65-F5344CB8AC3E}">
        <p14:creationId xmlns:p14="http://schemas.microsoft.com/office/powerpoint/2010/main" val="40341688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2420889"/>
            <a:ext cx="8640960" cy="1235075"/>
          </a:xfrm>
        </p:spPr>
        <p:txBody>
          <a:bodyPr/>
          <a:lstStyle/>
          <a:p>
            <a:pPr algn="ctr"/>
            <a:r>
              <a:rPr lang="en-GB" sz="6000" b="0" dirty="0"/>
              <a:t>The peer review process</a:t>
            </a:r>
          </a:p>
        </p:txBody>
      </p:sp>
    </p:spTree>
    <p:extLst>
      <p:ext uri="{BB962C8B-B14F-4D97-AF65-F5344CB8AC3E}">
        <p14:creationId xmlns:p14="http://schemas.microsoft.com/office/powerpoint/2010/main" val="42116653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5792" y="476672"/>
            <a:ext cx="6711950" cy="442987"/>
          </a:xfrm>
        </p:spPr>
        <p:txBody>
          <a:bodyPr/>
          <a:lstStyle/>
          <a:p>
            <a:r>
              <a:rPr lang="en-GB" sz="3500" b="0" dirty="0"/>
              <a:t>Peer review principles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66201313"/>
              </p:ext>
            </p:extLst>
          </p:nvPr>
        </p:nvGraphicFramePr>
        <p:xfrm>
          <a:off x="551384" y="1052736"/>
          <a:ext cx="11089232" cy="5548246"/>
        </p:xfrm>
        <a:graphic>
          <a:graphicData uri="http://schemas.openxmlformats.org/drawingml/2006/table">
            <a:tbl>
              <a:tblPr/>
              <a:tblGrid>
                <a:gridCol w="2448272">
                  <a:extLst>
                    <a:ext uri="{9D8B030D-6E8A-4147-A177-3AD203B41FA5}">
                      <a16:colId xmlns:a16="http://schemas.microsoft.com/office/drawing/2014/main" val="20000"/>
                    </a:ext>
                  </a:extLst>
                </a:gridCol>
                <a:gridCol w="8640960">
                  <a:extLst>
                    <a:ext uri="{9D8B030D-6E8A-4147-A177-3AD203B41FA5}">
                      <a16:colId xmlns:a16="http://schemas.microsoft.com/office/drawing/2014/main" val="20001"/>
                    </a:ext>
                  </a:extLst>
                </a:gridCol>
              </a:tblGrid>
              <a:tr h="517118">
                <a:tc>
                  <a:txBody>
                    <a:bodyPr/>
                    <a:lstStyle/>
                    <a:p>
                      <a:r>
                        <a:rPr lang="en-GB" sz="1600" b="1" dirty="0"/>
                        <a:t>Transparency</a:t>
                      </a:r>
                    </a:p>
                  </a:txBody>
                  <a:tcPr marL="29438" marR="29438" marT="14719" marB="14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Assessment criteria and details of the peer review process are published before applicants submit proposals.</a:t>
                      </a:r>
                    </a:p>
                  </a:txBody>
                  <a:tcPr marL="29438" marR="29438" marT="14719" marB="14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80106">
                <a:tc>
                  <a:txBody>
                    <a:bodyPr/>
                    <a:lstStyle/>
                    <a:p>
                      <a:r>
                        <a:rPr lang="en-GB" sz="1600" b="1" dirty="0"/>
                        <a:t>Appropriateness</a:t>
                      </a:r>
                    </a:p>
                  </a:txBody>
                  <a:tcPr marL="29438" marR="29438" marT="14719" marB="14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A peer review process appropriate to the proposed research, and in proportion with the investment and complexity of the work is used.</a:t>
                      </a:r>
                    </a:p>
                  </a:txBody>
                  <a:tcPr marL="29438" marR="29438" marT="14719" marB="14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97646">
                <a:tc>
                  <a:txBody>
                    <a:bodyPr/>
                    <a:lstStyle/>
                    <a:p>
                      <a:r>
                        <a:rPr lang="en-GB" sz="1600" b="1"/>
                        <a:t>Managing interests</a:t>
                      </a:r>
                    </a:p>
                  </a:txBody>
                  <a:tcPr marL="29438" marR="29438" marT="14719" marB="14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All participants are asked to declare interests when carrying out peer review activities so conflicts can be identified and managed. </a:t>
                      </a:r>
                    </a:p>
                  </a:txBody>
                  <a:tcPr marL="29438" marR="29438" marT="14719" marB="14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17118">
                <a:tc>
                  <a:txBody>
                    <a:bodyPr/>
                    <a:lstStyle/>
                    <a:p>
                      <a:r>
                        <a:rPr lang="en-GB" sz="1600" b="1"/>
                        <a:t>Confidentiality</a:t>
                      </a:r>
                    </a:p>
                  </a:txBody>
                  <a:tcPr marL="29438" marR="29438" marT="14719" marB="14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Proposals are treated in confidence, and we ask those who advise us to do the same.</a:t>
                      </a:r>
                    </a:p>
                  </a:txBody>
                  <a:tcPr marL="29438" marR="29438" marT="14719" marB="14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80106">
                <a:tc>
                  <a:txBody>
                    <a:bodyPr/>
                    <a:lstStyle/>
                    <a:p>
                      <a:r>
                        <a:rPr lang="en-GB" sz="1600" b="1" dirty="0"/>
                        <a:t>Expert assessment</a:t>
                      </a:r>
                    </a:p>
                  </a:txBody>
                  <a:tcPr marL="29438" marR="29438" marT="14719" marB="14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Expert peer reviewers, mainly from EPSRC’s College, assess the individual merit of all proposals against published criteria.</a:t>
                      </a:r>
                    </a:p>
                  </a:txBody>
                  <a:tcPr marL="29438" marR="29438" marT="14719" marB="14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17118">
                <a:tc>
                  <a:txBody>
                    <a:bodyPr/>
                    <a:lstStyle/>
                    <a:p>
                      <a:r>
                        <a:rPr lang="en-GB" sz="1600" b="1"/>
                        <a:t>Prioritisation</a:t>
                      </a:r>
                    </a:p>
                  </a:txBody>
                  <a:tcPr marL="29438" marR="29438" marT="14719" marB="14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Proposals that receive positive reviews are ranked for funding by assessing their merit against others.</a:t>
                      </a:r>
                    </a:p>
                  </a:txBody>
                  <a:tcPr marL="29438" marR="29438" marT="14719" marB="14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17118">
                <a:tc>
                  <a:txBody>
                    <a:bodyPr/>
                    <a:lstStyle/>
                    <a:p>
                      <a:r>
                        <a:rPr lang="en-GB" sz="1600" b="1"/>
                        <a:t>Right to reply</a:t>
                      </a:r>
                    </a:p>
                  </a:txBody>
                  <a:tcPr marL="29438" marR="29438" marT="14719" marB="14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Principal Investigators have the right to reply to reviewers’ comments before proposals are prioritised.</a:t>
                      </a:r>
                    </a:p>
                  </a:txBody>
                  <a:tcPr marL="29438" marR="29438" marT="14719" marB="14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004798">
                <a:tc>
                  <a:txBody>
                    <a:bodyPr/>
                    <a:lstStyle/>
                    <a:p>
                      <a:r>
                        <a:rPr lang="en-GB" sz="1600" b="1" dirty="0"/>
                        <a:t>Separation of duties</a:t>
                      </a:r>
                    </a:p>
                  </a:txBody>
                  <a:tcPr marL="29438" marR="29438" marT="14719" marB="14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Peer review of a proposal is separated from its funding decision: EPSRC staff make funding decisions based on peer review advice, but those acting as peers will not also be responsible for authorising its funding decision.</a:t>
                      </a:r>
                    </a:p>
                  </a:txBody>
                  <a:tcPr marL="29438" marR="29438" marT="14719" marB="14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17118">
                <a:tc>
                  <a:txBody>
                    <a:bodyPr/>
                    <a:lstStyle/>
                    <a:p>
                      <a:r>
                        <a:rPr lang="en-GB" sz="1600" b="1" dirty="0"/>
                        <a:t>No parallel assessment</a:t>
                      </a:r>
                    </a:p>
                  </a:txBody>
                  <a:tcPr marL="29438" marR="29438" marT="14719" marB="14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Multiple parallel assessments of a proposal’s relative merit are avoided.</a:t>
                      </a:r>
                    </a:p>
                  </a:txBody>
                  <a:tcPr marL="29438" marR="29438" marT="14719" marB="14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0924369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71747" y="8321"/>
            <a:ext cx="8964613" cy="1008062"/>
          </a:xfrm>
          <a:noFill/>
          <a:ln/>
        </p:spPr>
        <p:txBody>
          <a:bodyPr/>
          <a:lstStyle/>
          <a:p>
            <a:r>
              <a:rPr lang="en-US" sz="3500" b="0" dirty="0"/>
              <a:t>The EPSRC standard Peer Review Process</a:t>
            </a:r>
            <a:endParaRPr lang="en-GB" sz="3500" b="0" dirty="0"/>
          </a:p>
        </p:txBody>
      </p:sp>
      <p:cxnSp>
        <p:nvCxnSpPr>
          <p:cNvPr id="94" name="_s1028"/>
          <p:cNvCxnSpPr>
            <a:cxnSpLocks noChangeShapeType="1"/>
            <a:stCxn id="118" idx="0"/>
            <a:endCxn id="114" idx="2"/>
          </p:cNvCxnSpPr>
          <p:nvPr/>
        </p:nvCxnSpPr>
        <p:spPr bwMode="auto">
          <a:xfrm rot="16200000">
            <a:off x="6084869" y="5171267"/>
            <a:ext cx="252412" cy="1193800"/>
          </a:xfrm>
          <a:prstGeom prst="bentConnector3">
            <a:avLst>
              <a:gd name="adj1" fmla="val 33644"/>
            </a:avLst>
          </a:prstGeom>
          <a:noFill/>
          <a:ln w="38100">
            <a:solidFill>
              <a:schemeClr val="tx1"/>
            </a:solidFill>
            <a:miter lim="800000"/>
            <a:headEnd/>
            <a:tailEnd/>
          </a:ln>
        </p:spPr>
      </p:cxnSp>
      <p:cxnSp>
        <p:nvCxnSpPr>
          <p:cNvPr id="95" name="_s1029"/>
          <p:cNvCxnSpPr>
            <a:cxnSpLocks noChangeShapeType="1"/>
            <a:stCxn id="117" idx="0"/>
            <a:endCxn id="109" idx="2"/>
          </p:cNvCxnSpPr>
          <p:nvPr/>
        </p:nvCxnSpPr>
        <p:spPr bwMode="auto">
          <a:xfrm rot="5400000" flipH="1">
            <a:off x="3881420" y="3926668"/>
            <a:ext cx="192087" cy="4763"/>
          </a:xfrm>
          <a:prstGeom prst="bentConnector3">
            <a:avLst>
              <a:gd name="adj1" fmla="val 43903"/>
            </a:avLst>
          </a:prstGeom>
          <a:noFill/>
          <a:ln w="38100">
            <a:solidFill>
              <a:schemeClr val="tx1"/>
            </a:solidFill>
            <a:miter lim="800000"/>
            <a:headEnd/>
            <a:tailEnd/>
          </a:ln>
        </p:spPr>
      </p:cxnSp>
      <p:cxnSp>
        <p:nvCxnSpPr>
          <p:cNvPr id="96" name="_s1030"/>
          <p:cNvCxnSpPr>
            <a:cxnSpLocks noChangeShapeType="1"/>
            <a:stCxn id="116" idx="0"/>
            <a:endCxn id="114" idx="2"/>
          </p:cNvCxnSpPr>
          <p:nvPr/>
        </p:nvCxnSpPr>
        <p:spPr bwMode="auto">
          <a:xfrm rot="5400000" flipH="1">
            <a:off x="7277081" y="5172856"/>
            <a:ext cx="252412" cy="1190625"/>
          </a:xfrm>
          <a:prstGeom prst="bentConnector3">
            <a:avLst>
              <a:gd name="adj1" fmla="val 33486"/>
            </a:avLst>
          </a:prstGeom>
          <a:noFill/>
          <a:ln w="38100">
            <a:solidFill>
              <a:schemeClr val="tx1"/>
            </a:solidFill>
            <a:miter lim="800000"/>
            <a:headEnd/>
            <a:tailEnd/>
          </a:ln>
        </p:spPr>
      </p:cxnSp>
      <p:cxnSp>
        <p:nvCxnSpPr>
          <p:cNvPr id="97" name="_s1031"/>
          <p:cNvCxnSpPr>
            <a:cxnSpLocks noChangeShapeType="1"/>
            <a:stCxn id="115" idx="1"/>
            <a:endCxn id="114" idx="3"/>
          </p:cNvCxnSpPr>
          <p:nvPr/>
        </p:nvCxnSpPr>
        <p:spPr bwMode="auto">
          <a:xfrm rot="10800000">
            <a:off x="7907320" y="5457017"/>
            <a:ext cx="650874" cy="79404"/>
          </a:xfrm>
          <a:prstGeom prst="bentConnector3">
            <a:avLst>
              <a:gd name="adj1" fmla="val 50000"/>
            </a:avLst>
          </a:prstGeom>
          <a:noFill/>
          <a:ln w="38100">
            <a:solidFill>
              <a:schemeClr val="tx1"/>
            </a:solidFill>
            <a:miter lim="800000"/>
            <a:headEnd/>
            <a:tailEnd/>
          </a:ln>
        </p:spPr>
      </p:cxnSp>
      <p:cxnSp>
        <p:nvCxnSpPr>
          <p:cNvPr id="98" name="_s1032"/>
          <p:cNvCxnSpPr>
            <a:cxnSpLocks noChangeShapeType="1"/>
            <a:stCxn id="114" idx="0"/>
            <a:endCxn id="113" idx="2"/>
          </p:cNvCxnSpPr>
          <p:nvPr/>
        </p:nvCxnSpPr>
        <p:spPr bwMode="auto">
          <a:xfrm rot="16200000">
            <a:off x="6759557" y="5223655"/>
            <a:ext cx="98425" cy="0"/>
          </a:xfrm>
          <a:prstGeom prst="straightConnector1">
            <a:avLst/>
          </a:prstGeom>
          <a:noFill/>
          <a:ln w="38100">
            <a:solidFill>
              <a:schemeClr val="tx1"/>
            </a:solidFill>
            <a:round/>
            <a:headEnd/>
            <a:tailEnd/>
          </a:ln>
        </p:spPr>
      </p:cxnSp>
      <p:cxnSp>
        <p:nvCxnSpPr>
          <p:cNvPr id="99" name="_s1033"/>
          <p:cNvCxnSpPr>
            <a:cxnSpLocks noChangeShapeType="1"/>
            <a:stCxn id="113" idx="0"/>
            <a:endCxn id="112" idx="2"/>
          </p:cNvCxnSpPr>
          <p:nvPr/>
        </p:nvCxnSpPr>
        <p:spPr bwMode="auto">
          <a:xfrm rot="16200000">
            <a:off x="6753206" y="4764868"/>
            <a:ext cx="114300" cy="3175"/>
          </a:xfrm>
          <a:prstGeom prst="bentConnector3">
            <a:avLst>
              <a:gd name="adj1" fmla="val 50000"/>
            </a:avLst>
          </a:prstGeom>
          <a:noFill/>
          <a:ln w="38100">
            <a:solidFill>
              <a:schemeClr val="tx1"/>
            </a:solidFill>
            <a:miter lim="800000"/>
            <a:headEnd/>
            <a:tailEnd/>
          </a:ln>
        </p:spPr>
      </p:cxnSp>
      <p:cxnSp>
        <p:nvCxnSpPr>
          <p:cNvPr id="100" name="_s1034"/>
          <p:cNvCxnSpPr>
            <a:cxnSpLocks noChangeShapeType="1"/>
            <a:stCxn id="112" idx="0"/>
            <a:endCxn id="110" idx="2"/>
          </p:cNvCxnSpPr>
          <p:nvPr/>
        </p:nvCxnSpPr>
        <p:spPr bwMode="auto">
          <a:xfrm rot="16200000">
            <a:off x="6751619" y="3940956"/>
            <a:ext cx="127000" cy="4763"/>
          </a:xfrm>
          <a:prstGeom prst="bentConnector3">
            <a:avLst>
              <a:gd name="adj1" fmla="val 49532"/>
            </a:avLst>
          </a:prstGeom>
          <a:noFill/>
          <a:ln w="38100">
            <a:solidFill>
              <a:schemeClr val="tx1"/>
            </a:solidFill>
            <a:miter lim="800000"/>
            <a:headEnd/>
            <a:tailEnd/>
          </a:ln>
        </p:spPr>
      </p:cxnSp>
      <p:cxnSp>
        <p:nvCxnSpPr>
          <p:cNvPr id="101" name="_s1035"/>
          <p:cNvCxnSpPr>
            <a:cxnSpLocks noChangeShapeType="1"/>
            <a:stCxn id="111" idx="1"/>
            <a:endCxn id="110" idx="3"/>
          </p:cNvCxnSpPr>
          <p:nvPr/>
        </p:nvCxnSpPr>
        <p:spPr bwMode="auto">
          <a:xfrm rot="10800000">
            <a:off x="7369156" y="3667906"/>
            <a:ext cx="425450" cy="3175"/>
          </a:xfrm>
          <a:prstGeom prst="bentConnector3">
            <a:avLst>
              <a:gd name="adj1" fmla="val 18606"/>
            </a:avLst>
          </a:prstGeom>
          <a:noFill/>
          <a:ln w="38100">
            <a:solidFill>
              <a:schemeClr val="tx1"/>
            </a:solidFill>
            <a:miter lim="800000"/>
            <a:headEnd/>
            <a:tailEnd/>
          </a:ln>
        </p:spPr>
      </p:cxnSp>
      <p:cxnSp>
        <p:nvCxnSpPr>
          <p:cNvPr id="102" name="_s1036"/>
          <p:cNvCxnSpPr>
            <a:cxnSpLocks noChangeShapeType="1"/>
            <a:stCxn id="110" idx="0"/>
            <a:endCxn id="108" idx="3"/>
          </p:cNvCxnSpPr>
          <p:nvPr/>
        </p:nvCxnSpPr>
        <p:spPr bwMode="auto">
          <a:xfrm rot="5400000" flipH="1">
            <a:off x="6330931" y="2969405"/>
            <a:ext cx="246062" cy="725488"/>
          </a:xfrm>
          <a:prstGeom prst="bentConnector2">
            <a:avLst/>
          </a:prstGeom>
          <a:noFill/>
          <a:ln w="38100">
            <a:solidFill>
              <a:schemeClr val="tx1"/>
            </a:solidFill>
            <a:miter lim="800000"/>
            <a:headEnd/>
            <a:tailEnd/>
          </a:ln>
        </p:spPr>
      </p:cxnSp>
      <p:cxnSp>
        <p:nvCxnSpPr>
          <p:cNvPr id="103" name="_s1037"/>
          <p:cNvCxnSpPr>
            <a:cxnSpLocks noChangeShapeType="1"/>
            <a:stCxn id="109" idx="0"/>
            <a:endCxn id="108" idx="1"/>
          </p:cNvCxnSpPr>
          <p:nvPr/>
        </p:nvCxnSpPr>
        <p:spPr bwMode="auto">
          <a:xfrm rot="16200000">
            <a:off x="4251306" y="2932892"/>
            <a:ext cx="209550" cy="762000"/>
          </a:xfrm>
          <a:prstGeom prst="bentConnector2">
            <a:avLst/>
          </a:prstGeom>
          <a:noFill/>
          <a:ln w="38100">
            <a:solidFill>
              <a:schemeClr val="tx1"/>
            </a:solidFill>
            <a:miter lim="800000"/>
            <a:headEnd/>
            <a:tailEnd/>
          </a:ln>
        </p:spPr>
      </p:cxnSp>
      <p:cxnSp>
        <p:nvCxnSpPr>
          <p:cNvPr id="104" name="_s1038"/>
          <p:cNvCxnSpPr>
            <a:cxnSpLocks noChangeShapeType="1"/>
            <a:stCxn id="108" idx="0"/>
            <a:endCxn id="107" idx="2"/>
          </p:cNvCxnSpPr>
          <p:nvPr/>
        </p:nvCxnSpPr>
        <p:spPr bwMode="auto">
          <a:xfrm rot="5400000" flipH="1" flipV="1">
            <a:off x="5332171" y="2932669"/>
            <a:ext cx="164754" cy="792"/>
          </a:xfrm>
          <a:prstGeom prst="bentConnector3">
            <a:avLst>
              <a:gd name="adj1" fmla="val 50000"/>
            </a:avLst>
          </a:prstGeom>
          <a:noFill/>
          <a:ln w="38100">
            <a:solidFill>
              <a:schemeClr val="tx1"/>
            </a:solidFill>
            <a:miter lim="800000"/>
            <a:headEnd/>
            <a:tailEnd/>
          </a:ln>
        </p:spPr>
      </p:cxnSp>
      <p:cxnSp>
        <p:nvCxnSpPr>
          <p:cNvPr id="105" name="_s1039"/>
          <p:cNvCxnSpPr>
            <a:cxnSpLocks noChangeShapeType="1"/>
            <a:stCxn id="107" idx="0"/>
            <a:endCxn id="106" idx="2"/>
          </p:cNvCxnSpPr>
          <p:nvPr/>
        </p:nvCxnSpPr>
        <p:spPr bwMode="auto">
          <a:xfrm rot="16200000" flipV="1">
            <a:off x="5240743" y="2266911"/>
            <a:ext cx="347610" cy="793"/>
          </a:xfrm>
          <a:prstGeom prst="bentConnector3">
            <a:avLst>
              <a:gd name="adj1" fmla="val 50000"/>
            </a:avLst>
          </a:prstGeom>
          <a:noFill/>
          <a:ln w="38100">
            <a:solidFill>
              <a:schemeClr val="tx1"/>
            </a:solidFill>
            <a:miter lim="800000"/>
            <a:headEnd/>
            <a:tailEnd/>
          </a:ln>
        </p:spPr>
      </p:cxnSp>
      <p:sp>
        <p:nvSpPr>
          <p:cNvPr id="106" name="_s1040"/>
          <p:cNvSpPr>
            <a:spLocks noChangeArrowheads="1"/>
          </p:cNvSpPr>
          <p:nvPr/>
        </p:nvSpPr>
        <p:spPr bwMode="auto">
          <a:xfrm>
            <a:off x="4521182" y="1358491"/>
            <a:ext cx="1785938" cy="735012"/>
          </a:xfrm>
          <a:prstGeom prst="roundRect">
            <a:avLst>
              <a:gd name="adj" fmla="val 16667"/>
            </a:avLst>
          </a:prstGeom>
          <a:solidFill>
            <a:srgbClr val="0000FF">
              <a:alpha val="49019"/>
            </a:srgbClr>
          </a:solidFill>
          <a:ln w="28575">
            <a:solidFill>
              <a:srgbClr val="0000FF"/>
            </a:solidFill>
            <a:round/>
            <a:headEnd/>
            <a:tailEnd/>
          </a:ln>
        </p:spPr>
        <p:txBody>
          <a:bodyPr wrap="none" lIns="0" tIns="0" rIns="0" bIns="0" anchor="ctr"/>
          <a:lstStyle/>
          <a:p>
            <a:pPr algn="ctr" eaLnBrk="0" hangingPunct="0"/>
            <a:r>
              <a:rPr lang="en-GB" sz="2400" dirty="0">
                <a:solidFill>
                  <a:schemeClr val="bg1"/>
                </a:solidFill>
                <a:latin typeface="Calibri" panose="020F0502020204030204" pitchFamily="34" charset="0"/>
                <a:cs typeface="Calibri" panose="020F0502020204030204" pitchFamily="34" charset="0"/>
              </a:rPr>
              <a:t>Proposal</a:t>
            </a:r>
          </a:p>
        </p:txBody>
      </p:sp>
      <p:sp>
        <p:nvSpPr>
          <p:cNvPr id="107" name="_s1041"/>
          <p:cNvSpPr>
            <a:spLocks noChangeArrowheads="1"/>
          </p:cNvSpPr>
          <p:nvPr/>
        </p:nvSpPr>
        <p:spPr bwMode="auto">
          <a:xfrm>
            <a:off x="4537850" y="2441113"/>
            <a:ext cx="1754188" cy="409575"/>
          </a:xfrm>
          <a:prstGeom prst="roundRect">
            <a:avLst>
              <a:gd name="adj" fmla="val 16667"/>
            </a:avLst>
          </a:prstGeom>
          <a:solidFill>
            <a:srgbClr val="00DA00">
              <a:alpha val="30980"/>
            </a:srgbClr>
          </a:solidFill>
          <a:ln w="28575">
            <a:solidFill>
              <a:srgbClr val="00CC00"/>
            </a:solidFill>
            <a:round/>
            <a:headEnd/>
            <a:tailEnd/>
          </a:ln>
        </p:spPr>
        <p:txBody>
          <a:bodyPr wrap="none" lIns="0" tIns="0" rIns="0" bIns="0" anchor="ctr"/>
          <a:lstStyle/>
          <a:p>
            <a:pPr algn="ctr" eaLnBrk="0" hangingPunct="0"/>
            <a:r>
              <a:rPr lang="en-GB" sz="1500" dirty="0">
                <a:latin typeface="Calibri" panose="020F0502020204030204" pitchFamily="34" charset="0"/>
                <a:cs typeface="Calibri" panose="020F0502020204030204" pitchFamily="34" charset="0"/>
              </a:rPr>
              <a:t>Portfolio Manager</a:t>
            </a:r>
          </a:p>
        </p:txBody>
      </p:sp>
      <p:sp>
        <p:nvSpPr>
          <p:cNvPr id="108" name="_s1042"/>
          <p:cNvSpPr>
            <a:spLocks noChangeArrowheads="1"/>
          </p:cNvSpPr>
          <p:nvPr/>
        </p:nvSpPr>
        <p:spPr bwMode="auto">
          <a:xfrm>
            <a:off x="4748195" y="3015442"/>
            <a:ext cx="1331913" cy="387350"/>
          </a:xfrm>
          <a:prstGeom prst="roundRect">
            <a:avLst>
              <a:gd name="adj" fmla="val 16667"/>
            </a:avLst>
          </a:prstGeom>
          <a:solidFill>
            <a:srgbClr val="FF00FF">
              <a:alpha val="50195"/>
            </a:srgbClr>
          </a:solidFill>
          <a:ln w="28575">
            <a:solidFill>
              <a:srgbClr val="FF00FF"/>
            </a:solidFill>
            <a:round/>
            <a:headEnd/>
            <a:tailEnd/>
          </a:ln>
        </p:spPr>
        <p:txBody>
          <a:bodyPr wrap="none" lIns="0" tIns="0" rIns="0" bIns="0" anchor="ctr"/>
          <a:lstStyle/>
          <a:p>
            <a:pPr algn="ctr" eaLnBrk="0" hangingPunct="0"/>
            <a:r>
              <a:rPr lang="en-GB" sz="1700" dirty="0">
                <a:latin typeface="Calibri" panose="020F0502020204030204" pitchFamily="34" charset="0"/>
                <a:cs typeface="Calibri" panose="020F0502020204030204" pitchFamily="34" charset="0"/>
              </a:rPr>
              <a:t>Reviewers</a:t>
            </a:r>
          </a:p>
        </p:txBody>
      </p:sp>
      <p:sp>
        <p:nvSpPr>
          <p:cNvPr id="109" name="_s1043"/>
          <p:cNvSpPr>
            <a:spLocks noChangeArrowheads="1"/>
          </p:cNvSpPr>
          <p:nvPr/>
        </p:nvSpPr>
        <p:spPr bwMode="auto">
          <a:xfrm>
            <a:off x="3387706" y="3429780"/>
            <a:ext cx="1174750" cy="392112"/>
          </a:xfrm>
          <a:prstGeom prst="roundRect">
            <a:avLst>
              <a:gd name="adj" fmla="val 16667"/>
            </a:avLst>
          </a:prstGeom>
          <a:solidFill>
            <a:srgbClr val="00CCFF">
              <a:alpha val="50195"/>
            </a:srgbClr>
          </a:solidFill>
          <a:ln w="28575">
            <a:solidFill>
              <a:srgbClr val="00CCFF"/>
            </a:solidFill>
            <a:round/>
            <a:headEnd/>
            <a:tailEnd/>
          </a:ln>
        </p:spPr>
        <p:txBody>
          <a:bodyPr wrap="none" lIns="0" tIns="0" rIns="0" bIns="0" anchor="ctr"/>
          <a:lstStyle/>
          <a:p>
            <a:pPr algn="ctr" eaLnBrk="0" hangingPunct="0"/>
            <a:r>
              <a:rPr lang="en-GB" sz="1500">
                <a:latin typeface="Calibri" panose="020F0502020204030204" pitchFamily="34" charset="0"/>
                <a:cs typeface="Calibri" panose="020F0502020204030204" pitchFamily="34" charset="0"/>
              </a:rPr>
              <a:t>Unsupportive</a:t>
            </a:r>
          </a:p>
        </p:txBody>
      </p:sp>
      <p:sp>
        <p:nvSpPr>
          <p:cNvPr id="110" name="_s1044"/>
          <p:cNvSpPr>
            <a:spLocks noChangeArrowheads="1"/>
          </p:cNvSpPr>
          <p:nvPr/>
        </p:nvSpPr>
        <p:spPr bwMode="auto">
          <a:xfrm>
            <a:off x="6273782" y="3464705"/>
            <a:ext cx="1084263" cy="406400"/>
          </a:xfrm>
          <a:prstGeom prst="roundRect">
            <a:avLst>
              <a:gd name="adj" fmla="val 16667"/>
            </a:avLst>
          </a:prstGeom>
          <a:solidFill>
            <a:srgbClr val="00CCFF">
              <a:alpha val="50195"/>
            </a:srgbClr>
          </a:solidFill>
          <a:ln w="28575">
            <a:solidFill>
              <a:srgbClr val="00CCFF"/>
            </a:solidFill>
            <a:round/>
            <a:headEnd/>
            <a:tailEnd/>
          </a:ln>
        </p:spPr>
        <p:txBody>
          <a:bodyPr wrap="none" lIns="0" tIns="0" rIns="0" bIns="0" anchor="ctr"/>
          <a:lstStyle/>
          <a:p>
            <a:pPr algn="ctr" eaLnBrk="0" hangingPunct="0"/>
            <a:r>
              <a:rPr lang="en-GB" sz="1500">
                <a:latin typeface="Calibri" panose="020F0502020204030204" pitchFamily="34" charset="0"/>
                <a:cs typeface="Calibri" panose="020F0502020204030204" pitchFamily="34" charset="0"/>
              </a:rPr>
              <a:t>Supportive</a:t>
            </a:r>
          </a:p>
        </p:txBody>
      </p:sp>
      <p:sp>
        <p:nvSpPr>
          <p:cNvPr id="111" name="_s1045"/>
          <p:cNvSpPr>
            <a:spLocks noChangeArrowheads="1"/>
          </p:cNvSpPr>
          <p:nvPr/>
        </p:nvSpPr>
        <p:spPr bwMode="auto">
          <a:xfrm>
            <a:off x="7805720" y="3463117"/>
            <a:ext cx="1420813" cy="412750"/>
          </a:xfrm>
          <a:prstGeom prst="roundRect">
            <a:avLst>
              <a:gd name="adj" fmla="val 16667"/>
            </a:avLst>
          </a:prstGeom>
          <a:solidFill>
            <a:srgbClr val="F1FD09">
              <a:alpha val="50195"/>
            </a:srgbClr>
          </a:solidFill>
          <a:ln w="28575">
            <a:solidFill>
              <a:srgbClr val="F1FD09"/>
            </a:solidFill>
            <a:round/>
            <a:headEnd/>
            <a:tailEnd/>
          </a:ln>
        </p:spPr>
        <p:txBody>
          <a:bodyPr wrap="none" lIns="0" tIns="0" rIns="0" bIns="0" anchor="ctr"/>
          <a:lstStyle/>
          <a:p>
            <a:pPr algn="ctr" eaLnBrk="0" hangingPunct="0"/>
            <a:r>
              <a:rPr lang="en-GB" sz="1500" dirty="0">
                <a:latin typeface="Calibri" panose="020F0502020204030204" pitchFamily="34" charset="0"/>
                <a:cs typeface="Calibri" panose="020F0502020204030204" pitchFamily="34" charset="0"/>
              </a:rPr>
              <a:t>PI-Response</a:t>
            </a:r>
          </a:p>
        </p:txBody>
      </p:sp>
      <p:sp>
        <p:nvSpPr>
          <p:cNvPr id="112" name="_s1046"/>
          <p:cNvSpPr>
            <a:spLocks noChangeArrowheads="1"/>
          </p:cNvSpPr>
          <p:nvPr/>
        </p:nvSpPr>
        <p:spPr bwMode="auto">
          <a:xfrm>
            <a:off x="5465744" y="4017156"/>
            <a:ext cx="2692400" cy="681037"/>
          </a:xfrm>
          <a:prstGeom prst="roundRect">
            <a:avLst>
              <a:gd name="adj" fmla="val 16667"/>
            </a:avLst>
          </a:prstGeom>
          <a:solidFill>
            <a:srgbClr val="0000FF">
              <a:alpha val="49019"/>
            </a:srgbClr>
          </a:solidFill>
          <a:ln w="28575">
            <a:solidFill>
              <a:srgbClr val="0000FF"/>
            </a:solidFill>
            <a:round/>
            <a:headEnd/>
            <a:tailEnd/>
          </a:ln>
        </p:spPr>
        <p:txBody>
          <a:bodyPr wrap="none" lIns="0" tIns="0" rIns="0" bIns="0" anchor="ctr"/>
          <a:lstStyle/>
          <a:p>
            <a:pPr algn="ctr" eaLnBrk="0" hangingPunct="0"/>
            <a:r>
              <a:rPr lang="en-GB" sz="2300">
                <a:solidFill>
                  <a:schemeClr val="bg1"/>
                </a:solidFill>
                <a:latin typeface="Calibri" panose="020F0502020204030204" pitchFamily="34" charset="0"/>
                <a:cs typeface="Calibri" panose="020F0502020204030204" pitchFamily="34" charset="0"/>
              </a:rPr>
              <a:t>Peer Review Panel</a:t>
            </a:r>
          </a:p>
        </p:txBody>
      </p:sp>
      <p:sp>
        <p:nvSpPr>
          <p:cNvPr id="113" name="_s1047"/>
          <p:cNvSpPr>
            <a:spLocks noChangeArrowheads="1"/>
          </p:cNvSpPr>
          <p:nvPr/>
        </p:nvSpPr>
        <p:spPr bwMode="auto">
          <a:xfrm>
            <a:off x="6167419" y="4834717"/>
            <a:ext cx="1282700" cy="328612"/>
          </a:xfrm>
          <a:prstGeom prst="roundRect">
            <a:avLst>
              <a:gd name="adj" fmla="val 16667"/>
            </a:avLst>
          </a:prstGeom>
          <a:solidFill>
            <a:srgbClr val="FF00FF">
              <a:alpha val="50195"/>
            </a:srgbClr>
          </a:solidFill>
          <a:ln w="28575">
            <a:solidFill>
              <a:srgbClr val="FF00AD"/>
            </a:solidFill>
            <a:round/>
            <a:headEnd/>
            <a:tailEnd/>
          </a:ln>
        </p:spPr>
        <p:txBody>
          <a:bodyPr wrap="none" lIns="0" tIns="0" rIns="0" bIns="0" anchor="ctr"/>
          <a:lstStyle/>
          <a:p>
            <a:pPr algn="ctr" eaLnBrk="0" hangingPunct="0"/>
            <a:r>
              <a:rPr lang="en-GB" sz="1500">
                <a:latin typeface="Calibri" panose="020F0502020204030204" pitchFamily="34" charset="0"/>
                <a:cs typeface="Calibri" panose="020F0502020204030204" pitchFamily="34" charset="0"/>
              </a:rPr>
              <a:t>Rank Order</a:t>
            </a:r>
          </a:p>
        </p:txBody>
      </p:sp>
      <p:sp>
        <p:nvSpPr>
          <p:cNvPr id="114" name="_s1048"/>
          <p:cNvSpPr>
            <a:spLocks noChangeArrowheads="1"/>
          </p:cNvSpPr>
          <p:nvPr/>
        </p:nvSpPr>
        <p:spPr bwMode="auto">
          <a:xfrm>
            <a:off x="5707045" y="5282392"/>
            <a:ext cx="2200275" cy="349250"/>
          </a:xfrm>
          <a:prstGeom prst="roundRect">
            <a:avLst>
              <a:gd name="adj" fmla="val 16667"/>
            </a:avLst>
          </a:prstGeom>
          <a:solidFill>
            <a:srgbClr val="01BD0A">
              <a:alpha val="30980"/>
            </a:srgbClr>
          </a:solidFill>
          <a:ln w="28575">
            <a:solidFill>
              <a:srgbClr val="01BD0A"/>
            </a:solidFill>
            <a:round/>
            <a:headEnd/>
            <a:tailEnd/>
          </a:ln>
        </p:spPr>
        <p:txBody>
          <a:bodyPr wrap="none" lIns="0" tIns="0" rIns="0" bIns="0" anchor="ctr"/>
          <a:lstStyle/>
          <a:p>
            <a:pPr algn="ctr" eaLnBrk="0" hangingPunct="0"/>
            <a:r>
              <a:rPr lang="en-GB" sz="1500">
                <a:latin typeface="Calibri" panose="020F0502020204030204" pitchFamily="34" charset="0"/>
                <a:cs typeface="Calibri" panose="020F0502020204030204" pitchFamily="34" charset="0"/>
              </a:rPr>
              <a:t>Theme Lead</a:t>
            </a:r>
          </a:p>
        </p:txBody>
      </p:sp>
      <p:sp>
        <p:nvSpPr>
          <p:cNvPr id="115" name="_s1049"/>
          <p:cNvSpPr>
            <a:spLocks noChangeArrowheads="1"/>
          </p:cNvSpPr>
          <p:nvPr/>
        </p:nvSpPr>
        <p:spPr bwMode="auto">
          <a:xfrm>
            <a:off x="8558194" y="5330046"/>
            <a:ext cx="1014638" cy="412750"/>
          </a:xfrm>
          <a:prstGeom prst="roundRect">
            <a:avLst>
              <a:gd name="adj" fmla="val 16667"/>
            </a:avLst>
          </a:prstGeom>
          <a:solidFill>
            <a:srgbClr val="F1FD09">
              <a:alpha val="50195"/>
            </a:srgbClr>
          </a:solidFill>
          <a:ln w="28575">
            <a:solidFill>
              <a:srgbClr val="F1FD09"/>
            </a:solidFill>
            <a:round/>
            <a:headEnd/>
            <a:tailEnd/>
          </a:ln>
        </p:spPr>
        <p:txBody>
          <a:bodyPr lIns="0" tIns="0" rIns="0" bIns="0" anchor="ctr"/>
          <a:lstStyle/>
          <a:p>
            <a:pPr algn="ctr" eaLnBrk="0" hangingPunct="0"/>
            <a:r>
              <a:rPr lang="en-GB" sz="1500" dirty="0">
                <a:latin typeface="Calibri" panose="020F0502020204030204" pitchFamily="34" charset="0"/>
                <a:cs typeface="Calibri" panose="020F0502020204030204" pitchFamily="34" charset="0"/>
              </a:rPr>
              <a:t>Budget</a:t>
            </a:r>
          </a:p>
        </p:txBody>
      </p:sp>
      <p:sp>
        <p:nvSpPr>
          <p:cNvPr id="116" name="_s1050"/>
          <p:cNvSpPr>
            <a:spLocks noChangeArrowheads="1"/>
          </p:cNvSpPr>
          <p:nvPr/>
        </p:nvSpPr>
        <p:spPr bwMode="auto">
          <a:xfrm>
            <a:off x="7440594" y="5903105"/>
            <a:ext cx="1117600" cy="468312"/>
          </a:xfrm>
          <a:prstGeom prst="roundRect">
            <a:avLst>
              <a:gd name="adj" fmla="val 16667"/>
            </a:avLst>
          </a:prstGeom>
          <a:solidFill>
            <a:srgbClr val="00CCFF">
              <a:alpha val="50195"/>
            </a:srgbClr>
          </a:solidFill>
          <a:ln w="28575">
            <a:solidFill>
              <a:srgbClr val="00CCFF"/>
            </a:solidFill>
            <a:round/>
            <a:headEnd/>
            <a:tailEnd/>
          </a:ln>
        </p:spPr>
        <p:txBody>
          <a:bodyPr wrap="none" lIns="0" tIns="0" rIns="0" bIns="0" anchor="ctr"/>
          <a:lstStyle/>
          <a:p>
            <a:pPr algn="ctr" eaLnBrk="0" hangingPunct="0"/>
            <a:r>
              <a:rPr lang="en-GB" sz="1700">
                <a:latin typeface="Calibri" panose="020F0502020204030204" pitchFamily="34" charset="0"/>
                <a:cs typeface="Calibri" panose="020F0502020204030204" pitchFamily="34" charset="0"/>
              </a:rPr>
              <a:t>Funded</a:t>
            </a:r>
          </a:p>
        </p:txBody>
      </p:sp>
      <p:sp>
        <p:nvSpPr>
          <p:cNvPr id="117" name="_s1051"/>
          <p:cNvSpPr>
            <a:spLocks noChangeArrowheads="1"/>
          </p:cNvSpPr>
          <p:nvPr/>
        </p:nvSpPr>
        <p:spPr bwMode="auto">
          <a:xfrm>
            <a:off x="3381356" y="4036205"/>
            <a:ext cx="1193800" cy="368300"/>
          </a:xfrm>
          <a:prstGeom prst="roundRect">
            <a:avLst>
              <a:gd name="adj" fmla="val 16667"/>
            </a:avLst>
          </a:prstGeom>
          <a:solidFill>
            <a:srgbClr val="00CCFF">
              <a:alpha val="50195"/>
            </a:srgbClr>
          </a:solidFill>
          <a:ln w="28575">
            <a:solidFill>
              <a:srgbClr val="00CCFF"/>
            </a:solidFill>
            <a:round/>
            <a:headEnd/>
            <a:tailEnd/>
          </a:ln>
        </p:spPr>
        <p:txBody>
          <a:bodyPr wrap="none" lIns="0" tIns="0" rIns="0" bIns="0" anchor="ctr"/>
          <a:lstStyle/>
          <a:p>
            <a:pPr algn="ctr" eaLnBrk="0" hangingPunct="0"/>
            <a:r>
              <a:rPr lang="en-GB" sz="1500" dirty="0">
                <a:latin typeface="Calibri" panose="020F0502020204030204" pitchFamily="34" charset="0"/>
                <a:cs typeface="Calibri" panose="020F0502020204030204" pitchFamily="34" charset="0"/>
              </a:rPr>
              <a:t>Unfunded</a:t>
            </a:r>
          </a:p>
        </p:txBody>
      </p:sp>
      <p:sp>
        <p:nvSpPr>
          <p:cNvPr id="118" name="_s1052"/>
          <p:cNvSpPr>
            <a:spLocks noChangeArrowheads="1"/>
          </p:cNvSpPr>
          <p:nvPr/>
        </p:nvSpPr>
        <p:spPr bwMode="auto">
          <a:xfrm>
            <a:off x="4994257" y="5903106"/>
            <a:ext cx="1241425" cy="407987"/>
          </a:xfrm>
          <a:prstGeom prst="roundRect">
            <a:avLst>
              <a:gd name="adj" fmla="val 16667"/>
            </a:avLst>
          </a:prstGeom>
          <a:solidFill>
            <a:srgbClr val="00CCFF">
              <a:alpha val="50195"/>
            </a:srgbClr>
          </a:solidFill>
          <a:ln w="28575">
            <a:solidFill>
              <a:srgbClr val="00CCFF"/>
            </a:solidFill>
            <a:round/>
            <a:headEnd/>
            <a:tailEnd/>
          </a:ln>
        </p:spPr>
        <p:txBody>
          <a:bodyPr wrap="none" lIns="0" tIns="0" rIns="0" bIns="0" anchor="ctr"/>
          <a:lstStyle/>
          <a:p>
            <a:pPr algn="ctr" eaLnBrk="0" hangingPunct="0"/>
            <a:r>
              <a:rPr lang="en-GB">
                <a:latin typeface="Calibri" panose="020F0502020204030204" pitchFamily="34" charset="0"/>
                <a:cs typeface="Calibri" panose="020F0502020204030204" pitchFamily="34" charset="0"/>
              </a:rPr>
              <a:t>Unfunded</a:t>
            </a:r>
          </a:p>
        </p:txBody>
      </p:sp>
      <p:sp>
        <p:nvSpPr>
          <p:cNvPr id="119" name="Rounded Rectangle 118"/>
          <p:cNvSpPr/>
          <p:nvPr/>
        </p:nvSpPr>
        <p:spPr>
          <a:xfrm>
            <a:off x="2855640" y="5072074"/>
            <a:ext cx="1643074" cy="928694"/>
          </a:xfrm>
          <a:prstGeom prst="roundRect">
            <a:avLst/>
          </a:prstGeom>
          <a:solidFill>
            <a:srgbClr val="00FF00">
              <a:alpha val="20000"/>
            </a:srgbClr>
          </a:solidFill>
          <a:ln w="28575">
            <a:solidFill>
              <a:srgbClr val="00CC00"/>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500" dirty="0">
                <a:latin typeface="Calibri" panose="020F0502020204030204" pitchFamily="34" charset="0"/>
                <a:cs typeface="Calibri" panose="020F0502020204030204" pitchFamily="34" charset="0"/>
              </a:rPr>
              <a:t>EPSRC College</a:t>
            </a:r>
          </a:p>
        </p:txBody>
      </p:sp>
      <p:cxnSp>
        <p:nvCxnSpPr>
          <p:cNvPr id="120" name="Straight Arrow Connector 119"/>
          <p:cNvCxnSpPr/>
          <p:nvPr/>
        </p:nvCxnSpPr>
        <p:spPr>
          <a:xfrm rot="5400000" flipH="1" flipV="1">
            <a:off x="3998648" y="3786190"/>
            <a:ext cx="1643074" cy="928694"/>
          </a:xfrm>
          <a:prstGeom prst="straightConnector1">
            <a:avLst/>
          </a:prstGeom>
          <a:ln>
            <a:solidFill>
              <a:srgbClr val="00CC00"/>
            </a:solidFill>
            <a:prstDash val="dash"/>
            <a:tailEnd type="arrow"/>
          </a:ln>
        </p:spPr>
        <p:style>
          <a:lnRef idx="2">
            <a:schemeClr val="accent3"/>
          </a:lnRef>
          <a:fillRef idx="0">
            <a:schemeClr val="accent3"/>
          </a:fillRef>
          <a:effectRef idx="1">
            <a:schemeClr val="accent3"/>
          </a:effectRef>
          <a:fontRef idx="minor">
            <a:schemeClr val="tx1"/>
          </a:fontRef>
        </p:style>
      </p:cxnSp>
      <p:cxnSp>
        <p:nvCxnSpPr>
          <p:cNvPr id="121" name="Straight Arrow Connector 120"/>
          <p:cNvCxnSpPr/>
          <p:nvPr/>
        </p:nvCxnSpPr>
        <p:spPr>
          <a:xfrm flipV="1">
            <a:off x="4427276" y="4429132"/>
            <a:ext cx="1000132" cy="714380"/>
          </a:xfrm>
          <a:prstGeom prst="straightConnector1">
            <a:avLst/>
          </a:prstGeom>
          <a:ln>
            <a:solidFill>
              <a:srgbClr val="00CC00"/>
            </a:solidFill>
            <a:prstDash val="dash"/>
            <a:tailEnd type="arrow"/>
          </a:ln>
        </p:spPr>
        <p:style>
          <a:lnRef idx="2">
            <a:schemeClr val="accent3"/>
          </a:lnRef>
          <a:fillRef idx="0">
            <a:schemeClr val="accent3"/>
          </a:fillRef>
          <a:effectRef idx="1">
            <a:schemeClr val="accent3"/>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0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9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1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9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9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1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9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1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9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07368" y="429720"/>
            <a:ext cx="3960440" cy="767032"/>
          </a:xfrm>
        </p:spPr>
        <p:txBody>
          <a:bodyPr/>
          <a:lstStyle/>
          <a:p>
            <a:r>
              <a:rPr lang="en-GB" sz="3500" b="0" dirty="0"/>
              <a:t>Peer Review Criteria</a:t>
            </a:r>
          </a:p>
        </p:txBody>
      </p:sp>
      <p:sp>
        <p:nvSpPr>
          <p:cNvPr id="44035" name="Rectangle 3"/>
          <p:cNvSpPr>
            <a:spLocks noGrp="1" noChangeArrowheads="1"/>
          </p:cNvSpPr>
          <p:nvPr>
            <p:ph type="body" idx="1"/>
          </p:nvPr>
        </p:nvSpPr>
        <p:spPr>
          <a:xfrm>
            <a:off x="407368" y="1628800"/>
            <a:ext cx="11305256" cy="4943496"/>
          </a:xfrm>
          <a:noFill/>
          <a:ln/>
        </p:spPr>
        <p:txBody>
          <a:bodyPr/>
          <a:lstStyle/>
          <a:p>
            <a:pPr>
              <a:lnSpc>
                <a:spcPct val="80000"/>
              </a:lnSpc>
            </a:pPr>
            <a:r>
              <a:rPr lang="en-US" sz="2200" dirty="0">
                <a:solidFill>
                  <a:srgbClr val="0070C0"/>
                </a:solidFill>
                <a:latin typeface="Calibri" pitchFamily="34" charset="0"/>
              </a:rPr>
              <a:t>Excellence</a:t>
            </a:r>
            <a:r>
              <a:rPr lang="en-US" sz="2200" dirty="0">
                <a:latin typeface="Calibri" pitchFamily="34" charset="0"/>
              </a:rPr>
              <a:t>: Novelty, timeliness, context, ambition, adventure, methodology</a:t>
            </a:r>
          </a:p>
          <a:p>
            <a:pPr>
              <a:lnSpc>
                <a:spcPct val="80000"/>
              </a:lnSpc>
            </a:pPr>
            <a:r>
              <a:rPr lang="en-US" sz="2200" dirty="0">
                <a:solidFill>
                  <a:srgbClr val="0070C0"/>
                </a:solidFill>
                <a:latin typeface="Calibri" pitchFamily="34" charset="0"/>
              </a:rPr>
              <a:t>Importance</a:t>
            </a:r>
            <a:r>
              <a:rPr lang="en-US" sz="2200" dirty="0">
                <a:latin typeface="Calibri" pitchFamily="34" charset="0"/>
              </a:rPr>
              <a:t>: </a:t>
            </a:r>
            <a:r>
              <a:rPr lang="en-GB" sz="2200" dirty="0">
                <a:latin typeface="Calibri" pitchFamily="34" charset="0"/>
              </a:rPr>
              <a:t>The importance of the proposed research project to the UK in relation to other research in that area</a:t>
            </a:r>
            <a:endParaRPr lang="en-US" sz="2200" dirty="0">
              <a:latin typeface="Calibri" pitchFamily="34" charset="0"/>
            </a:endParaRPr>
          </a:p>
          <a:p>
            <a:pPr>
              <a:lnSpc>
                <a:spcPct val="80000"/>
              </a:lnSpc>
            </a:pPr>
            <a:r>
              <a:rPr lang="en-US" sz="2200" dirty="0">
                <a:solidFill>
                  <a:srgbClr val="0070C0"/>
                </a:solidFill>
                <a:latin typeface="Calibri" pitchFamily="34" charset="0"/>
              </a:rPr>
              <a:t>Impact</a:t>
            </a:r>
            <a:r>
              <a:rPr lang="en-US" sz="2200" dirty="0">
                <a:latin typeface="Calibri" pitchFamily="34" charset="0"/>
              </a:rPr>
              <a:t>: Relevance and appropriateness of beneficiaries, collaborators, dissemination, knowledge exchange</a:t>
            </a:r>
          </a:p>
          <a:p>
            <a:pPr>
              <a:lnSpc>
                <a:spcPct val="80000"/>
              </a:lnSpc>
            </a:pPr>
            <a:r>
              <a:rPr lang="en-US" sz="2200" dirty="0">
                <a:solidFill>
                  <a:srgbClr val="0070C0"/>
                </a:solidFill>
                <a:latin typeface="Calibri" pitchFamily="34" charset="0"/>
              </a:rPr>
              <a:t>Applicant</a:t>
            </a:r>
            <a:r>
              <a:rPr lang="en-US" sz="2200" dirty="0">
                <a:latin typeface="Calibri" pitchFamily="34" charset="0"/>
              </a:rPr>
              <a:t>: Skills, track record, research partners, ability to deliver</a:t>
            </a:r>
          </a:p>
          <a:p>
            <a:pPr>
              <a:lnSpc>
                <a:spcPct val="80000"/>
              </a:lnSpc>
            </a:pPr>
            <a:r>
              <a:rPr lang="en-US" sz="2200" dirty="0">
                <a:solidFill>
                  <a:srgbClr val="0070C0"/>
                </a:solidFill>
                <a:latin typeface="Calibri" pitchFamily="34" charset="0"/>
              </a:rPr>
              <a:t>Resources &amp; Management: </a:t>
            </a:r>
            <a:r>
              <a:rPr lang="en-US" sz="2200" dirty="0">
                <a:latin typeface="Calibri" pitchFamily="34" charset="0"/>
              </a:rPr>
              <a:t>Effectiveness of planning and management, appropriateness of resources and their justification</a:t>
            </a:r>
          </a:p>
          <a:p>
            <a:pPr>
              <a:lnSpc>
                <a:spcPct val="80000"/>
              </a:lnSpc>
            </a:pPr>
            <a:r>
              <a:rPr lang="en-US" sz="2200" dirty="0">
                <a:solidFill>
                  <a:srgbClr val="0070C0"/>
                </a:solidFill>
                <a:latin typeface="Calibri" pitchFamily="34" charset="0"/>
              </a:rPr>
              <a:t>Overall assessment</a:t>
            </a:r>
            <a:r>
              <a:rPr lang="en-US" sz="2200" dirty="0">
                <a:latin typeface="Calibri" pitchFamily="34" charset="0"/>
              </a:rPr>
              <a:t>: Conclusion</a:t>
            </a:r>
          </a:p>
          <a:p>
            <a:pPr>
              <a:lnSpc>
                <a:spcPct val="80000"/>
              </a:lnSpc>
              <a:buFontTx/>
              <a:buChar char="•"/>
            </a:pPr>
            <a:endParaRPr lang="en-US" sz="16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23392" y="548680"/>
            <a:ext cx="3020393" cy="470371"/>
          </a:xfrm>
        </p:spPr>
        <p:txBody>
          <a:bodyPr/>
          <a:lstStyle/>
          <a:p>
            <a:r>
              <a:rPr lang="en-GB" sz="3500" b="0" dirty="0"/>
              <a:t>Role of the Panel</a:t>
            </a:r>
          </a:p>
        </p:txBody>
      </p:sp>
      <p:sp>
        <p:nvSpPr>
          <p:cNvPr id="48132" name="Rectangle 4"/>
          <p:cNvSpPr>
            <a:spLocks noGrp="1" noChangeArrowheads="1"/>
          </p:cNvSpPr>
          <p:nvPr>
            <p:ph type="body" idx="1"/>
          </p:nvPr>
        </p:nvSpPr>
        <p:spPr>
          <a:xfrm>
            <a:off x="407368" y="1484784"/>
            <a:ext cx="8641209" cy="4306887"/>
          </a:xfrm>
          <a:noFill/>
          <a:ln/>
        </p:spPr>
        <p:txBody>
          <a:bodyPr/>
          <a:lstStyle/>
          <a:p>
            <a:pPr marL="533400" lvl="1" indent="-342900">
              <a:buNone/>
            </a:pPr>
            <a:r>
              <a:rPr lang="en-US" sz="2400" dirty="0">
                <a:latin typeface="Calibri" pitchFamily="34" charset="0"/>
              </a:rPr>
              <a:t>Their primary role is:</a:t>
            </a:r>
          </a:p>
          <a:p>
            <a:pPr lvl="1">
              <a:spcAft>
                <a:spcPts val="2000"/>
              </a:spcAft>
              <a:buFont typeface="Arial" pitchFamily="34" charset="0"/>
              <a:buChar char="•"/>
            </a:pPr>
            <a:r>
              <a:rPr lang="en-US" sz="2400" dirty="0">
                <a:latin typeface="Calibri" pitchFamily="34" charset="0"/>
              </a:rPr>
              <a:t>To generate a rank ordered list of research proposals in priority order for funding</a:t>
            </a:r>
          </a:p>
          <a:p>
            <a:pPr marL="533400" lvl="1" indent="-342900">
              <a:buNone/>
            </a:pPr>
            <a:r>
              <a:rPr lang="en-US" sz="2400" dirty="0">
                <a:latin typeface="Calibri" pitchFamily="34" charset="0"/>
              </a:rPr>
              <a:t>Based on:</a:t>
            </a:r>
          </a:p>
          <a:p>
            <a:pPr lvl="1">
              <a:spcAft>
                <a:spcPts val="2000"/>
              </a:spcAft>
              <a:buFont typeface="Arial" pitchFamily="34" charset="0"/>
              <a:buChar char="•"/>
            </a:pPr>
            <a:r>
              <a:rPr lang="en-US" sz="2400" dirty="0">
                <a:latin typeface="Calibri" pitchFamily="34" charset="0"/>
              </a:rPr>
              <a:t>The assessment of the reviewers</a:t>
            </a:r>
          </a:p>
          <a:p>
            <a:pPr lvl="1">
              <a:spcAft>
                <a:spcPts val="2000"/>
              </a:spcAft>
              <a:buFont typeface="Arial" pitchFamily="34" charset="0"/>
              <a:buChar char="•"/>
            </a:pPr>
            <a:r>
              <a:rPr lang="en-US" sz="2400" dirty="0">
                <a:latin typeface="Calibri" pitchFamily="34" charset="0"/>
              </a:rPr>
              <a:t>The applicant’s response to reviewers</a:t>
            </a:r>
          </a:p>
          <a:p>
            <a:pPr lvl="1">
              <a:spcAft>
                <a:spcPts val="2000"/>
              </a:spcAft>
              <a:buFont typeface="Arial" pitchFamily="34" charset="0"/>
              <a:buChar char="•"/>
            </a:pPr>
            <a:r>
              <a:rPr lang="en-US" sz="2400" dirty="0">
                <a:latin typeface="Calibri" pitchFamily="34" charset="0"/>
              </a:rPr>
              <a:t>Technical assessments from facilities (if relevant)</a:t>
            </a:r>
          </a:p>
          <a:p>
            <a:pPr marL="533400" lvl="1" indent="-342900"/>
            <a:endParaRPr lang="en-US" sz="2000" dirty="0"/>
          </a:p>
          <a:p>
            <a:pPr marL="533400" lvl="1" indent="-342900">
              <a:buNone/>
            </a:pPr>
            <a:endParaRPr 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335360" y="548680"/>
            <a:ext cx="8949267" cy="514995"/>
          </a:xfrm>
        </p:spPr>
        <p:txBody>
          <a:bodyPr/>
          <a:lstStyle/>
          <a:p>
            <a:r>
              <a:rPr lang="en-GB" sz="3500" b="0" dirty="0"/>
              <a:t>What is a research proposal?</a:t>
            </a:r>
          </a:p>
        </p:txBody>
      </p:sp>
      <p:sp>
        <p:nvSpPr>
          <p:cNvPr id="132099" name="Rectangle 3"/>
          <p:cNvSpPr>
            <a:spLocks noGrp="1" noChangeArrowheads="1"/>
          </p:cNvSpPr>
          <p:nvPr>
            <p:ph type="body" idx="1"/>
          </p:nvPr>
        </p:nvSpPr>
        <p:spPr>
          <a:xfrm>
            <a:off x="479376" y="1628800"/>
            <a:ext cx="11233248" cy="4896544"/>
          </a:xfrm>
        </p:spPr>
        <p:txBody>
          <a:bodyPr/>
          <a:lstStyle/>
          <a:p>
            <a:pPr marL="285750" indent="-285750">
              <a:buFont typeface="Arial" panose="020B0604020202020204" pitchFamily="34" charset="0"/>
              <a:buChar char="•"/>
            </a:pPr>
            <a:r>
              <a:rPr lang="en-US" sz="2200" dirty="0"/>
              <a:t>A document proposing a research project, requesting sponsorship for that research </a:t>
            </a:r>
          </a:p>
          <a:p>
            <a:pPr marL="285750" indent="-285750">
              <a:buFont typeface="Arial" panose="020B0604020202020204" pitchFamily="34" charset="0"/>
              <a:buChar char="•"/>
            </a:pPr>
            <a:r>
              <a:rPr lang="en-US" sz="2200" dirty="0"/>
              <a:t>Research proposals generally address several key points:</a:t>
            </a:r>
          </a:p>
          <a:p>
            <a:pPr marL="760413" lvl="1" indent="-285750">
              <a:buFont typeface="Arial" panose="020B0604020202020204" pitchFamily="34" charset="0"/>
              <a:buChar char="•"/>
            </a:pPr>
            <a:r>
              <a:rPr lang="en-US" sz="2200" dirty="0"/>
              <a:t>What research question(s) will be addressed, and how</a:t>
            </a:r>
          </a:p>
          <a:p>
            <a:pPr marL="760413" lvl="1" indent="-285750">
              <a:buFont typeface="Arial" panose="020B0604020202020204" pitchFamily="34" charset="0"/>
              <a:buChar char="•"/>
            </a:pPr>
            <a:r>
              <a:rPr lang="en-US" sz="2200" dirty="0"/>
              <a:t>How much time and expense will be required for the research</a:t>
            </a:r>
          </a:p>
          <a:p>
            <a:pPr marL="760413" lvl="1" indent="-285750">
              <a:buFont typeface="Arial" panose="020B0604020202020204" pitchFamily="34" charset="0"/>
              <a:buChar char="•"/>
            </a:pPr>
            <a:r>
              <a:rPr lang="en-US" sz="2200" dirty="0"/>
              <a:t>What prior research has been done on the topic</a:t>
            </a:r>
          </a:p>
          <a:p>
            <a:pPr marL="760413" lvl="1" indent="-285750">
              <a:buFont typeface="Arial" panose="020B0604020202020204" pitchFamily="34" charset="0"/>
              <a:buChar char="•"/>
            </a:pPr>
            <a:r>
              <a:rPr lang="en-US" sz="2200" dirty="0"/>
              <a:t>How the results of the research will be evaluated</a:t>
            </a:r>
          </a:p>
          <a:p>
            <a:pPr marL="760413" lvl="1" indent="-285750">
              <a:buFont typeface="Arial" panose="020B0604020202020204" pitchFamily="34" charset="0"/>
              <a:buChar char="•"/>
            </a:pPr>
            <a:r>
              <a:rPr lang="en-US" sz="2200" dirty="0"/>
              <a:t>How the research will benefit the sponsoring </a:t>
            </a:r>
            <a:r>
              <a:rPr lang="en-US" sz="2200" dirty="0" err="1"/>
              <a:t>organisation</a:t>
            </a:r>
            <a:r>
              <a:rPr lang="en-US" sz="2200" dirty="0"/>
              <a:t> and other parties</a:t>
            </a:r>
            <a:endParaRPr lang="en-GB" dirty="0"/>
          </a:p>
          <a:p>
            <a:endParaRPr lang="en-GB" dirty="0"/>
          </a:p>
          <a:p>
            <a:endParaRPr lang="en-GB" dirty="0"/>
          </a:p>
          <a:p>
            <a:endParaRPr lang="en-GB" dirty="0"/>
          </a:p>
        </p:txBody>
      </p:sp>
    </p:spTree>
    <p:extLst>
      <p:ext uri="{BB962C8B-B14F-4D97-AF65-F5344CB8AC3E}">
        <p14:creationId xmlns:p14="http://schemas.microsoft.com/office/powerpoint/2010/main" val="111512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209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209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209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209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209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20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2420889"/>
            <a:ext cx="8640960" cy="1235075"/>
          </a:xfrm>
        </p:spPr>
        <p:txBody>
          <a:bodyPr/>
          <a:lstStyle/>
          <a:p>
            <a:pPr algn="ctr"/>
            <a:r>
              <a:rPr lang="en-GB" sz="6000" b="0" dirty="0"/>
              <a:t>Advice</a:t>
            </a:r>
          </a:p>
        </p:txBody>
      </p:sp>
    </p:spTree>
    <p:extLst>
      <p:ext uri="{BB962C8B-B14F-4D97-AF65-F5344CB8AC3E}">
        <p14:creationId xmlns:p14="http://schemas.microsoft.com/office/powerpoint/2010/main" val="2050343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335360" y="332656"/>
            <a:ext cx="4032448" cy="442615"/>
          </a:xfrm>
        </p:spPr>
        <p:txBody>
          <a:bodyPr/>
          <a:lstStyle/>
          <a:p>
            <a:r>
              <a:rPr lang="en-GB" sz="3500" b="0" dirty="0"/>
              <a:t>Consider your audience</a:t>
            </a:r>
          </a:p>
        </p:txBody>
      </p:sp>
      <p:sp>
        <p:nvSpPr>
          <p:cNvPr id="142339" name="Rectangle 3"/>
          <p:cNvSpPr>
            <a:spLocks noGrp="1" noChangeArrowheads="1"/>
          </p:cNvSpPr>
          <p:nvPr>
            <p:ph type="body" idx="1"/>
          </p:nvPr>
        </p:nvSpPr>
        <p:spPr>
          <a:xfrm>
            <a:off x="335360" y="908720"/>
            <a:ext cx="8424935" cy="5473030"/>
          </a:xfrm>
        </p:spPr>
        <p:txBody>
          <a:bodyPr/>
          <a:lstStyle/>
          <a:p>
            <a:pPr lvl="1">
              <a:spcAft>
                <a:spcPts val="1800"/>
              </a:spcAft>
              <a:buFont typeface="Arial" pitchFamily="34" charset="0"/>
              <a:buChar char="•"/>
            </a:pPr>
            <a:r>
              <a:rPr lang="en-GB" sz="2400" dirty="0">
                <a:latin typeface="Calibri" pitchFamily="34" charset="0"/>
              </a:rPr>
              <a:t>Assume you are writing for an informed layperson</a:t>
            </a:r>
          </a:p>
          <a:p>
            <a:pPr lvl="1">
              <a:spcAft>
                <a:spcPts val="1800"/>
              </a:spcAft>
              <a:buFont typeface="Arial" pitchFamily="34" charset="0"/>
              <a:buChar char="•"/>
            </a:pPr>
            <a:r>
              <a:rPr lang="en-GB" sz="2400" dirty="0">
                <a:latin typeface="Calibri" pitchFamily="34" charset="0"/>
              </a:rPr>
              <a:t>Set the context of the proposal</a:t>
            </a:r>
          </a:p>
          <a:p>
            <a:pPr lvl="1">
              <a:spcAft>
                <a:spcPts val="1800"/>
              </a:spcAft>
              <a:buFont typeface="Arial" pitchFamily="34" charset="0"/>
              <a:buChar char="•"/>
            </a:pPr>
            <a:r>
              <a:rPr lang="en-GB" sz="2400" dirty="0">
                <a:latin typeface="Calibri" pitchFamily="34" charset="0"/>
              </a:rPr>
              <a:t>Avoid jargon</a:t>
            </a:r>
          </a:p>
          <a:p>
            <a:pPr lvl="1">
              <a:spcAft>
                <a:spcPts val="1800"/>
              </a:spcAft>
              <a:buFont typeface="Arial" pitchFamily="34" charset="0"/>
              <a:buChar char="•"/>
            </a:pPr>
            <a:r>
              <a:rPr lang="en-GB" sz="2400" dirty="0">
                <a:latin typeface="Calibri" pitchFamily="34" charset="0"/>
              </a:rPr>
              <a:t>Assume nothing is self-evident, be explicit about:</a:t>
            </a:r>
          </a:p>
          <a:p>
            <a:pPr marL="1144588" lvl="2" indent="-342900">
              <a:spcAft>
                <a:spcPts val="1800"/>
              </a:spcAft>
              <a:buFont typeface="Arial" pitchFamily="34" charset="0"/>
              <a:buChar char="•"/>
            </a:pPr>
            <a:r>
              <a:rPr lang="en-GB" sz="2400" dirty="0">
                <a:latin typeface="Calibri" pitchFamily="34" charset="0"/>
              </a:rPr>
              <a:t>Where the novelty and excitement lies</a:t>
            </a:r>
          </a:p>
          <a:p>
            <a:pPr marL="1144588" lvl="2" indent="-342900">
              <a:spcAft>
                <a:spcPts val="1800"/>
              </a:spcAft>
              <a:buFont typeface="Arial" pitchFamily="34" charset="0"/>
              <a:buChar char="•"/>
            </a:pPr>
            <a:r>
              <a:rPr lang="en-GB" sz="2400" dirty="0">
                <a:latin typeface="Calibri" pitchFamily="34" charset="0"/>
              </a:rPr>
              <a:t>How you will undertake the research</a:t>
            </a:r>
          </a:p>
          <a:p>
            <a:pPr marL="1144588" lvl="2" indent="-342900">
              <a:spcAft>
                <a:spcPts val="1800"/>
              </a:spcAft>
              <a:buFont typeface="Arial" pitchFamily="34" charset="0"/>
              <a:buChar char="•"/>
            </a:pPr>
            <a:r>
              <a:rPr lang="en-GB" sz="2400" dirty="0">
                <a:latin typeface="Calibri" pitchFamily="34" charset="0"/>
              </a:rPr>
              <a:t>Risks and how you will manage them</a:t>
            </a:r>
          </a:p>
          <a:p>
            <a:pPr marL="1144588" lvl="2" indent="-342900">
              <a:spcAft>
                <a:spcPts val="1800"/>
              </a:spcAft>
              <a:buFont typeface="Arial" pitchFamily="34" charset="0"/>
              <a:buChar char="•"/>
            </a:pPr>
            <a:r>
              <a:rPr lang="en-GB" sz="2400" dirty="0">
                <a:latin typeface="Calibri" pitchFamily="34" charset="0"/>
              </a:rPr>
              <a:t>Who will contribute to the research</a:t>
            </a:r>
          </a:p>
          <a:p>
            <a:pPr marL="1144588" lvl="2" indent="-342900">
              <a:spcAft>
                <a:spcPts val="1800"/>
              </a:spcAft>
              <a:buFont typeface="Arial" pitchFamily="34" charset="0"/>
              <a:buChar char="•"/>
            </a:pPr>
            <a:r>
              <a:rPr lang="en-GB" sz="2400" dirty="0">
                <a:latin typeface="Calibri" pitchFamily="34" charset="0"/>
              </a:rPr>
              <a:t>The resources needed for this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551384" y="476672"/>
            <a:ext cx="4032448" cy="442615"/>
          </a:xfrm>
        </p:spPr>
        <p:txBody>
          <a:bodyPr/>
          <a:lstStyle/>
          <a:p>
            <a:r>
              <a:rPr lang="en-GB" sz="3500" b="0" dirty="0"/>
              <a:t>Get feedback</a:t>
            </a:r>
          </a:p>
        </p:txBody>
      </p:sp>
      <p:sp>
        <p:nvSpPr>
          <p:cNvPr id="142339" name="Rectangle 3"/>
          <p:cNvSpPr>
            <a:spLocks noGrp="1" noChangeArrowheads="1"/>
          </p:cNvSpPr>
          <p:nvPr>
            <p:ph type="body" idx="1"/>
          </p:nvPr>
        </p:nvSpPr>
        <p:spPr>
          <a:xfrm>
            <a:off x="479376" y="1052736"/>
            <a:ext cx="8424935" cy="5473030"/>
          </a:xfrm>
        </p:spPr>
        <p:txBody>
          <a:bodyPr/>
          <a:lstStyle/>
          <a:p>
            <a:pPr lvl="1">
              <a:spcAft>
                <a:spcPts val="1800"/>
              </a:spcAft>
              <a:buFont typeface="Arial" pitchFamily="34" charset="0"/>
              <a:buChar char="•"/>
            </a:pPr>
            <a:r>
              <a:rPr lang="en-GB" sz="2400" dirty="0">
                <a:latin typeface="Calibri" pitchFamily="34" charset="0"/>
              </a:rPr>
              <a:t>Ask for comments on your proposal from:</a:t>
            </a:r>
          </a:p>
          <a:p>
            <a:pPr marL="1144588" lvl="2" indent="-342900">
              <a:spcAft>
                <a:spcPts val="1800"/>
              </a:spcAft>
              <a:buFont typeface="Arial" pitchFamily="34" charset="0"/>
              <a:buChar char="•"/>
            </a:pPr>
            <a:r>
              <a:rPr lang="en-GB" sz="2400" dirty="0" smtClean="0">
                <a:latin typeface="Calibri" pitchFamily="34" charset="0"/>
              </a:rPr>
              <a:t>Collaborators</a:t>
            </a:r>
            <a:endParaRPr lang="en-GB" sz="2400" dirty="0">
              <a:latin typeface="Calibri" pitchFamily="34" charset="0"/>
            </a:endParaRPr>
          </a:p>
          <a:p>
            <a:pPr marL="1144588" lvl="2" indent="-342900">
              <a:spcAft>
                <a:spcPts val="1800"/>
              </a:spcAft>
              <a:buFont typeface="Arial" pitchFamily="34" charset="0"/>
              <a:buChar char="•"/>
            </a:pPr>
            <a:r>
              <a:rPr lang="en-GB" sz="2400" dirty="0">
                <a:latin typeface="Calibri" pitchFamily="34" charset="0"/>
              </a:rPr>
              <a:t>Experts in the field</a:t>
            </a:r>
          </a:p>
          <a:p>
            <a:pPr marL="1144588" lvl="2" indent="-342900">
              <a:spcAft>
                <a:spcPts val="1800"/>
              </a:spcAft>
              <a:buFont typeface="Arial" pitchFamily="34" charset="0"/>
              <a:buChar char="•"/>
            </a:pPr>
            <a:r>
              <a:rPr lang="en-GB" sz="2400" dirty="0">
                <a:latin typeface="Calibri" pitchFamily="34" charset="0"/>
              </a:rPr>
              <a:t>Someone outside of the research area</a:t>
            </a:r>
          </a:p>
          <a:p>
            <a:pPr marL="1144588" lvl="2" indent="-342900">
              <a:spcAft>
                <a:spcPts val="1800"/>
              </a:spcAft>
              <a:buFont typeface="Arial" pitchFamily="34" charset="0"/>
              <a:buChar char="•"/>
            </a:pPr>
            <a:r>
              <a:rPr lang="en-GB" sz="2400" dirty="0">
                <a:latin typeface="Calibri" pitchFamily="34" charset="0"/>
              </a:rPr>
              <a:t>People who are successful at gaining funding</a:t>
            </a:r>
          </a:p>
          <a:p>
            <a:pPr marL="1144588" lvl="2" indent="-342900">
              <a:spcAft>
                <a:spcPts val="1800"/>
              </a:spcAft>
              <a:buFont typeface="Arial" pitchFamily="34" charset="0"/>
              <a:buChar char="•"/>
            </a:pPr>
            <a:r>
              <a:rPr lang="en-GB" sz="2400" dirty="0">
                <a:latin typeface="Calibri" pitchFamily="34" charset="0"/>
              </a:rPr>
              <a:t>People you </a:t>
            </a:r>
            <a:r>
              <a:rPr lang="en-GB" sz="2400" dirty="0" smtClean="0">
                <a:latin typeface="Calibri" pitchFamily="34" charset="0"/>
              </a:rPr>
              <a:t>trust</a:t>
            </a:r>
          </a:p>
          <a:p>
            <a:pPr marL="801688" lvl="2" indent="0">
              <a:spcAft>
                <a:spcPts val="1800"/>
              </a:spcAft>
              <a:buNone/>
            </a:pPr>
            <a:endParaRPr lang="en-GB" sz="2400" dirty="0">
              <a:latin typeface="Calibri" pitchFamily="34" charset="0"/>
            </a:endParaRPr>
          </a:p>
          <a:p>
            <a:pPr marL="801688" lvl="2" indent="0">
              <a:spcAft>
                <a:spcPts val="1800"/>
              </a:spcAft>
              <a:buNone/>
            </a:pPr>
            <a:r>
              <a:rPr lang="en-GB" sz="2400" dirty="0">
                <a:latin typeface="Calibri" pitchFamily="34" charset="0"/>
              </a:rPr>
              <a:t>And always read the call documents and </a:t>
            </a:r>
            <a:r>
              <a:rPr lang="en-GB" sz="2400" dirty="0" smtClean="0">
                <a:latin typeface="Calibri" pitchFamily="34" charset="0"/>
              </a:rPr>
              <a:t>guidance</a:t>
            </a:r>
            <a:endParaRPr lang="en-GB" sz="2400" dirty="0">
              <a:solidFill>
                <a:srgbClr val="0072C8"/>
              </a:solidFill>
              <a:latin typeface="Calibri" pitchFamily="34" charset="0"/>
              <a:hlinkClick r:id="rId2"/>
            </a:endParaRPr>
          </a:p>
        </p:txBody>
      </p:sp>
    </p:spTree>
    <p:extLst>
      <p:ext uri="{BB962C8B-B14F-4D97-AF65-F5344CB8AC3E}">
        <p14:creationId xmlns:p14="http://schemas.microsoft.com/office/powerpoint/2010/main" val="6880104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47528" y="2348881"/>
            <a:ext cx="8352928" cy="875035"/>
          </a:xfrm>
        </p:spPr>
        <p:txBody>
          <a:bodyPr/>
          <a:lstStyle/>
          <a:p>
            <a:pPr algn="ctr"/>
            <a:r>
              <a:rPr lang="en-GB" sz="6000" b="0" dirty="0"/>
              <a:t>Any questions?</a:t>
            </a:r>
          </a:p>
        </p:txBody>
      </p:sp>
    </p:spTree>
    <p:extLst>
      <p:ext uri="{BB962C8B-B14F-4D97-AF65-F5344CB8AC3E}">
        <p14:creationId xmlns:p14="http://schemas.microsoft.com/office/powerpoint/2010/main" val="2691548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79376" y="836712"/>
            <a:ext cx="7632848" cy="520532"/>
          </a:xfrm>
        </p:spPr>
        <p:txBody>
          <a:bodyPr/>
          <a:lstStyle/>
          <a:p>
            <a:r>
              <a:rPr lang="en-GB" sz="3500" b="0" dirty="0"/>
              <a:t>What makes a good research proposal?</a:t>
            </a:r>
          </a:p>
        </p:txBody>
      </p:sp>
      <p:sp>
        <p:nvSpPr>
          <p:cNvPr id="132099" name="Rectangle 3"/>
          <p:cNvSpPr>
            <a:spLocks noGrp="1" noChangeArrowheads="1"/>
          </p:cNvSpPr>
          <p:nvPr>
            <p:ph type="body" idx="1"/>
          </p:nvPr>
        </p:nvSpPr>
        <p:spPr>
          <a:xfrm>
            <a:off x="623392" y="1717974"/>
            <a:ext cx="10009112" cy="4320479"/>
          </a:xfrm>
        </p:spPr>
        <p:txBody>
          <a:bodyPr/>
          <a:lstStyle/>
          <a:p>
            <a:r>
              <a:rPr lang="en-GB" sz="2800" dirty="0">
                <a:latin typeface="Calibri" pitchFamily="34" charset="0"/>
              </a:rPr>
              <a:t>Ideas should be:</a:t>
            </a:r>
          </a:p>
          <a:p>
            <a:pPr lvl="1">
              <a:spcAft>
                <a:spcPct val="50000"/>
              </a:spcAft>
              <a:buFont typeface="Arial" pitchFamily="34" charset="0"/>
              <a:buChar char="•"/>
            </a:pPr>
            <a:r>
              <a:rPr lang="en-GB" sz="2800" dirty="0">
                <a:latin typeface="Calibri" pitchFamily="34" charset="0"/>
              </a:rPr>
              <a:t>Cutting edge science</a:t>
            </a:r>
          </a:p>
          <a:p>
            <a:pPr lvl="1">
              <a:spcAft>
                <a:spcPct val="50000"/>
              </a:spcAft>
              <a:buFont typeface="Arial" pitchFamily="34" charset="0"/>
              <a:buChar char="•"/>
            </a:pPr>
            <a:r>
              <a:rPr lang="en-GB" sz="2800" dirty="0">
                <a:latin typeface="Calibri" pitchFamily="34" charset="0"/>
              </a:rPr>
              <a:t>Creative</a:t>
            </a:r>
          </a:p>
          <a:p>
            <a:pPr lvl="1">
              <a:spcAft>
                <a:spcPct val="50000"/>
              </a:spcAft>
              <a:buFont typeface="Arial" pitchFamily="34" charset="0"/>
              <a:buChar char="•"/>
            </a:pPr>
            <a:r>
              <a:rPr lang="en-GB" sz="2800" dirty="0">
                <a:latin typeface="Calibri" pitchFamily="34" charset="0"/>
              </a:rPr>
              <a:t>Value for money</a:t>
            </a:r>
          </a:p>
          <a:p>
            <a:pPr lvl="1">
              <a:spcAft>
                <a:spcPct val="50000"/>
              </a:spcAft>
              <a:buFont typeface="Arial" pitchFamily="34" charset="0"/>
              <a:buChar char="•"/>
            </a:pPr>
            <a:r>
              <a:rPr lang="en-GB" sz="2800" dirty="0">
                <a:latin typeface="Calibri" pitchFamily="34" charset="0"/>
              </a:rPr>
              <a:t>Adventurous</a:t>
            </a:r>
          </a:p>
          <a:p>
            <a:pPr lvl="1">
              <a:spcAft>
                <a:spcPct val="50000"/>
              </a:spcAft>
              <a:buFont typeface="Arial" pitchFamily="34" charset="0"/>
              <a:buChar char="•"/>
            </a:pPr>
            <a:r>
              <a:rPr lang="en-GB" sz="2800" dirty="0">
                <a:latin typeface="Calibri" pitchFamily="34" charset="0"/>
              </a:rPr>
              <a:t>Have significant impact (that is relevant to the proposal)</a:t>
            </a:r>
          </a:p>
          <a:p>
            <a:pPr marL="622300" lvl="1" indent="-431800">
              <a:buNone/>
            </a:pPr>
            <a:endParaRPr lang="en-US" sz="2400" dirty="0"/>
          </a:p>
          <a:p>
            <a:pPr>
              <a:buClr>
                <a:schemeClr val="tx1"/>
              </a:buClr>
              <a:buFont typeface="Symbol" pitchFamily="18" charset="2"/>
              <a:buNone/>
            </a:pPr>
            <a:endParaRPr lang="en-GB" sz="2400" dirty="0">
              <a:latin typeface="Verdana" pitchFamily="34" charset="0"/>
            </a:endParaRPr>
          </a:p>
          <a:p>
            <a:pPr>
              <a:buClr>
                <a:schemeClr val="tx1"/>
              </a:buClr>
              <a:buFont typeface="Symbol" pitchFamily="18" charset="2"/>
              <a:buNone/>
            </a:pPr>
            <a:endParaRPr lang="en-GB" sz="2400" dirty="0">
              <a:latin typeface="Verdana" pitchFamily="34" charset="0"/>
            </a:endParaRPr>
          </a:p>
          <a:p>
            <a:pPr>
              <a:buClr>
                <a:srgbClr val="660033"/>
              </a:buClr>
              <a:buFont typeface="Symbol" pitchFamily="18" charset="2"/>
              <a:buNone/>
            </a:pPr>
            <a:endParaRPr lang="en-GB" sz="2400" dirty="0">
              <a:latin typeface="Verdana" pitchFamily="34" charset="0"/>
            </a:endParaRPr>
          </a:p>
          <a:p>
            <a:endParaRPr lang="en-GB" sz="2400" dirty="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209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209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209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209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20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623392" y="692696"/>
            <a:ext cx="7236296" cy="424577"/>
          </a:xfrm>
          <a:noFill/>
        </p:spPr>
        <p:txBody>
          <a:bodyPr/>
          <a:lstStyle/>
          <a:p>
            <a:r>
              <a:rPr lang="en-GB" sz="3500" b="0" dirty="0"/>
              <a:t>Putting your team together</a:t>
            </a:r>
          </a:p>
        </p:txBody>
      </p:sp>
      <p:sp>
        <p:nvSpPr>
          <p:cNvPr id="133123" name="Rectangle 3"/>
          <p:cNvSpPr>
            <a:spLocks noGrp="1" noChangeArrowheads="1"/>
          </p:cNvSpPr>
          <p:nvPr>
            <p:ph type="body" idx="1"/>
          </p:nvPr>
        </p:nvSpPr>
        <p:spPr>
          <a:xfrm>
            <a:off x="623392" y="1520788"/>
            <a:ext cx="10657184" cy="3816424"/>
          </a:xfrm>
        </p:spPr>
        <p:txBody>
          <a:bodyPr/>
          <a:lstStyle/>
          <a:p>
            <a:pPr>
              <a:spcAft>
                <a:spcPct val="50000"/>
              </a:spcAft>
            </a:pPr>
            <a:r>
              <a:rPr lang="en-GB" sz="2400" dirty="0">
                <a:latin typeface="Calibri" pitchFamily="34" charset="0"/>
              </a:rPr>
              <a:t>Make sure you have </a:t>
            </a:r>
            <a:r>
              <a:rPr lang="en-GB" sz="2400" u="sng" dirty="0">
                <a:latin typeface="Calibri" pitchFamily="34" charset="0"/>
              </a:rPr>
              <a:t>all the expertise</a:t>
            </a:r>
            <a:r>
              <a:rPr lang="en-GB" sz="2400" dirty="0">
                <a:latin typeface="Calibri" pitchFamily="34" charset="0"/>
              </a:rPr>
              <a:t> needed to deliver the research project</a:t>
            </a:r>
          </a:p>
          <a:p>
            <a:pPr>
              <a:spcAft>
                <a:spcPct val="50000"/>
              </a:spcAft>
            </a:pPr>
            <a:endParaRPr lang="en-GB" sz="2400" dirty="0">
              <a:latin typeface="Calibri" pitchFamily="34" charset="0"/>
            </a:endParaRPr>
          </a:p>
          <a:p>
            <a:pPr>
              <a:spcAft>
                <a:spcPct val="50000"/>
              </a:spcAft>
            </a:pPr>
            <a:r>
              <a:rPr lang="en-GB" sz="2400" dirty="0">
                <a:latin typeface="Calibri" pitchFamily="34" charset="0"/>
              </a:rPr>
              <a:t>If not, then involve collaborators:</a:t>
            </a:r>
          </a:p>
          <a:p>
            <a:pPr lvl="1">
              <a:spcAft>
                <a:spcPct val="50000"/>
              </a:spcAft>
              <a:buFont typeface="Arial" pitchFamily="34" charset="0"/>
              <a:buChar char="•"/>
            </a:pPr>
            <a:r>
              <a:rPr lang="en-GB" sz="2400" dirty="0">
                <a:latin typeface="Calibri" pitchFamily="34" charset="0"/>
              </a:rPr>
              <a:t>from your own institution</a:t>
            </a:r>
          </a:p>
          <a:p>
            <a:pPr lvl="1">
              <a:spcAft>
                <a:spcPct val="50000"/>
              </a:spcAft>
              <a:buFont typeface="Arial" pitchFamily="34" charset="0"/>
              <a:buChar char="•"/>
            </a:pPr>
            <a:r>
              <a:rPr lang="en-GB" sz="2400" dirty="0">
                <a:latin typeface="Calibri" pitchFamily="34" charset="0"/>
              </a:rPr>
              <a:t>from other UK universities</a:t>
            </a:r>
          </a:p>
          <a:p>
            <a:pPr lvl="1">
              <a:spcAft>
                <a:spcPct val="50000"/>
              </a:spcAft>
              <a:buFont typeface="Arial" pitchFamily="34" charset="0"/>
              <a:buChar char="•"/>
            </a:pPr>
            <a:r>
              <a:rPr lang="en-GB" sz="2400" dirty="0">
                <a:latin typeface="Calibri" pitchFamily="34" charset="0"/>
              </a:rPr>
              <a:t>from overseas</a:t>
            </a:r>
          </a:p>
          <a:p>
            <a:pPr lvl="1">
              <a:spcAft>
                <a:spcPct val="50000"/>
              </a:spcAft>
              <a:buFont typeface="Arial" pitchFamily="34" charset="0"/>
              <a:buChar char="•"/>
            </a:pPr>
            <a:r>
              <a:rPr lang="en-GB" sz="2400" dirty="0">
                <a:latin typeface="Calibri" pitchFamily="34" charset="0"/>
              </a:rPr>
              <a:t>from industry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75262" y="640522"/>
            <a:ext cx="9653186" cy="453802"/>
          </a:xfrm>
        </p:spPr>
        <p:txBody>
          <a:bodyPr/>
          <a:lstStyle/>
          <a:p>
            <a:r>
              <a:rPr lang="en-GB" sz="3500" b="0" dirty="0"/>
              <a:t>A selection of funders of UK Mathematics research</a:t>
            </a:r>
          </a:p>
        </p:txBody>
      </p:sp>
      <p:sp>
        <p:nvSpPr>
          <p:cNvPr id="4" name="TextBox 3"/>
          <p:cNvSpPr txBox="1"/>
          <p:nvPr/>
        </p:nvSpPr>
        <p:spPr>
          <a:xfrm>
            <a:off x="2266278" y="3483714"/>
            <a:ext cx="905962" cy="523220"/>
          </a:xfrm>
          <a:prstGeom prst="rect">
            <a:avLst/>
          </a:prstGeom>
          <a:solidFill>
            <a:schemeClr val="accent6">
              <a:lumMod val="75000"/>
            </a:schemeClr>
          </a:solidFill>
          <a:ln>
            <a:solidFill>
              <a:schemeClr val="tx1"/>
            </a:solidFill>
          </a:ln>
        </p:spPr>
        <p:txBody>
          <a:bodyPr wrap="square" rtlCol="0">
            <a:spAutoFit/>
          </a:bodyPr>
          <a:lstStyle/>
          <a:p>
            <a:r>
              <a:rPr lang="en-GB" sz="2800" b="0" dirty="0"/>
              <a:t>NIH</a:t>
            </a:r>
          </a:p>
        </p:txBody>
      </p:sp>
      <p:sp>
        <p:nvSpPr>
          <p:cNvPr id="5" name="TextBox 4"/>
          <p:cNvSpPr txBox="1"/>
          <p:nvPr/>
        </p:nvSpPr>
        <p:spPr>
          <a:xfrm>
            <a:off x="2769147" y="2570918"/>
            <a:ext cx="770392" cy="523220"/>
          </a:xfrm>
          <a:prstGeom prst="rect">
            <a:avLst/>
          </a:prstGeom>
          <a:solidFill>
            <a:schemeClr val="accent6">
              <a:lumMod val="75000"/>
            </a:schemeClr>
          </a:solidFill>
          <a:ln>
            <a:solidFill>
              <a:schemeClr val="tx1"/>
            </a:solidFill>
          </a:ln>
        </p:spPr>
        <p:txBody>
          <a:bodyPr wrap="square" rtlCol="0">
            <a:spAutoFit/>
          </a:bodyPr>
          <a:lstStyle/>
          <a:p>
            <a:r>
              <a:rPr lang="en-GB" sz="2800" b="0" dirty="0"/>
              <a:t>EU</a:t>
            </a:r>
          </a:p>
        </p:txBody>
      </p:sp>
      <p:sp>
        <p:nvSpPr>
          <p:cNvPr id="6" name="TextBox 5"/>
          <p:cNvSpPr txBox="1"/>
          <p:nvPr/>
        </p:nvSpPr>
        <p:spPr>
          <a:xfrm>
            <a:off x="542058" y="2497734"/>
            <a:ext cx="1601881" cy="523220"/>
          </a:xfrm>
          <a:prstGeom prst="rect">
            <a:avLst/>
          </a:prstGeom>
          <a:solidFill>
            <a:schemeClr val="accent6">
              <a:lumMod val="75000"/>
            </a:schemeClr>
          </a:solidFill>
          <a:ln>
            <a:solidFill>
              <a:schemeClr val="tx1"/>
            </a:solidFill>
          </a:ln>
        </p:spPr>
        <p:txBody>
          <a:bodyPr wrap="square" rtlCol="0">
            <a:spAutoFit/>
          </a:bodyPr>
          <a:lstStyle/>
          <a:p>
            <a:r>
              <a:rPr lang="en-GB" sz="2800" b="0" dirty="0"/>
              <a:t>EPSRC</a:t>
            </a:r>
          </a:p>
        </p:txBody>
      </p:sp>
      <p:sp>
        <p:nvSpPr>
          <p:cNvPr id="7" name="TextBox 6"/>
          <p:cNvSpPr txBox="1"/>
          <p:nvPr/>
        </p:nvSpPr>
        <p:spPr>
          <a:xfrm>
            <a:off x="910229" y="4289125"/>
            <a:ext cx="1356049" cy="523220"/>
          </a:xfrm>
          <a:prstGeom prst="rect">
            <a:avLst/>
          </a:prstGeom>
          <a:solidFill>
            <a:schemeClr val="accent6">
              <a:lumMod val="75000"/>
            </a:schemeClr>
          </a:solidFill>
          <a:ln>
            <a:solidFill>
              <a:schemeClr val="tx1"/>
            </a:solidFill>
          </a:ln>
        </p:spPr>
        <p:txBody>
          <a:bodyPr wrap="square" rtlCol="0">
            <a:spAutoFit/>
          </a:bodyPr>
          <a:lstStyle/>
          <a:p>
            <a:r>
              <a:rPr lang="en-GB" sz="2800" b="0" dirty="0"/>
              <a:t>NERC</a:t>
            </a:r>
          </a:p>
        </p:txBody>
      </p:sp>
      <p:sp>
        <p:nvSpPr>
          <p:cNvPr id="8" name="TextBox 7"/>
          <p:cNvSpPr txBox="1"/>
          <p:nvPr/>
        </p:nvSpPr>
        <p:spPr>
          <a:xfrm>
            <a:off x="3357619" y="4182491"/>
            <a:ext cx="1601881" cy="523220"/>
          </a:xfrm>
          <a:prstGeom prst="rect">
            <a:avLst/>
          </a:prstGeom>
          <a:solidFill>
            <a:schemeClr val="accent6">
              <a:lumMod val="75000"/>
            </a:schemeClr>
          </a:solidFill>
          <a:ln>
            <a:solidFill>
              <a:schemeClr val="tx1"/>
            </a:solidFill>
          </a:ln>
        </p:spPr>
        <p:txBody>
          <a:bodyPr wrap="square" rtlCol="0">
            <a:spAutoFit/>
          </a:bodyPr>
          <a:lstStyle/>
          <a:p>
            <a:r>
              <a:rPr lang="en-GB" sz="2800" b="0" dirty="0"/>
              <a:t>BBSRC</a:t>
            </a:r>
          </a:p>
        </p:txBody>
      </p:sp>
      <p:sp>
        <p:nvSpPr>
          <p:cNvPr id="9" name="TextBox 8"/>
          <p:cNvSpPr txBox="1"/>
          <p:nvPr/>
        </p:nvSpPr>
        <p:spPr>
          <a:xfrm>
            <a:off x="1633443" y="1663370"/>
            <a:ext cx="1265670" cy="523220"/>
          </a:xfrm>
          <a:prstGeom prst="rect">
            <a:avLst/>
          </a:prstGeom>
          <a:solidFill>
            <a:schemeClr val="accent6">
              <a:lumMod val="75000"/>
            </a:schemeClr>
          </a:solidFill>
          <a:ln>
            <a:solidFill>
              <a:schemeClr val="tx1"/>
            </a:solidFill>
          </a:ln>
        </p:spPr>
        <p:txBody>
          <a:bodyPr wrap="square" rtlCol="0">
            <a:spAutoFit/>
          </a:bodyPr>
          <a:lstStyle/>
          <a:p>
            <a:r>
              <a:rPr lang="en-GB" sz="2800" b="0" dirty="0" err="1"/>
              <a:t>STFC</a:t>
            </a:r>
            <a:endParaRPr lang="en-GB" sz="2800" b="0" dirty="0"/>
          </a:p>
        </p:txBody>
      </p:sp>
      <p:sp>
        <p:nvSpPr>
          <p:cNvPr id="10" name="TextBox 9"/>
          <p:cNvSpPr txBox="1"/>
          <p:nvPr/>
        </p:nvSpPr>
        <p:spPr>
          <a:xfrm>
            <a:off x="5425446" y="1570994"/>
            <a:ext cx="1131909" cy="523220"/>
          </a:xfrm>
          <a:prstGeom prst="rect">
            <a:avLst/>
          </a:prstGeom>
          <a:solidFill>
            <a:schemeClr val="accent6">
              <a:lumMod val="75000"/>
            </a:schemeClr>
          </a:solidFill>
          <a:ln>
            <a:solidFill>
              <a:schemeClr val="tx1"/>
            </a:solidFill>
          </a:ln>
        </p:spPr>
        <p:txBody>
          <a:bodyPr wrap="square" rtlCol="0">
            <a:spAutoFit/>
          </a:bodyPr>
          <a:lstStyle/>
          <a:p>
            <a:r>
              <a:rPr lang="en-GB" sz="2800" b="0" dirty="0"/>
              <a:t>MRC</a:t>
            </a:r>
          </a:p>
        </p:txBody>
      </p:sp>
      <p:sp>
        <p:nvSpPr>
          <p:cNvPr id="11" name="TextBox 10"/>
          <p:cNvSpPr txBox="1"/>
          <p:nvPr/>
        </p:nvSpPr>
        <p:spPr>
          <a:xfrm>
            <a:off x="549813" y="3453478"/>
            <a:ext cx="1332552" cy="523220"/>
          </a:xfrm>
          <a:prstGeom prst="rect">
            <a:avLst/>
          </a:prstGeom>
          <a:solidFill>
            <a:schemeClr val="accent6">
              <a:lumMod val="75000"/>
            </a:schemeClr>
          </a:solidFill>
          <a:ln>
            <a:solidFill>
              <a:schemeClr val="tx1"/>
            </a:solidFill>
          </a:ln>
        </p:spPr>
        <p:txBody>
          <a:bodyPr wrap="square" rtlCol="0">
            <a:spAutoFit/>
          </a:bodyPr>
          <a:lstStyle/>
          <a:p>
            <a:r>
              <a:rPr lang="en-GB" sz="2800" b="0" dirty="0" err="1"/>
              <a:t>ESRC</a:t>
            </a:r>
            <a:endParaRPr lang="en-GB" sz="2800" b="0" dirty="0"/>
          </a:p>
        </p:txBody>
      </p:sp>
      <p:sp>
        <p:nvSpPr>
          <p:cNvPr id="12" name="TextBox 11"/>
          <p:cNvSpPr txBox="1"/>
          <p:nvPr/>
        </p:nvSpPr>
        <p:spPr>
          <a:xfrm>
            <a:off x="5099336" y="2321945"/>
            <a:ext cx="1356049" cy="523220"/>
          </a:xfrm>
          <a:prstGeom prst="rect">
            <a:avLst/>
          </a:prstGeom>
          <a:solidFill>
            <a:schemeClr val="accent6">
              <a:lumMod val="75000"/>
            </a:schemeClr>
          </a:solidFill>
          <a:ln>
            <a:solidFill>
              <a:schemeClr val="tx1"/>
            </a:solidFill>
          </a:ln>
        </p:spPr>
        <p:txBody>
          <a:bodyPr wrap="square" rtlCol="0">
            <a:spAutoFit/>
          </a:bodyPr>
          <a:lstStyle/>
          <a:p>
            <a:r>
              <a:rPr lang="en-GB" sz="2800" b="0" dirty="0" err="1"/>
              <a:t>AHRC</a:t>
            </a:r>
            <a:endParaRPr lang="en-GB" sz="2800" b="0" dirty="0"/>
          </a:p>
        </p:txBody>
      </p:sp>
      <p:sp>
        <p:nvSpPr>
          <p:cNvPr id="13" name="TextBox 12"/>
          <p:cNvSpPr txBox="1"/>
          <p:nvPr/>
        </p:nvSpPr>
        <p:spPr>
          <a:xfrm>
            <a:off x="270858" y="5955868"/>
            <a:ext cx="2965299" cy="523220"/>
          </a:xfrm>
          <a:prstGeom prst="rect">
            <a:avLst/>
          </a:prstGeom>
          <a:solidFill>
            <a:schemeClr val="accent6">
              <a:lumMod val="75000"/>
            </a:schemeClr>
          </a:solidFill>
          <a:ln>
            <a:solidFill>
              <a:schemeClr val="tx1"/>
            </a:solidFill>
          </a:ln>
        </p:spPr>
        <p:txBody>
          <a:bodyPr wrap="none" rtlCol="0">
            <a:spAutoFit/>
          </a:bodyPr>
          <a:lstStyle/>
          <a:p>
            <a:r>
              <a:rPr lang="en-GB" sz="2800" b="0" dirty="0"/>
              <a:t>Leverhulme Trust</a:t>
            </a:r>
          </a:p>
        </p:txBody>
      </p:sp>
      <p:sp>
        <p:nvSpPr>
          <p:cNvPr id="14" name="TextBox 13"/>
          <p:cNvSpPr txBox="1"/>
          <p:nvPr/>
        </p:nvSpPr>
        <p:spPr>
          <a:xfrm>
            <a:off x="410293" y="5037317"/>
            <a:ext cx="2686431" cy="523220"/>
          </a:xfrm>
          <a:prstGeom prst="rect">
            <a:avLst/>
          </a:prstGeom>
          <a:solidFill>
            <a:schemeClr val="accent6">
              <a:lumMod val="75000"/>
            </a:schemeClr>
          </a:solidFill>
          <a:ln>
            <a:solidFill>
              <a:schemeClr val="tx1"/>
            </a:solidFill>
          </a:ln>
        </p:spPr>
        <p:txBody>
          <a:bodyPr wrap="square" rtlCol="0">
            <a:spAutoFit/>
          </a:bodyPr>
          <a:lstStyle/>
          <a:p>
            <a:r>
              <a:rPr lang="en-GB" sz="2800" b="0" dirty="0"/>
              <a:t>Royal Society</a:t>
            </a:r>
          </a:p>
        </p:txBody>
      </p:sp>
      <p:sp>
        <p:nvSpPr>
          <p:cNvPr id="15" name="TextBox 14"/>
          <p:cNvSpPr txBox="1"/>
          <p:nvPr/>
        </p:nvSpPr>
        <p:spPr>
          <a:xfrm>
            <a:off x="8351877" y="2081379"/>
            <a:ext cx="2621358" cy="523220"/>
          </a:xfrm>
          <a:prstGeom prst="rect">
            <a:avLst/>
          </a:prstGeom>
          <a:solidFill>
            <a:schemeClr val="accent6">
              <a:lumMod val="75000"/>
            </a:schemeClr>
          </a:solidFill>
          <a:ln>
            <a:solidFill>
              <a:schemeClr val="tx1"/>
            </a:solidFill>
          </a:ln>
        </p:spPr>
        <p:txBody>
          <a:bodyPr wrap="square" rtlCol="0">
            <a:spAutoFit/>
          </a:bodyPr>
          <a:lstStyle/>
          <a:p>
            <a:r>
              <a:rPr lang="en-GB" sz="2800" b="0" dirty="0"/>
              <a:t>Newton Fund</a:t>
            </a:r>
          </a:p>
        </p:txBody>
      </p:sp>
      <p:sp>
        <p:nvSpPr>
          <p:cNvPr id="16" name="TextBox 15"/>
          <p:cNvSpPr txBox="1"/>
          <p:nvPr/>
        </p:nvSpPr>
        <p:spPr>
          <a:xfrm>
            <a:off x="5439510" y="3835924"/>
            <a:ext cx="4606085" cy="523220"/>
          </a:xfrm>
          <a:prstGeom prst="rect">
            <a:avLst/>
          </a:prstGeom>
          <a:solidFill>
            <a:schemeClr val="accent6">
              <a:lumMod val="75000"/>
            </a:schemeClr>
          </a:solidFill>
          <a:ln>
            <a:solidFill>
              <a:schemeClr val="tx1"/>
            </a:solidFill>
          </a:ln>
        </p:spPr>
        <p:txBody>
          <a:bodyPr wrap="square" rtlCol="0">
            <a:spAutoFit/>
          </a:bodyPr>
          <a:lstStyle/>
          <a:p>
            <a:r>
              <a:rPr lang="en-GB" sz="2800" b="0" dirty="0"/>
              <a:t>Marie </a:t>
            </a:r>
            <a:r>
              <a:rPr lang="en-GB" sz="2800" b="0" dirty="0" err="1"/>
              <a:t>Skłodowska</a:t>
            </a:r>
            <a:r>
              <a:rPr lang="en-GB" sz="2800" b="0" dirty="0"/>
              <a:t>-Curie</a:t>
            </a:r>
          </a:p>
        </p:txBody>
      </p:sp>
      <p:sp>
        <p:nvSpPr>
          <p:cNvPr id="17" name="TextBox 16"/>
          <p:cNvSpPr txBox="1"/>
          <p:nvPr/>
        </p:nvSpPr>
        <p:spPr>
          <a:xfrm>
            <a:off x="3433023" y="5220025"/>
            <a:ext cx="5958157" cy="523220"/>
          </a:xfrm>
          <a:prstGeom prst="rect">
            <a:avLst/>
          </a:prstGeom>
          <a:solidFill>
            <a:schemeClr val="accent6">
              <a:lumMod val="75000"/>
            </a:schemeClr>
          </a:solidFill>
          <a:ln>
            <a:solidFill>
              <a:schemeClr val="tx1"/>
            </a:solidFill>
          </a:ln>
        </p:spPr>
        <p:txBody>
          <a:bodyPr wrap="square" rtlCol="0">
            <a:spAutoFit/>
          </a:bodyPr>
          <a:lstStyle/>
          <a:p>
            <a:r>
              <a:rPr lang="en-GB" sz="2800" b="0" dirty="0"/>
              <a:t>James S. McDonnell Foundation</a:t>
            </a:r>
          </a:p>
        </p:txBody>
      </p:sp>
      <p:sp>
        <p:nvSpPr>
          <p:cNvPr id="19" name="TextBox 18"/>
          <p:cNvSpPr txBox="1"/>
          <p:nvPr/>
        </p:nvSpPr>
        <p:spPr>
          <a:xfrm>
            <a:off x="8988750" y="2988406"/>
            <a:ext cx="2994805" cy="523220"/>
          </a:xfrm>
          <a:prstGeom prst="rect">
            <a:avLst/>
          </a:prstGeom>
          <a:solidFill>
            <a:schemeClr val="accent6">
              <a:lumMod val="75000"/>
            </a:schemeClr>
          </a:solidFill>
          <a:ln>
            <a:solidFill>
              <a:schemeClr val="tx1"/>
            </a:solidFill>
          </a:ln>
        </p:spPr>
        <p:txBody>
          <a:bodyPr wrap="square" rtlCol="0">
            <a:spAutoFit/>
          </a:bodyPr>
          <a:lstStyle/>
          <a:p>
            <a:r>
              <a:rPr lang="en-GB" sz="2800" b="0" dirty="0" err="1"/>
              <a:t>Wellcome</a:t>
            </a:r>
            <a:r>
              <a:rPr lang="en-GB" sz="2800" b="0" dirty="0"/>
              <a:t> Trust</a:t>
            </a:r>
          </a:p>
        </p:txBody>
      </p:sp>
      <p:sp>
        <p:nvSpPr>
          <p:cNvPr id="20" name="TextBox 19"/>
          <p:cNvSpPr txBox="1"/>
          <p:nvPr/>
        </p:nvSpPr>
        <p:spPr>
          <a:xfrm>
            <a:off x="6852977" y="2883920"/>
            <a:ext cx="1041530" cy="523220"/>
          </a:xfrm>
          <a:prstGeom prst="rect">
            <a:avLst/>
          </a:prstGeom>
          <a:solidFill>
            <a:schemeClr val="accent6">
              <a:lumMod val="75000"/>
            </a:schemeClr>
          </a:solidFill>
          <a:ln>
            <a:solidFill>
              <a:schemeClr val="tx1"/>
            </a:solidFill>
          </a:ln>
        </p:spPr>
        <p:txBody>
          <a:bodyPr wrap="square" rtlCol="0">
            <a:spAutoFit/>
          </a:bodyPr>
          <a:lstStyle/>
          <a:p>
            <a:r>
              <a:rPr lang="en-GB" sz="2800" b="0" dirty="0"/>
              <a:t>LMS</a:t>
            </a:r>
          </a:p>
        </p:txBody>
      </p:sp>
      <p:sp>
        <p:nvSpPr>
          <p:cNvPr id="21" name="TextBox 20"/>
          <p:cNvSpPr txBox="1"/>
          <p:nvPr/>
        </p:nvSpPr>
        <p:spPr>
          <a:xfrm>
            <a:off x="3987179" y="1865695"/>
            <a:ext cx="927652" cy="523220"/>
          </a:xfrm>
          <a:prstGeom prst="rect">
            <a:avLst/>
          </a:prstGeom>
          <a:solidFill>
            <a:schemeClr val="accent6">
              <a:lumMod val="75000"/>
            </a:schemeClr>
          </a:solidFill>
          <a:ln>
            <a:solidFill>
              <a:schemeClr val="tx1"/>
            </a:solidFill>
          </a:ln>
        </p:spPr>
        <p:txBody>
          <a:bodyPr wrap="square" rtlCol="0">
            <a:spAutoFit/>
          </a:bodyPr>
          <a:lstStyle/>
          <a:p>
            <a:r>
              <a:rPr lang="en-GB" sz="2800" b="0" dirty="0"/>
              <a:t>IMA</a:t>
            </a:r>
          </a:p>
        </p:txBody>
      </p:sp>
      <p:sp>
        <p:nvSpPr>
          <p:cNvPr id="22" name="TextBox 21"/>
          <p:cNvSpPr txBox="1"/>
          <p:nvPr/>
        </p:nvSpPr>
        <p:spPr>
          <a:xfrm>
            <a:off x="8256240" y="1152166"/>
            <a:ext cx="3344392" cy="523220"/>
          </a:xfrm>
          <a:prstGeom prst="rect">
            <a:avLst/>
          </a:prstGeom>
          <a:solidFill>
            <a:schemeClr val="accent6">
              <a:lumMod val="75000"/>
            </a:schemeClr>
          </a:solidFill>
          <a:ln>
            <a:solidFill>
              <a:schemeClr val="tx1"/>
            </a:solidFill>
          </a:ln>
        </p:spPr>
        <p:txBody>
          <a:bodyPr wrap="square" rtlCol="0">
            <a:spAutoFit/>
          </a:bodyPr>
          <a:lstStyle/>
          <a:p>
            <a:r>
              <a:rPr lang="en-GB" sz="2800" b="0" dirty="0" smtClean="0"/>
              <a:t>Simons </a:t>
            </a:r>
            <a:r>
              <a:rPr lang="en-GB" sz="2800" b="0" dirty="0"/>
              <a:t>Foundation</a:t>
            </a:r>
          </a:p>
        </p:txBody>
      </p:sp>
      <p:sp>
        <p:nvSpPr>
          <p:cNvPr id="23" name="TextBox 22"/>
          <p:cNvSpPr txBox="1"/>
          <p:nvPr/>
        </p:nvSpPr>
        <p:spPr>
          <a:xfrm>
            <a:off x="6933052" y="1927474"/>
            <a:ext cx="1016224" cy="523220"/>
          </a:xfrm>
          <a:prstGeom prst="rect">
            <a:avLst/>
          </a:prstGeom>
          <a:solidFill>
            <a:schemeClr val="accent6">
              <a:lumMod val="75000"/>
            </a:schemeClr>
          </a:solidFill>
          <a:ln>
            <a:solidFill>
              <a:schemeClr val="tx1"/>
            </a:solidFill>
          </a:ln>
        </p:spPr>
        <p:txBody>
          <a:bodyPr wrap="square" rtlCol="0">
            <a:spAutoFit/>
          </a:bodyPr>
          <a:lstStyle/>
          <a:p>
            <a:r>
              <a:rPr lang="en-GB" sz="2800" b="0" dirty="0"/>
              <a:t>AXA</a:t>
            </a:r>
          </a:p>
        </p:txBody>
      </p:sp>
      <p:sp>
        <p:nvSpPr>
          <p:cNvPr id="24" name="TextBox 23"/>
          <p:cNvSpPr txBox="1"/>
          <p:nvPr/>
        </p:nvSpPr>
        <p:spPr>
          <a:xfrm>
            <a:off x="3616439" y="6015612"/>
            <a:ext cx="7520121" cy="523220"/>
          </a:xfrm>
          <a:prstGeom prst="rect">
            <a:avLst/>
          </a:prstGeom>
          <a:solidFill>
            <a:schemeClr val="accent6">
              <a:lumMod val="75000"/>
            </a:schemeClr>
          </a:solidFill>
          <a:ln>
            <a:solidFill>
              <a:schemeClr val="tx1"/>
            </a:solidFill>
          </a:ln>
        </p:spPr>
        <p:txBody>
          <a:bodyPr wrap="square" rtlCol="0">
            <a:spAutoFit/>
          </a:bodyPr>
          <a:lstStyle/>
          <a:p>
            <a:r>
              <a:rPr lang="en-GB" sz="2800" b="0" dirty="0"/>
              <a:t>Royal Commission for the Exhibition on 1851</a:t>
            </a:r>
          </a:p>
        </p:txBody>
      </p:sp>
      <p:sp>
        <p:nvSpPr>
          <p:cNvPr id="26" name="TextBox 25">
            <a:extLst>
              <a:ext uri="{FF2B5EF4-FFF2-40B4-BE49-F238E27FC236}">
                <a16:creationId xmlns:a16="http://schemas.microsoft.com/office/drawing/2014/main" id="{70952E92-1497-4B78-A475-EC08D7469630}"/>
              </a:ext>
            </a:extLst>
          </p:cNvPr>
          <p:cNvSpPr txBox="1"/>
          <p:nvPr/>
        </p:nvSpPr>
        <p:spPr>
          <a:xfrm>
            <a:off x="3657207" y="3154898"/>
            <a:ext cx="2438793" cy="523220"/>
          </a:xfrm>
          <a:prstGeom prst="rect">
            <a:avLst/>
          </a:prstGeom>
          <a:solidFill>
            <a:schemeClr val="accent6">
              <a:lumMod val="75000"/>
            </a:schemeClr>
          </a:solidFill>
          <a:ln>
            <a:solidFill>
              <a:schemeClr val="tx1"/>
            </a:solidFill>
          </a:ln>
        </p:spPr>
        <p:txBody>
          <a:bodyPr wrap="square" rtlCol="0">
            <a:spAutoFit/>
          </a:bodyPr>
          <a:lstStyle/>
          <a:p>
            <a:r>
              <a:rPr lang="en-GB" sz="2800" b="0" dirty="0"/>
              <a:t>Innovate UK</a:t>
            </a:r>
          </a:p>
        </p:txBody>
      </p:sp>
      <p:sp>
        <p:nvSpPr>
          <p:cNvPr id="27" name="TextBox 26">
            <a:extLst>
              <a:ext uri="{FF2B5EF4-FFF2-40B4-BE49-F238E27FC236}">
                <a16:creationId xmlns:a16="http://schemas.microsoft.com/office/drawing/2014/main" id="{A7D7C351-C886-4B28-B563-64218E05A262}"/>
              </a:ext>
            </a:extLst>
          </p:cNvPr>
          <p:cNvSpPr txBox="1"/>
          <p:nvPr/>
        </p:nvSpPr>
        <p:spPr>
          <a:xfrm>
            <a:off x="8712733" y="4596317"/>
            <a:ext cx="3546841" cy="523220"/>
          </a:xfrm>
          <a:prstGeom prst="rect">
            <a:avLst/>
          </a:prstGeom>
          <a:solidFill>
            <a:schemeClr val="accent6">
              <a:lumMod val="75000"/>
            </a:schemeClr>
          </a:solidFill>
          <a:ln>
            <a:solidFill>
              <a:schemeClr val="tx1"/>
            </a:solidFill>
          </a:ln>
        </p:spPr>
        <p:txBody>
          <a:bodyPr wrap="square" rtlCol="0">
            <a:spAutoFit/>
          </a:bodyPr>
          <a:lstStyle/>
          <a:p>
            <a:r>
              <a:rPr lang="en-GB" sz="2800" b="0" dirty="0"/>
              <a:t>Research England</a:t>
            </a:r>
          </a:p>
        </p:txBody>
      </p:sp>
    </p:spTree>
    <p:extLst>
      <p:ext uri="{BB962C8B-B14F-4D97-AF65-F5344CB8AC3E}">
        <p14:creationId xmlns:p14="http://schemas.microsoft.com/office/powerpoint/2010/main" val="46954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5"/>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500"/>
                                  </p:stCondLst>
                                  <p:childTnLst>
                                    <p:set>
                                      <p:cBhvr>
                                        <p:cTn id="21" dur="1" fill="hold">
                                          <p:stCondLst>
                                            <p:cond delay="0"/>
                                          </p:stCondLst>
                                        </p:cTn>
                                        <p:tgtEl>
                                          <p:spTgt spid="22"/>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grpId="0" nodeType="afterEffect">
                                  <p:stCondLst>
                                    <p:cond delay="500"/>
                                  </p:stCondLst>
                                  <p:childTnLst>
                                    <p:set>
                                      <p:cBhvr>
                                        <p:cTn id="24" dur="1" fill="hold">
                                          <p:stCondLst>
                                            <p:cond delay="9"/>
                                          </p:stCondLst>
                                        </p:cTn>
                                        <p:tgtEl>
                                          <p:spTgt spid="10"/>
                                        </p:tgtEl>
                                        <p:attrNameLst>
                                          <p:attrName>style.visibility</p:attrName>
                                        </p:attrNameLst>
                                      </p:cBhvr>
                                      <p:to>
                                        <p:strVal val="visible"/>
                                      </p:to>
                                    </p:set>
                                  </p:childTnLst>
                                </p:cTn>
                              </p:par>
                            </p:childTnLst>
                          </p:cTn>
                        </p:par>
                        <p:par>
                          <p:cTn id="25" fill="hold">
                            <p:stCondLst>
                              <p:cond delay="3010"/>
                            </p:stCondLst>
                            <p:childTnLst>
                              <p:par>
                                <p:cTn id="26" presetID="1" presetClass="entr" presetSubtype="0" fill="hold" grpId="0" nodeType="afterEffect">
                                  <p:stCondLst>
                                    <p:cond delay="500"/>
                                  </p:stCondLst>
                                  <p:childTnLst>
                                    <p:set>
                                      <p:cBhvr>
                                        <p:cTn id="27" dur="1" fill="hold">
                                          <p:stCondLst>
                                            <p:cond delay="0"/>
                                          </p:stCondLst>
                                        </p:cTn>
                                        <p:tgtEl>
                                          <p:spTgt spid="8"/>
                                        </p:tgtEl>
                                        <p:attrNameLst>
                                          <p:attrName>style.visibility</p:attrName>
                                        </p:attrNameLst>
                                      </p:cBhvr>
                                      <p:to>
                                        <p:strVal val="visible"/>
                                      </p:to>
                                    </p:set>
                                  </p:childTnLst>
                                </p:cTn>
                              </p:par>
                            </p:childTnLst>
                          </p:cTn>
                        </p:par>
                        <p:par>
                          <p:cTn id="28" fill="hold">
                            <p:stCondLst>
                              <p:cond delay="3510"/>
                            </p:stCondLst>
                            <p:childTnLst>
                              <p:par>
                                <p:cTn id="29" presetID="1" presetClass="entr" presetSubtype="0" fill="hold" grpId="0" nodeType="afterEffect">
                                  <p:stCondLst>
                                    <p:cond delay="500"/>
                                  </p:stCondLst>
                                  <p:childTnLst>
                                    <p:set>
                                      <p:cBhvr>
                                        <p:cTn id="30" dur="1" fill="hold">
                                          <p:stCondLst>
                                            <p:cond delay="0"/>
                                          </p:stCondLst>
                                        </p:cTn>
                                        <p:tgtEl>
                                          <p:spTgt spid="14"/>
                                        </p:tgtEl>
                                        <p:attrNameLst>
                                          <p:attrName>style.visibility</p:attrName>
                                        </p:attrNameLst>
                                      </p:cBhvr>
                                      <p:to>
                                        <p:strVal val="visible"/>
                                      </p:to>
                                    </p:set>
                                  </p:childTnLst>
                                </p:cTn>
                              </p:par>
                            </p:childTnLst>
                          </p:cTn>
                        </p:par>
                        <p:par>
                          <p:cTn id="31" fill="hold">
                            <p:stCondLst>
                              <p:cond delay="4010"/>
                            </p:stCondLst>
                            <p:childTnLst>
                              <p:par>
                                <p:cTn id="32" presetID="1" presetClass="entr" presetSubtype="0" fill="hold" grpId="0" nodeType="afterEffect">
                                  <p:stCondLst>
                                    <p:cond delay="500"/>
                                  </p:stCondLst>
                                  <p:childTnLst>
                                    <p:set>
                                      <p:cBhvr>
                                        <p:cTn id="33" dur="1" fill="hold">
                                          <p:stCondLst>
                                            <p:cond delay="0"/>
                                          </p:stCondLst>
                                        </p:cTn>
                                        <p:tgtEl>
                                          <p:spTgt spid="21"/>
                                        </p:tgtEl>
                                        <p:attrNameLst>
                                          <p:attrName>style.visibility</p:attrName>
                                        </p:attrNameLst>
                                      </p:cBhvr>
                                      <p:to>
                                        <p:strVal val="visible"/>
                                      </p:to>
                                    </p:set>
                                  </p:childTnLst>
                                </p:cTn>
                              </p:par>
                            </p:childTnLst>
                          </p:cTn>
                        </p:par>
                        <p:par>
                          <p:cTn id="34" fill="hold">
                            <p:stCondLst>
                              <p:cond delay="4510"/>
                            </p:stCondLst>
                            <p:childTnLst>
                              <p:par>
                                <p:cTn id="35" presetID="1" presetClass="entr" presetSubtype="0" fill="hold" grpId="0" nodeType="afterEffect">
                                  <p:stCondLst>
                                    <p:cond delay="500"/>
                                  </p:stCondLst>
                                  <p:childTnLst>
                                    <p:set>
                                      <p:cBhvr>
                                        <p:cTn id="36" dur="1" fill="hold">
                                          <p:stCondLst>
                                            <p:cond delay="0"/>
                                          </p:stCondLst>
                                        </p:cTn>
                                        <p:tgtEl>
                                          <p:spTgt spid="16"/>
                                        </p:tgtEl>
                                        <p:attrNameLst>
                                          <p:attrName>style.visibility</p:attrName>
                                        </p:attrNameLst>
                                      </p:cBhvr>
                                      <p:to>
                                        <p:strVal val="visible"/>
                                      </p:to>
                                    </p:set>
                                  </p:childTnLst>
                                </p:cTn>
                              </p:par>
                            </p:childTnLst>
                          </p:cTn>
                        </p:par>
                        <p:par>
                          <p:cTn id="37" fill="hold">
                            <p:stCondLst>
                              <p:cond delay="5010"/>
                            </p:stCondLst>
                            <p:childTnLst>
                              <p:par>
                                <p:cTn id="38" presetID="1" presetClass="entr" presetSubtype="0" fill="hold" grpId="0" nodeType="afterEffect">
                                  <p:stCondLst>
                                    <p:cond delay="500"/>
                                  </p:stCondLst>
                                  <p:childTnLst>
                                    <p:set>
                                      <p:cBhvr>
                                        <p:cTn id="39" dur="1" fill="hold">
                                          <p:stCondLst>
                                            <p:cond delay="0"/>
                                          </p:stCondLst>
                                        </p:cTn>
                                        <p:tgtEl>
                                          <p:spTgt spid="17"/>
                                        </p:tgtEl>
                                        <p:attrNameLst>
                                          <p:attrName>style.visibility</p:attrName>
                                        </p:attrNameLst>
                                      </p:cBhvr>
                                      <p:to>
                                        <p:strVal val="visible"/>
                                      </p:to>
                                    </p:set>
                                  </p:childTnLst>
                                </p:cTn>
                              </p:par>
                            </p:childTnLst>
                          </p:cTn>
                        </p:par>
                        <p:par>
                          <p:cTn id="40" fill="hold">
                            <p:stCondLst>
                              <p:cond delay="5510"/>
                            </p:stCondLst>
                            <p:childTnLst>
                              <p:par>
                                <p:cTn id="41" presetID="1" presetClass="entr" presetSubtype="0" fill="hold" grpId="0" nodeType="afterEffect">
                                  <p:stCondLst>
                                    <p:cond delay="500"/>
                                  </p:stCondLst>
                                  <p:childTnLst>
                                    <p:set>
                                      <p:cBhvr>
                                        <p:cTn id="42" dur="1" fill="hold">
                                          <p:stCondLst>
                                            <p:cond delay="0"/>
                                          </p:stCondLst>
                                        </p:cTn>
                                        <p:tgtEl>
                                          <p:spTgt spid="19"/>
                                        </p:tgtEl>
                                        <p:attrNameLst>
                                          <p:attrName>style.visibility</p:attrName>
                                        </p:attrNameLst>
                                      </p:cBhvr>
                                      <p:to>
                                        <p:strVal val="visible"/>
                                      </p:to>
                                    </p:set>
                                  </p:childTnLst>
                                </p:cTn>
                              </p:par>
                            </p:childTnLst>
                          </p:cTn>
                        </p:par>
                        <p:par>
                          <p:cTn id="43" fill="hold">
                            <p:stCondLst>
                              <p:cond delay="6010"/>
                            </p:stCondLst>
                            <p:childTnLst>
                              <p:par>
                                <p:cTn id="44" presetID="1" presetClass="entr" presetSubtype="0" fill="hold" grpId="0" nodeType="afterEffect">
                                  <p:stCondLst>
                                    <p:cond delay="500"/>
                                  </p:stCondLst>
                                  <p:childTnLst>
                                    <p:set>
                                      <p:cBhvr>
                                        <p:cTn id="45" dur="1" fill="hold">
                                          <p:stCondLst>
                                            <p:cond delay="0"/>
                                          </p:stCondLst>
                                        </p:cTn>
                                        <p:tgtEl>
                                          <p:spTgt spid="20"/>
                                        </p:tgtEl>
                                        <p:attrNameLst>
                                          <p:attrName>style.visibility</p:attrName>
                                        </p:attrNameLst>
                                      </p:cBhvr>
                                      <p:to>
                                        <p:strVal val="visible"/>
                                      </p:to>
                                    </p:set>
                                  </p:childTnLst>
                                </p:cTn>
                              </p:par>
                            </p:childTnLst>
                          </p:cTn>
                        </p:par>
                        <p:par>
                          <p:cTn id="46" fill="hold">
                            <p:stCondLst>
                              <p:cond delay="6510"/>
                            </p:stCondLst>
                            <p:childTnLst>
                              <p:par>
                                <p:cTn id="47" presetID="1" presetClass="entr" presetSubtype="0" fill="hold" grpId="0" nodeType="afterEffect">
                                  <p:stCondLst>
                                    <p:cond delay="500"/>
                                  </p:stCondLst>
                                  <p:childTnLst>
                                    <p:set>
                                      <p:cBhvr>
                                        <p:cTn id="48" dur="1" fill="hold">
                                          <p:stCondLst>
                                            <p:cond delay="0"/>
                                          </p:stCondLst>
                                        </p:cTn>
                                        <p:tgtEl>
                                          <p:spTgt spid="23"/>
                                        </p:tgtEl>
                                        <p:attrNameLst>
                                          <p:attrName>style.visibility</p:attrName>
                                        </p:attrNameLst>
                                      </p:cBhvr>
                                      <p:to>
                                        <p:strVal val="visible"/>
                                      </p:to>
                                    </p:set>
                                  </p:childTnLst>
                                </p:cTn>
                              </p:par>
                            </p:childTnLst>
                          </p:cTn>
                        </p:par>
                        <p:par>
                          <p:cTn id="49" fill="hold">
                            <p:stCondLst>
                              <p:cond delay="7010"/>
                            </p:stCondLst>
                            <p:childTnLst>
                              <p:par>
                                <p:cTn id="50" presetID="1" presetClass="entr" presetSubtype="0" fill="hold" grpId="0" nodeType="afterEffect">
                                  <p:stCondLst>
                                    <p:cond delay="500"/>
                                  </p:stCondLst>
                                  <p:childTnLst>
                                    <p:set>
                                      <p:cBhvr>
                                        <p:cTn id="51" dur="1" fill="hold">
                                          <p:stCondLst>
                                            <p:cond delay="0"/>
                                          </p:stCondLst>
                                        </p:cTn>
                                        <p:tgtEl>
                                          <p:spTgt spid="15"/>
                                        </p:tgtEl>
                                        <p:attrNameLst>
                                          <p:attrName>style.visibility</p:attrName>
                                        </p:attrNameLst>
                                      </p:cBhvr>
                                      <p:to>
                                        <p:strVal val="visible"/>
                                      </p:to>
                                    </p:set>
                                  </p:childTnLst>
                                </p:cTn>
                              </p:par>
                            </p:childTnLst>
                          </p:cTn>
                        </p:par>
                        <p:par>
                          <p:cTn id="52" fill="hold">
                            <p:stCondLst>
                              <p:cond delay="7510"/>
                            </p:stCondLst>
                            <p:childTnLst>
                              <p:par>
                                <p:cTn id="53" presetID="1" presetClass="entr" presetSubtype="0" fill="hold" grpId="0" nodeType="afterEffect">
                                  <p:stCondLst>
                                    <p:cond delay="500"/>
                                  </p:stCondLst>
                                  <p:childTnLst>
                                    <p:set>
                                      <p:cBhvr>
                                        <p:cTn id="54" dur="1" fill="hold">
                                          <p:stCondLst>
                                            <p:cond delay="0"/>
                                          </p:stCondLst>
                                        </p:cTn>
                                        <p:tgtEl>
                                          <p:spTgt spid="6"/>
                                        </p:tgtEl>
                                        <p:attrNameLst>
                                          <p:attrName>style.visibility</p:attrName>
                                        </p:attrNameLst>
                                      </p:cBhvr>
                                      <p:to>
                                        <p:strVal val="visible"/>
                                      </p:to>
                                    </p:set>
                                  </p:childTnLst>
                                </p:cTn>
                              </p:par>
                            </p:childTnLst>
                          </p:cTn>
                        </p:par>
                        <p:par>
                          <p:cTn id="55" fill="hold">
                            <p:stCondLst>
                              <p:cond delay="8010"/>
                            </p:stCondLst>
                            <p:childTnLst>
                              <p:par>
                                <p:cTn id="56" presetID="1" presetClass="entr" presetSubtype="0" fill="hold" grpId="0" nodeType="afterEffect">
                                  <p:stCondLst>
                                    <p:cond delay="500"/>
                                  </p:stCondLst>
                                  <p:childTnLst>
                                    <p:set>
                                      <p:cBhvr>
                                        <p:cTn id="57" dur="1" fill="hold">
                                          <p:stCondLst>
                                            <p:cond delay="0"/>
                                          </p:stCondLst>
                                        </p:cTn>
                                        <p:tgtEl>
                                          <p:spTgt spid="13"/>
                                        </p:tgtEl>
                                        <p:attrNameLst>
                                          <p:attrName>style.visibility</p:attrName>
                                        </p:attrNameLst>
                                      </p:cBhvr>
                                      <p:to>
                                        <p:strVal val="visible"/>
                                      </p:to>
                                    </p:set>
                                  </p:childTnLst>
                                </p:cTn>
                              </p:par>
                            </p:childTnLst>
                          </p:cTn>
                        </p:par>
                        <p:par>
                          <p:cTn id="58" fill="hold">
                            <p:stCondLst>
                              <p:cond delay="8510"/>
                            </p:stCondLst>
                            <p:childTnLst>
                              <p:par>
                                <p:cTn id="59" presetID="1" presetClass="entr" presetSubtype="0" fill="hold" grpId="0" nodeType="afterEffect">
                                  <p:stCondLst>
                                    <p:cond delay="500"/>
                                  </p:stCondLst>
                                  <p:childTnLst>
                                    <p:set>
                                      <p:cBhvr>
                                        <p:cTn id="60" dur="1" fill="hold">
                                          <p:stCondLst>
                                            <p:cond delay="0"/>
                                          </p:stCondLst>
                                        </p:cTn>
                                        <p:tgtEl>
                                          <p:spTgt spid="24"/>
                                        </p:tgtEl>
                                        <p:attrNameLst>
                                          <p:attrName>style.visibility</p:attrName>
                                        </p:attrNameLst>
                                      </p:cBhvr>
                                      <p:to>
                                        <p:strVal val="visible"/>
                                      </p:to>
                                    </p:set>
                                  </p:childTnLst>
                                </p:cTn>
                              </p:par>
                            </p:childTnLst>
                          </p:cTn>
                        </p:par>
                        <p:par>
                          <p:cTn id="61" fill="hold">
                            <p:stCondLst>
                              <p:cond delay="9010"/>
                            </p:stCondLst>
                            <p:childTnLst>
                              <p:par>
                                <p:cTn id="62" presetID="1" presetClass="entr" presetSubtype="0" fill="hold" grpId="0" nodeType="afterEffect">
                                  <p:stCondLst>
                                    <p:cond delay="500"/>
                                  </p:stCondLst>
                                  <p:childTnLst>
                                    <p:set>
                                      <p:cBhvr>
                                        <p:cTn id="63" dur="1" fill="hold">
                                          <p:stCondLst>
                                            <p:cond delay="0"/>
                                          </p:stCondLst>
                                        </p:cTn>
                                        <p:tgtEl>
                                          <p:spTgt spid="7"/>
                                        </p:tgtEl>
                                        <p:attrNameLst>
                                          <p:attrName>style.visibility</p:attrName>
                                        </p:attrNameLst>
                                      </p:cBhvr>
                                      <p:to>
                                        <p:strVal val="visible"/>
                                      </p:to>
                                    </p:set>
                                  </p:childTnLst>
                                </p:cTn>
                              </p:par>
                            </p:childTnLst>
                          </p:cTn>
                        </p:par>
                        <p:par>
                          <p:cTn id="64" fill="hold">
                            <p:stCondLst>
                              <p:cond delay="9510"/>
                            </p:stCondLst>
                            <p:childTnLst>
                              <p:par>
                                <p:cTn id="65" presetID="1" presetClass="entr" presetSubtype="0" fill="hold" grpId="0" nodeType="afterEffect">
                                  <p:stCondLst>
                                    <p:cond delay="500"/>
                                  </p:stCondLst>
                                  <p:childTnLst>
                                    <p:set>
                                      <p:cBhvr>
                                        <p:cTn id="66" dur="1" fill="hold">
                                          <p:stCondLst>
                                            <p:cond delay="0"/>
                                          </p:stCondLst>
                                        </p:cTn>
                                        <p:tgtEl>
                                          <p:spTgt spid="26"/>
                                        </p:tgtEl>
                                        <p:attrNameLst>
                                          <p:attrName>style.visibility</p:attrName>
                                        </p:attrNameLst>
                                      </p:cBhvr>
                                      <p:to>
                                        <p:strVal val="visible"/>
                                      </p:to>
                                    </p:set>
                                  </p:childTnLst>
                                </p:cTn>
                              </p:par>
                            </p:childTnLst>
                          </p:cTn>
                        </p:par>
                        <p:par>
                          <p:cTn id="67" fill="hold">
                            <p:stCondLst>
                              <p:cond delay="10010"/>
                            </p:stCondLst>
                            <p:childTnLst>
                              <p:par>
                                <p:cTn id="68" presetID="1" presetClass="entr" presetSubtype="0" fill="hold" grpId="0" nodeType="afterEffect">
                                  <p:stCondLst>
                                    <p:cond delay="500"/>
                                  </p:stCondLst>
                                  <p:childTnLst>
                                    <p:set>
                                      <p:cBhvr>
                                        <p:cTn id="69"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9" grpId="0" animBg="1"/>
      <p:bldP spid="20" grpId="0" animBg="1"/>
      <p:bldP spid="21" grpId="0" animBg="1"/>
      <p:bldP spid="22" grpId="0" animBg="1"/>
      <p:bldP spid="23" grpId="0" animBg="1"/>
      <p:bldP spid="24" grpId="0" animBg="1"/>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75262" y="640522"/>
            <a:ext cx="10373265" cy="453802"/>
          </a:xfrm>
        </p:spPr>
        <p:txBody>
          <a:bodyPr/>
          <a:lstStyle/>
          <a:p>
            <a:r>
              <a:rPr lang="en-GB" sz="3500" b="0" dirty="0"/>
              <a:t>A selection of funders of UK Mathematics research</a:t>
            </a:r>
          </a:p>
        </p:txBody>
      </p:sp>
      <p:sp>
        <p:nvSpPr>
          <p:cNvPr id="4" name="TextBox 3"/>
          <p:cNvSpPr txBox="1"/>
          <p:nvPr/>
        </p:nvSpPr>
        <p:spPr>
          <a:xfrm>
            <a:off x="2266278" y="3483714"/>
            <a:ext cx="905962" cy="523220"/>
          </a:xfrm>
          <a:prstGeom prst="rect">
            <a:avLst/>
          </a:prstGeom>
          <a:solidFill>
            <a:schemeClr val="accent6">
              <a:lumMod val="75000"/>
            </a:schemeClr>
          </a:solidFill>
          <a:ln>
            <a:solidFill>
              <a:schemeClr val="tx1"/>
            </a:solidFill>
          </a:ln>
        </p:spPr>
        <p:txBody>
          <a:bodyPr wrap="square" rtlCol="0">
            <a:spAutoFit/>
          </a:bodyPr>
          <a:lstStyle/>
          <a:p>
            <a:r>
              <a:rPr lang="en-GB" sz="2800" b="0" dirty="0"/>
              <a:t>NIH</a:t>
            </a:r>
          </a:p>
        </p:txBody>
      </p:sp>
      <p:sp>
        <p:nvSpPr>
          <p:cNvPr id="5" name="TextBox 4"/>
          <p:cNvSpPr txBox="1"/>
          <p:nvPr/>
        </p:nvSpPr>
        <p:spPr>
          <a:xfrm>
            <a:off x="2769147" y="2570918"/>
            <a:ext cx="770392" cy="523220"/>
          </a:xfrm>
          <a:prstGeom prst="rect">
            <a:avLst/>
          </a:prstGeom>
          <a:solidFill>
            <a:schemeClr val="accent6">
              <a:lumMod val="75000"/>
            </a:schemeClr>
          </a:solidFill>
          <a:ln>
            <a:solidFill>
              <a:schemeClr val="tx1"/>
            </a:solidFill>
          </a:ln>
        </p:spPr>
        <p:txBody>
          <a:bodyPr wrap="square" rtlCol="0">
            <a:spAutoFit/>
          </a:bodyPr>
          <a:lstStyle/>
          <a:p>
            <a:r>
              <a:rPr lang="en-GB" sz="2800" b="0" dirty="0"/>
              <a:t>EU</a:t>
            </a:r>
          </a:p>
        </p:txBody>
      </p:sp>
      <p:sp>
        <p:nvSpPr>
          <p:cNvPr id="6" name="TextBox 5"/>
          <p:cNvSpPr txBox="1"/>
          <p:nvPr/>
        </p:nvSpPr>
        <p:spPr>
          <a:xfrm>
            <a:off x="542058" y="2497734"/>
            <a:ext cx="1601881" cy="523220"/>
          </a:xfrm>
          <a:prstGeom prst="rect">
            <a:avLst/>
          </a:prstGeom>
          <a:solidFill>
            <a:schemeClr val="bg2">
              <a:lumMod val="40000"/>
              <a:lumOff val="60000"/>
            </a:schemeClr>
          </a:solidFill>
          <a:ln>
            <a:solidFill>
              <a:schemeClr val="tx1"/>
            </a:solidFill>
          </a:ln>
        </p:spPr>
        <p:txBody>
          <a:bodyPr wrap="square" rtlCol="0">
            <a:spAutoFit/>
          </a:bodyPr>
          <a:lstStyle/>
          <a:p>
            <a:r>
              <a:rPr lang="en-GB" sz="2800" b="0" dirty="0"/>
              <a:t>EPSRC</a:t>
            </a:r>
          </a:p>
        </p:txBody>
      </p:sp>
      <p:sp>
        <p:nvSpPr>
          <p:cNvPr id="7" name="TextBox 6"/>
          <p:cNvSpPr txBox="1"/>
          <p:nvPr/>
        </p:nvSpPr>
        <p:spPr>
          <a:xfrm>
            <a:off x="910229" y="4289125"/>
            <a:ext cx="1356049" cy="523220"/>
          </a:xfrm>
          <a:prstGeom prst="rect">
            <a:avLst/>
          </a:prstGeom>
          <a:solidFill>
            <a:schemeClr val="accent6">
              <a:lumMod val="75000"/>
            </a:schemeClr>
          </a:solidFill>
          <a:ln>
            <a:solidFill>
              <a:schemeClr val="tx1"/>
            </a:solidFill>
          </a:ln>
        </p:spPr>
        <p:txBody>
          <a:bodyPr wrap="square" rtlCol="0">
            <a:spAutoFit/>
          </a:bodyPr>
          <a:lstStyle/>
          <a:p>
            <a:r>
              <a:rPr lang="en-GB" sz="2800" b="0" dirty="0"/>
              <a:t>NERC</a:t>
            </a:r>
          </a:p>
        </p:txBody>
      </p:sp>
      <p:sp>
        <p:nvSpPr>
          <p:cNvPr id="8" name="TextBox 7"/>
          <p:cNvSpPr txBox="1"/>
          <p:nvPr/>
        </p:nvSpPr>
        <p:spPr>
          <a:xfrm>
            <a:off x="3357619" y="4182491"/>
            <a:ext cx="1601881" cy="523220"/>
          </a:xfrm>
          <a:prstGeom prst="rect">
            <a:avLst/>
          </a:prstGeom>
          <a:solidFill>
            <a:schemeClr val="accent6">
              <a:lumMod val="75000"/>
            </a:schemeClr>
          </a:solidFill>
          <a:ln>
            <a:solidFill>
              <a:schemeClr val="tx1"/>
            </a:solidFill>
          </a:ln>
        </p:spPr>
        <p:txBody>
          <a:bodyPr wrap="square" rtlCol="0">
            <a:spAutoFit/>
          </a:bodyPr>
          <a:lstStyle/>
          <a:p>
            <a:r>
              <a:rPr lang="en-GB" sz="2800" b="0" dirty="0"/>
              <a:t>BBSRC</a:t>
            </a:r>
          </a:p>
        </p:txBody>
      </p:sp>
      <p:sp>
        <p:nvSpPr>
          <p:cNvPr id="9" name="TextBox 8"/>
          <p:cNvSpPr txBox="1"/>
          <p:nvPr/>
        </p:nvSpPr>
        <p:spPr>
          <a:xfrm>
            <a:off x="1633443" y="1663370"/>
            <a:ext cx="1265670" cy="523220"/>
          </a:xfrm>
          <a:prstGeom prst="rect">
            <a:avLst/>
          </a:prstGeom>
          <a:solidFill>
            <a:schemeClr val="accent6">
              <a:lumMod val="75000"/>
            </a:schemeClr>
          </a:solidFill>
          <a:ln>
            <a:solidFill>
              <a:schemeClr val="tx1"/>
            </a:solidFill>
          </a:ln>
        </p:spPr>
        <p:txBody>
          <a:bodyPr wrap="square" rtlCol="0">
            <a:spAutoFit/>
          </a:bodyPr>
          <a:lstStyle/>
          <a:p>
            <a:r>
              <a:rPr lang="en-GB" sz="2800" b="0" dirty="0" err="1"/>
              <a:t>STFC</a:t>
            </a:r>
            <a:endParaRPr lang="en-GB" sz="2800" b="0" dirty="0"/>
          </a:p>
        </p:txBody>
      </p:sp>
      <p:sp>
        <p:nvSpPr>
          <p:cNvPr id="10" name="TextBox 9"/>
          <p:cNvSpPr txBox="1"/>
          <p:nvPr/>
        </p:nvSpPr>
        <p:spPr>
          <a:xfrm>
            <a:off x="5425446" y="1570994"/>
            <a:ext cx="1131909" cy="523220"/>
          </a:xfrm>
          <a:prstGeom prst="rect">
            <a:avLst/>
          </a:prstGeom>
          <a:solidFill>
            <a:schemeClr val="accent6">
              <a:lumMod val="75000"/>
            </a:schemeClr>
          </a:solidFill>
          <a:ln>
            <a:solidFill>
              <a:schemeClr val="tx1"/>
            </a:solidFill>
          </a:ln>
        </p:spPr>
        <p:txBody>
          <a:bodyPr wrap="square" rtlCol="0">
            <a:spAutoFit/>
          </a:bodyPr>
          <a:lstStyle/>
          <a:p>
            <a:r>
              <a:rPr lang="en-GB" sz="2800" b="0" dirty="0"/>
              <a:t>MRC</a:t>
            </a:r>
          </a:p>
        </p:txBody>
      </p:sp>
      <p:sp>
        <p:nvSpPr>
          <p:cNvPr id="11" name="TextBox 10"/>
          <p:cNvSpPr txBox="1"/>
          <p:nvPr/>
        </p:nvSpPr>
        <p:spPr>
          <a:xfrm>
            <a:off x="549813" y="3453478"/>
            <a:ext cx="1332552" cy="523220"/>
          </a:xfrm>
          <a:prstGeom prst="rect">
            <a:avLst/>
          </a:prstGeom>
          <a:solidFill>
            <a:schemeClr val="accent6">
              <a:lumMod val="75000"/>
            </a:schemeClr>
          </a:solidFill>
          <a:ln>
            <a:solidFill>
              <a:schemeClr val="tx1"/>
            </a:solidFill>
          </a:ln>
        </p:spPr>
        <p:txBody>
          <a:bodyPr wrap="square" rtlCol="0">
            <a:spAutoFit/>
          </a:bodyPr>
          <a:lstStyle/>
          <a:p>
            <a:r>
              <a:rPr lang="en-GB" sz="2800" b="0" dirty="0" err="1"/>
              <a:t>ESRC</a:t>
            </a:r>
            <a:endParaRPr lang="en-GB" sz="2800" b="0" dirty="0"/>
          </a:p>
        </p:txBody>
      </p:sp>
      <p:sp>
        <p:nvSpPr>
          <p:cNvPr id="12" name="TextBox 11"/>
          <p:cNvSpPr txBox="1"/>
          <p:nvPr/>
        </p:nvSpPr>
        <p:spPr>
          <a:xfrm>
            <a:off x="5099336" y="2321945"/>
            <a:ext cx="1356049" cy="523220"/>
          </a:xfrm>
          <a:prstGeom prst="rect">
            <a:avLst/>
          </a:prstGeom>
          <a:solidFill>
            <a:schemeClr val="accent6">
              <a:lumMod val="75000"/>
            </a:schemeClr>
          </a:solidFill>
          <a:ln>
            <a:solidFill>
              <a:schemeClr val="tx1"/>
            </a:solidFill>
          </a:ln>
        </p:spPr>
        <p:txBody>
          <a:bodyPr wrap="square" rtlCol="0">
            <a:spAutoFit/>
          </a:bodyPr>
          <a:lstStyle/>
          <a:p>
            <a:r>
              <a:rPr lang="en-GB" sz="2800" b="0" dirty="0" err="1"/>
              <a:t>AHRC</a:t>
            </a:r>
            <a:endParaRPr lang="en-GB" sz="2800" b="0" dirty="0"/>
          </a:p>
        </p:txBody>
      </p:sp>
      <p:sp>
        <p:nvSpPr>
          <p:cNvPr id="13" name="TextBox 12"/>
          <p:cNvSpPr txBox="1"/>
          <p:nvPr/>
        </p:nvSpPr>
        <p:spPr>
          <a:xfrm>
            <a:off x="263352" y="5955868"/>
            <a:ext cx="2965299" cy="523220"/>
          </a:xfrm>
          <a:prstGeom prst="rect">
            <a:avLst/>
          </a:prstGeom>
          <a:solidFill>
            <a:schemeClr val="accent6">
              <a:lumMod val="75000"/>
            </a:schemeClr>
          </a:solidFill>
          <a:ln>
            <a:solidFill>
              <a:schemeClr val="tx1"/>
            </a:solidFill>
          </a:ln>
        </p:spPr>
        <p:txBody>
          <a:bodyPr wrap="none" rtlCol="0">
            <a:spAutoFit/>
          </a:bodyPr>
          <a:lstStyle/>
          <a:p>
            <a:r>
              <a:rPr lang="en-GB" sz="2800" b="0" dirty="0"/>
              <a:t>Leverhulme Trust</a:t>
            </a:r>
          </a:p>
        </p:txBody>
      </p:sp>
      <p:sp>
        <p:nvSpPr>
          <p:cNvPr id="14" name="TextBox 13"/>
          <p:cNvSpPr txBox="1"/>
          <p:nvPr/>
        </p:nvSpPr>
        <p:spPr>
          <a:xfrm>
            <a:off x="410293" y="5037317"/>
            <a:ext cx="2686431" cy="523220"/>
          </a:xfrm>
          <a:prstGeom prst="rect">
            <a:avLst/>
          </a:prstGeom>
          <a:solidFill>
            <a:schemeClr val="accent6">
              <a:lumMod val="75000"/>
            </a:schemeClr>
          </a:solidFill>
          <a:ln>
            <a:solidFill>
              <a:schemeClr val="tx1"/>
            </a:solidFill>
          </a:ln>
        </p:spPr>
        <p:txBody>
          <a:bodyPr wrap="square" rtlCol="0">
            <a:spAutoFit/>
          </a:bodyPr>
          <a:lstStyle/>
          <a:p>
            <a:r>
              <a:rPr lang="en-GB" sz="2800" b="0" dirty="0"/>
              <a:t>Royal Society</a:t>
            </a:r>
          </a:p>
        </p:txBody>
      </p:sp>
      <p:sp>
        <p:nvSpPr>
          <p:cNvPr id="15" name="TextBox 14"/>
          <p:cNvSpPr txBox="1"/>
          <p:nvPr/>
        </p:nvSpPr>
        <p:spPr>
          <a:xfrm>
            <a:off x="8351877" y="2081379"/>
            <a:ext cx="2621358" cy="523220"/>
          </a:xfrm>
          <a:prstGeom prst="rect">
            <a:avLst/>
          </a:prstGeom>
          <a:solidFill>
            <a:schemeClr val="accent6">
              <a:lumMod val="75000"/>
            </a:schemeClr>
          </a:solidFill>
          <a:ln>
            <a:solidFill>
              <a:schemeClr val="tx1"/>
            </a:solidFill>
          </a:ln>
        </p:spPr>
        <p:txBody>
          <a:bodyPr wrap="square" rtlCol="0">
            <a:spAutoFit/>
          </a:bodyPr>
          <a:lstStyle/>
          <a:p>
            <a:r>
              <a:rPr lang="en-GB" sz="2800" b="0" dirty="0"/>
              <a:t>Newton Fund</a:t>
            </a:r>
          </a:p>
        </p:txBody>
      </p:sp>
      <p:sp>
        <p:nvSpPr>
          <p:cNvPr id="16" name="TextBox 15"/>
          <p:cNvSpPr txBox="1"/>
          <p:nvPr/>
        </p:nvSpPr>
        <p:spPr>
          <a:xfrm>
            <a:off x="5439510" y="3835924"/>
            <a:ext cx="4606085" cy="523220"/>
          </a:xfrm>
          <a:prstGeom prst="rect">
            <a:avLst/>
          </a:prstGeom>
          <a:solidFill>
            <a:schemeClr val="accent6">
              <a:lumMod val="75000"/>
            </a:schemeClr>
          </a:solidFill>
          <a:ln>
            <a:solidFill>
              <a:schemeClr val="tx1"/>
            </a:solidFill>
          </a:ln>
        </p:spPr>
        <p:txBody>
          <a:bodyPr wrap="square" rtlCol="0">
            <a:spAutoFit/>
          </a:bodyPr>
          <a:lstStyle/>
          <a:p>
            <a:r>
              <a:rPr lang="en-GB" sz="2800" b="0" dirty="0"/>
              <a:t>Marie </a:t>
            </a:r>
            <a:r>
              <a:rPr lang="en-GB" sz="2800" b="0" dirty="0" err="1"/>
              <a:t>Skłodowska</a:t>
            </a:r>
            <a:r>
              <a:rPr lang="en-GB" sz="2800" b="0" dirty="0"/>
              <a:t>-Curie</a:t>
            </a:r>
          </a:p>
        </p:txBody>
      </p:sp>
      <p:sp>
        <p:nvSpPr>
          <p:cNvPr id="17" name="TextBox 16"/>
          <p:cNvSpPr txBox="1"/>
          <p:nvPr/>
        </p:nvSpPr>
        <p:spPr>
          <a:xfrm>
            <a:off x="3433023" y="5220025"/>
            <a:ext cx="5958157" cy="523220"/>
          </a:xfrm>
          <a:prstGeom prst="rect">
            <a:avLst/>
          </a:prstGeom>
          <a:solidFill>
            <a:schemeClr val="accent6">
              <a:lumMod val="75000"/>
            </a:schemeClr>
          </a:solidFill>
          <a:ln>
            <a:solidFill>
              <a:schemeClr val="tx1"/>
            </a:solidFill>
          </a:ln>
        </p:spPr>
        <p:txBody>
          <a:bodyPr wrap="square" rtlCol="0">
            <a:spAutoFit/>
          </a:bodyPr>
          <a:lstStyle/>
          <a:p>
            <a:r>
              <a:rPr lang="en-GB" sz="2800" b="0" dirty="0"/>
              <a:t>James S. McDonnell Foundation</a:t>
            </a:r>
          </a:p>
        </p:txBody>
      </p:sp>
      <p:sp>
        <p:nvSpPr>
          <p:cNvPr id="19" name="TextBox 18"/>
          <p:cNvSpPr txBox="1"/>
          <p:nvPr/>
        </p:nvSpPr>
        <p:spPr>
          <a:xfrm>
            <a:off x="8988750" y="2988406"/>
            <a:ext cx="2994805" cy="523220"/>
          </a:xfrm>
          <a:prstGeom prst="rect">
            <a:avLst/>
          </a:prstGeom>
          <a:solidFill>
            <a:schemeClr val="accent6">
              <a:lumMod val="75000"/>
            </a:schemeClr>
          </a:solidFill>
          <a:ln>
            <a:solidFill>
              <a:schemeClr val="tx1"/>
            </a:solidFill>
          </a:ln>
        </p:spPr>
        <p:txBody>
          <a:bodyPr wrap="square" rtlCol="0">
            <a:spAutoFit/>
          </a:bodyPr>
          <a:lstStyle/>
          <a:p>
            <a:r>
              <a:rPr lang="en-GB" sz="2800" b="0" dirty="0" err="1"/>
              <a:t>Wellcome</a:t>
            </a:r>
            <a:r>
              <a:rPr lang="en-GB" sz="2800" b="0" dirty="0"/>
              <a:t> Trust</a:t>
            </a:r>
          </a:p>
        </p:txBody>
      </p:sp>
      <p:sp>
        <p:nvSpPr>
          <p:cNvPr id="20" name="TextBox 19"/>
          <p:cNvSpPr txBox="1"/>
          <p:nvPr/>
        </p:nvSpPr>
        <p:spPr>
          <a:xfrm>
            <a:off x="6852977" y="2883920"/>
            <a:ext cx="1041530" cy="523220"/>
          </a:xfrm>
          <a:prstGeom prst="rect">
            <a:avLst/>
          </a:prstGeom>
          <a:solidFill>
            <a:schemeClr val="accent6">
              <a:lumMod val="75000"/>
            </a:schemeClr>
          </a:solidFill>
          <a:ln>
            <a:solidFill>
              <a:schemeClr val="tx1"/>
            </a:solidFill>
          </a:ln>
        </p:spPr>
        <p:txBody>
          <a:bodyPr wrap="square" rtlCol="0">
            <a:spAutoFit/>
          </a:bodyPr>
          <a:lstStyle/>
          <a:p>
            <a:r>
              <a:rPr lang="en-GB" sz="2800" b="0" dirty="0"/>
              <a:t>LMS</a:t>
            </a:r>
          </a:p>
        </p:txBody>
      </p:sp>
      <p:sp>
        <p:nvSpPr>
          <p:cNvPr id="21" name="TextBox 20"/>
          <p:cNvSpPr txBox="1"/>
          <p:nvPr/>
        </p:nvSpPr>
        <p:spPr>
          <a:xfrm>
            <a:off x="3987179" y="1865695"/>
            <a:ext cx="927652" cy="523220"/>
          </a:xfrm>
          <a:prstGeom prst="rect">
            <a:avLst/>
          </a:prstGeom>
          <a:solidFill>
            <a:schemeClr val="accent6">
              <a:lumMod val="75000"/>
            </a:schemeClr>
          </a:solidFill>
          <a:ln>
            <a:solidFill>
              <a:schemeClr val="tx1"/>
            </a:solidFill>
          </a:ln>
        </p:spPr>
        <p:txBody>
          <a:bodyPr wrap="square" rtlCol="0">
            <a:spAutoFit/>
          </a:bodyPr>
          <a:lstStyle/>
          <a:p>
            <a:r>
              <a:rPr lang="en-GB" sz="2800" b="0" dirty="0"/>
              <a:t>IMA</a:t>
            </a:r>
          </a:p>
        </p:txBody>
      </p:sp>
      <p:sp>
        <p:nvSpPr>
          <p:cNvPr id="22" name="TextBox 21"/>
          <p:cNvSpPr txBox="1"/>
          <p:nvPr/>
        </p:nvSpPr>
        <p:spPr>
          <a:xfrm>
            <a:off x="8256240" y="1152166"/>
            <a:ext cx="3344392" cy="523220"/>
          </a:xfrm>
          <a:prstGeom prst="rect">
            <a:avLst/>
          </a:prstGeom>
          <a:solidFill>
            <a:schemeClr val="accent6">
              <a:lumMod val="75000"/>
            </a:schemeClr>
          </a:solidFill>
          <a:ln>
            <a:solidFill>
              <a:schemeClr val="tx1"/>
            </a:solidFill>
          </a:ln>
        </p:spPr>
        <p:txBody>
          <a:bodyPr wrap="square" rtlCol="0">
            <a:spAutoFit/>
          </a:bodyPr>
          <a:lstStyle/>
          <a:p>
            <a:r>
              <a:rPr lang="en-GB" sz="2800" b="0" dirty="0"/>
              <a:t>Lister Foundation</a:t>
            </a:r>
          </a:p>
        </p:txBody>
      </p:sp>
      <p:sp>
        <p:nvSpPr>
          <p:cNvPr id="23" name="TextBox 22"/>
          <p:cNvSpPr txBox="1"/>
          <p:nvPr/>
        </p:nvSpPr>
        <p:spPr>
          <a:xfrm>
            <a:off x="6933052" y="1927474"/>
            <a:ext cx="1016224" cy="523220"/>
          </a:xfrm>
          <a:prstGeom prst="rect">
            <a:avLst/>
          </a:prstGeom>
          <a:solidFill>
            <a:schemeClr val="accent6">
              <a:lumMod val="75000"/>
            </a:schemeClr>
          </a:solidFill>
          <a:ln>
            <a:solidFill>
              <a:schemeClr val="tx1"/>
            </a:solidFill>
          </a:ln>
        </p:spPr>
        <p:txBody>
          <a:bodyPr wrap="square" rtlCol="0">
            <a:spAutoFit/>
          </a:bodyPr>
          <a:lstStyle/>
          <a:p>
            <a:r>
              <a:rPr lang="en-GB" sz="2800" b="0" dirty="0"/>
              <a:t>AXA</a:t>
            </a:r>
          </a:p>
        </p:txBody>
      </p:sp>
      <p:sp>
        <p:nvSpPr>
          <p:cNvPr id="24" name="TextBox 23"/>
          <p:cNvSpPr txBox="1"/>
          <p:nvPr/>
        </p:nvSpPr>
        <p:spPr>
          <a:xfrm>
            <a:off x="3616439" y="6015612"/>
            <a:ext cx="7520121" cy="523220"/>
          </a:xfrm>
          <a:prstGeom prst="rect">
            <a:avLst/>
          </a:prstGeom>
          <a:solidFill>
            <a:schemeClr val="accent6">
              <a:lumMod val="75000"/>
            </a:schemeClr>
          </a:solidFill>
          <a:ln>
            <a:solidFill>
              <a:schemeClr val="tx1"/>
            </a:solidFill>
          </a:ln>
        </p:spPr>
        <p:txBody>
          <a:bodyPr wrap="square" rtlCol="0">
            <a:spAutoFit/>
          </a:bodyPr>
          <a:lstStyle/>
          <a:p>
            <a:r>
              <a:rPr lang="en-GB" sz="2800" b="0" dirty="0"/>
              <a:t>Royal Commission for the Exhibition on 1851</a:t>
            </a:r>
          </a:p>
        </p:txBody>
      </p:sp>
      <p:sp>
        <p:nvSpPr>
          <p:cNvPr id="26" name="TextBox 25">
            <a:extLst>
              <a:ext uri="{FF2B5EF4-FFF2-40B4-BE49-F238E27FC236}">
                <a16:creationId xmlns:a16="http://schemas.microsoft.com/office/drawing/2014/main" id="{70952E92-1497-4B78-A475-EC08D7469630}"/>
              </a:ext>
            </a:extLst>
          </p:cNvPr>
          <p:cNvSpPr txBox="1"/>
          <p:nvPr/>
        </p:nvSpPr>
        <p:spPr>
          <a:xfrm>
            <a:off x="3657207" y="3154898"/>
            <a:ext cx="2438793" cy="523220"/>
          </a:xfrm>
          <a:prstGeom prst="rect">
            <a:avLst/>
          </a:prstGeom>
          <a:solidFill>
            <a:schemeClr val="accent6">
              <a:lumMod val="75000"/>
            </a:schemeClr>
          </a:solidFill>
          <a:ln>
            <a:solidFill>
              <a:schemeClr val="tx1"/>
            </a:solidFill>
          </a:ln>
        </p:spPr>
        <p:txBody>
          <a:bodyPr wrap="square" rtlCol="0">
            <a:spAutoFit/>
          </a:bodyPr>
          <a:lstStyle/>
          <a:p>
            <a:r>
              <a:rPr lang="en-GB" sz="2800" b="0" dirty="0"/>
              <a:t>Innovate UK</a:t>
            </a:r>
          </a:p>
        </p:txBody>
      </p:sp>
      <p:sp>
        <p:nvSpPr>
          <p:cNvPr id="27" name="TextBox 26">
            <a:extLst>
              <a:ext uri="{FF2B5EF4-FFF2-40B4-BE49-F238E27FC236}">
                <a16:creationId xmlns:a16="http://schemas.microsoft.com/office/drawing/2014/main" id="{A7D7C351-C886-4B28-B563-64218E05A262}"/>
              </a:ext>
            </a:extLst>
          </p:cNvPr>
          <p:cNvSpPr txBox="1"/>
          <p:nvPr/>
        </p:nvSpPr>
        <p:spPr>
          <a:xfrm>
            <a:off x="8712733" y="4596317"/>
            <a:ext cx="3546841" cy="523220"/>
          </a:xfrm>
          <a:prstGeom prst="rect">
            <a:avLst/>
          </a:prstGeom>
          <a:solidFill>
            <a:schemeClr val="accent6">
              <a:lumMod val="75000"/>
            </a:schemeClr>
          </a:solidFill>
          <a:ln>
            <a:solidFill>
              <a:schemeClr val="tx1"/>
            </a:solidFill>
          </a:ln>
        </p:spPr>
        <p:txBody>
          <a:bodyPr wrap="square" rtlCol="0">
            <a:spAutoFit/>
          </a:bodyPr>
          <a:lstStyle/>
          <a:p>
            <a:r>
              <a:rPr lang="en-GB" sz="2800" b="0" dirty="0"/>
              <a:t>Research England</a:t>
            </a:r>
          </a:p>
        </p:txBody>
      </p:sp>
    </p:spTree>
    <p:extLst>
      <p:ext uri="{BB962C8B-B14F-4D97-AF65-F5344CB8AC3E}">
        <p14:creationId xmlns:p14="http://schemas.microsoft.com/office/powerpoint/2010/main" val="2839859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79376" y="476672"/>
            <a:ext cx="11593288" cy="854968"/>
          </a:xfrm>
        </p:spPr>
        <p:txBody>
          <a:bodyPr rtlCol="0">
            <a:normAutofit/>
          </a:bodyPr>
          <a:lstStyle/>
          <a:p>
            <a:pPr>
              <a:lnSpc>
                <a:spcPct val="90000"/>
              </a:lnSpc>
              <a:defRPr/>
            </a:pPr>
            <a:r>
              <a:rPr lang="en-US" sz="3500" b="0" dirty="0">
                <a:solidFill>
                  <a:srgbClr val="0072C8"/>
                </a:solidFill>
              </a:rPr>
              <a:t>The Engineering and Physical Sciences Research Council (EPSRC)</a:t>
            </a:r>
          </a:p>
        </p:txBody>
      </p:sp>
      <p:sp>
        <p:nvSpPr>
          <p:cNvPr id="8195" name="Rectangle 3"/>
          <p:cNvSpPr>
            <a:spLocks noGrp="1" noChangeArrowheads="1"/>
          </p:cNvSpPr>
          <p:nvPr>
            <p:ph idx="1"/>
          </p:nvPr>
        </p:nvSpPr>
        <p:spPr>
          <a:xfrm>
            <a:off x="513706" y="1420928"/>
            <a:ext cx="11270926" cy="4960400"/>
          </a:xfrm>
        </p:spPr>
        <p:txBody>
          <a:bodyPr/>
          <a:lstStyle/>
          <a:p>
            <a:pPr lvl="1">
              <a:spcAft>
                <a:spcPts val="1000"/>
              </a:spcAft>
              <a:buClr>
                <a:srgbClr val="3D8982"/>
              </a:buClr>
              <a:buFont typeface="Arial" pitchFamily="34" charset="0"/>
              <a:buChar char="•"/>
            </a:pPr>
            <a:r>
              <a:rPr lang="en-US" sz="3000" dirty="0">
                <a:latin typeface="Calibri" pitchFamily="34" charset="0"/>
              </a:rPr>
              <a:t>Government agency </a:t>
            </a:r>
          </a:p>
          <a:p>
            <a:pPr lvl="1">
              <a:spcAft>
                <a:spcPts val="1000"/>
              </a:spcAft>
              <a:buClr>
                <a:srgbClr val="3D8982"/>
              </a:buClr>
              <a:buFont typeface="Arial" pitchFamily="34" charset="0"/>
              <a:buChar char="•"/>
            </a:pPr>
            <a:r>
              <a:rPr lang="en-US" sz="3000" dirty="0">
                <a:latin typeface="Calibri" pitchFamily="34" charset="0"/>
              </a:rPr>
              <a:t>Funder of training and fundamental research in engineering and physical sciences in the UK </a:t>
            </a:r>
          </a:p>
          <a:p>
            <a:pPr lvl="1">
              <a:spcAft>
                <a:spcPts val="1000"/>
              </a:spcAft>
              <a:buClr>
                <a:srgbClr val="3D8982"/>
              </a:buClr>
              <a:buFont typeface="Arial" pitchFamily="34" charset="0"/>
              <a:buChar char="•"/>
            </a:pPr>
            <a:r>
              <a:rPr lang="en-US" sz="3000" dirty="0">
                <a:latin typeface="Calibri" pitchFamily="34" charset="0"/>
              </a:rPr>
              <a:t>Spend approximately £450 million a year for investment in training and research</a:t>
            </a:r>
          </a:p>
          <a:p>
            <a:pPr lvl="1">
              <a:spcAft>
                <a:spcPts val="1000"/>
              </a:spcAft>
              <a:buClr>
                <a:srgbClr val="3D8982"/>
              </a:buClr>
              <a:buFont typeface="Arial" pitchFamily="34" charset="0"/>
              <a:buChar char="•"/>
            </a:pPr>
            <a:r>
              <a:rPr lang="en-US" sz="3000" dirty="0">
                <a:latin typeface="Calibri" pitchFamily="34" charset="0"/>
              </a:rPr>
              <a:t>Current Maths investment</a:t>
            </a:r>
            <a:r>
              <a:rPr lang="en-US" sz="3000" dirty="0">
                <a:solidFill>
                  <a:schemeClr val="accent4"/>
                </a:solidFill>
                <a:latin typeface="Calibri" pitchFamily="34" charset="0"/>
              </a:rPr>
              <a:t>: £160M for 270 grants</a:t>
            </a:r>
          </a:p>
          <a:p>
            <a:pPr lvl="2">
              <a:spcAft>
                <a:spcPts val="1000"/>
              </a:spcAft>
              <a:buClr>
                <a:srgbClr val="3D8982"/>
              </a:buClr>
              <a:buFont typeface="Arial" pitchFamily="34" charset="0"/>
              <a:buChar char="•"/>
            </a:pPr>
            <a:r>
              <a:rPr lang="en-US" sz="3000" dirty="0">
                <a:solidFill>
                  <a:schemeClr val="accent4"/>
                </a:solidFill>
                <a:latin typeface="Calibri" pitchFamily="34" charset="0"/>
              </a:rPr>
              <a:t>£5M for 9 research grants at Bath</a:t>
            </a:r>
          </a:p>
          <a:p>
            <a:pPr lvl="2">
              <a:spcAft>
                <a:spcPts val="1000"/>
              </a:spcAft>
              <a:buClr>
                <a:srgbClr val="3D8982"/>
              </a:buClr>
              <a:buFont typeface="Arial" pitchFamily="34" charset="0"/>
              <a:buChar char="•"/>
            </a:pPr>
            <a:r>
              <a:rPr lang="en-US" sz="3000" dirty="0">
                <a:solidFill>
                  <a:schemeClr val="accent4"/>
                </a:solidFill>
                <a:latin typeface="Calibri" pitchFamily="34" charset="0"/>
              </a:rPr>
              <a:t>And SAMBa! (£8.8M for 2 grants)</a:t>
            </a:r>
          </a:p>
          <a:p>
            <a:pPr marL="665163" lvl="2" indent="0">
              <a:spcAft>
                <a:spcPts val="1000"/>
              </a:spcAft>
              <a:buClr>
                <a:srgbClr val="3D8982"/>
              </a:buClr>
              <a:buNone/>
            </a:pPr>
            <a:endParaRPr lang="en-US" sz="3000" dirty="0">
              <a:solidFill>
                <a:schemeClr val="accent4"/>
              </a:solidFill>
              <a:latin typeface="Calibri" pitchFamily="34" charset="0"/>
            </a:endParaRPr>
          </a:p>
          <a:p>
            <a:pPr marL="665163" lvl="2" indent="0">
              <a:spcAft>
                <a:spcPts val="1000"/>
              </a:spcAft>
              <a:buClr>
                <a:srgbClr val="3D8982"/>
              </a:buClr>
              <a:buNone/>
            </a:pPr>
            <a:endParaRPr lang="en-US" sz="3000" dirty="0">
              <a:solidFill>
                <a:schemeClr val="accent4"/>
              </a:solidFill>
              <a:latin typeface="Calibri" pitchFamily="34" charset="0"/>
            </a:endParaRPr>
          </a:p>
          <a:p>
            <a:pPr marL="863600" lvl="2" indent="0">
              <a:buNone/>
            </a:pPr>
            <a:endParaRPr lang="en-US" sz="2000" dirty="0"/>
          </a:p>
        </p:txBody>
      </p:sp>
    </p:spTree>
    <p:extLst>
      <p:ext uri="{BB962C8B-B14F-4D97-AF65-F5344CB8AC3E}">
        <p14:creationId xmlns:p14="http://schemas.microsoft.com/office/powerpoint/2010/main" val="40341189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3"/>
          <p:cNvSpPr>
            <a:spLocks noGrp="1"/>
          </p:cNvSpPr>
          <p:nvPr>
            <p:ph type="title"/>
          </p:nvPr>
        </p:nvSpPr>
        <p:spPr>
          <a:xfrm>
            <a:off x="263352" y="160336"/>
            <a:ext cx="8229600" cy="1143000"/>
          </a:xfrm>
        </p:spPr>
        <p:txBody>
          <a:bodyPr/>
          <a:lstStyle/>
          <a:p>
            <a:pPr algn="l">
              <a:lnSpc>
                <a:spcPct val="90000"/>
              </a:lnSpc>
            </a:pPr>
            <a:r>
              <a:rPr lang="en-GB" sz="3500" dirty="0">
                <a:solidFill>
                  <a:srgbClr val="006EBE"/>
                </a:solidFill>
              </a:rPr>
              <a:t>EPSRC’s Strategic Plan 2015 </a:t>
            </a:r>
          </a:p>
        </p:txBody>
      </p:sp>
      <p:sp>
        <p:nvSpPr>
          <p:cNvPr id="6" name="Content Placeholder 4"/>
          <p:cNvSpPr>
            <a:spLocks noGrp="1"/>
          </p:cNvSpPr>
          <p:nvPr>
            <p:ph idx="1"/>
          </p:nvPr>
        </p:nvSpPr>
        <p:spPr>
          <a:xfrm>
            <a:off x="407368" y="1166018"/>
            <a:ext cx="9721080" cy="5215310"/>
          </a:xfrm>
        </p:spPr>
        <p:txBody>
          <a:bodyPr/>
          <a:lstStyle/>
          <a:p>
            <a:r>
              <a:rPr lang="en-GB" dirty="0"/>
              <a:t>Building Leadership</a:t>
            </a:r>
          </a:p>
          <a:p>
            <a:r>
              <a:rPr lang="en-GB" dirty="0"/>
              <a:t>Accelerating Impact</a:t>
            </a:r>
          </a:p>
          <a:p>
            <a:r>
              <a:rPr lang="en-GB" dirty="0"/>
              <a:t>Balancing Capability</a:t>
            </a:r>
          </a:p>
          <a:p>
            <a:pPr marL="0" indent="0">
              <a:buNone/>
            </a:pPr>
            <a:endParaRPr lang="en-GB" sz="1200" dirty="0">
              <a:solidFill>
                <a:srgbClr val="0070C0"/>
              </a:solidFill>
            </a:endParaRPr>
          </a:p>
          <a:p>
            <a:pPr marL="0" indent="0">
              <a:buNone/>
            </a:pPr>
            <a:r>
              <a:rPr lang="en-GB" dirty="0">
                <a:solidFill>
                  <a:srgbClr val="0070C0"/>
                </a:solidFill>
              </a:rPr>
              <a:t>Goals:</a:t>
            </a:r>
          </a:p>
          <a:p>
            <a:r>
              <a:rPr lang="en-GB" sz="2000" dirty="0"/>
              <a:t>For UK to be positioned as international research leader, where discovery thrives and support generates highest quality research</a:t>
            </a:r>
          </a:p>
          <a:p>
            <a:r>
              <a:rPr lang="en-GB" sz="2000" dirty="0"/>
              <a:t>For UK’s excellent research base &amp; talented researchers to work with EPSRC to accelerate innovation for benefit of society and economy</a:t>
            </a:r>
          </a:p>
          <a:p>
            <a:pPr>
              <a:buNone/>
            </a:pPr>
            <a:endParaRPr lang="en-GB" sz="2400" dirty="0">
              <a:hlinkClick r:id="rId2"/>
            </a:endParaRPr>
          </a:p>
          <a:p>
            <a:pPr>
              <a:buNone/>
            </a:pPr>
            <a:r>
              <a:rPr lang="en-GB" sz="2400" dirty="0">
                <a:hlinkClick r:id="rId2"/>
              </a:rPr>
              <a:t>http://www.epsrc.ac.uk/newsevents/pubs/strategic-plan-2015/</a:t>
            </a:r>
            <a:r>
              <a:rPr lang="en-GB" sz="2400" dirty="0"/>
              <a:t> </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8328" y="445840"/>
            <a:ext cx="2736304" cy="2648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155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335360" y="332656"/>
            <a:ext cx="4978896" cy="508918"/>
          </a:xfrm>
        </p:spPr>
        <p:txBody>
          <a:bodyPr/>
          <a:lstStyle/>
          <a:p>
            <a:pPr algn="l"/>
            <a:r>
              <a:rPr lang="en-GB" sz="3500" dirty="0">
                <a:solidFill>
                  <a:srgbClr val="0072C8"/>
                </a:solidFill>
                <a:latin typeface="Arial Narrow" panose="020B0606020202030204" pitchFamily="34" charset="0"/>
              </a:rPr>
              <a:t>EPSRC funding</a:t>
            </a:r>
          </a:p>
        </p:txBody>
      </p:sp>
      <p:sp>
        <p:nvSpPr>
          <p:cNvPr id="8" name="Content Placeholder 7"/>
          <p:cNvSpPr>
            <a:spLocks noGrp="1"/>
          </p:cNvSpPr>
          <p:nvPr>
            <p:ph idx="1"/>
          </p:nvPr>
        </p:nvSpPr>
        <p:spPr>
          <a:xfrm>
            <a:off x="407368" y="980728"/>
            <a:ext cx="11017224" cy="5328592"/>
          </a:xfrm>
        </p:spPr>
        <p:txBody>
          <a:bodyPr/>
          <a:lstStyle/>
          <a:p>
            <a:pPr marL="0" indent="0">
              <a:buNone/>
            </a:pPr>
            <a:r>
              <a:rPr lang="en-GB" sz="3000" dirty="0">
                <a:solidFill>
                  <a:schemeClr val="accent2"/>
                </a:solidFill>
              </a:rPr>
              <a:t>~10,000 students </a:t>
            </a:r>
          </a:p>
          <a:p>
            <a:pPr lvl="1"/>
            <a:r>
              <a:rPr lang="en-GB" sz="2400" dirty="0"/>
              <a:t>CDT/DTP/ICASE</a:t>
            </a:r>
          </a:p>
          <a:p>
            <a:pPr lvl="1"/>
            <a:endParaRPr lang="en-GB" sz="1800" dirty="0"/>
          </a:p>
          <a:p>
            <a:pPr marL="0" lvl="1" indent="0">
              <a:buNone/>
            </a:pPr>
            <a:r>
              <a:rPr lang="en-GB" sz="3000" dirty="0">
                <a:solidFill>
                  <a:schemeClr val="accent2"/>
                </a:solidFill>
              </a:rPr>
              <a:t>Research proposals</a:t>
            </a:r>
          </a:p>
          <a:p>
            <a:pPr lvl="1"/>
            <a:r>
              <a:rPr lang="en-GB" sz="2400" dirty="0"/>
              <a:t>£5K travel grants</a:t>
            </a:r>
          </a:p>
          <a:p>
            <a:pPr lvl="1"/>
            <a:r>
              <a:rPr lang="en-GB" sz="2400" dirty="0"/>
              <a:t>£</a:t>
            </a:r>
            <a:r>
              <a:rPr lang="en-GB" sz="2400" dirty="0" err="1"/>
              <a:t>10M</a:t>
            </a:r>
            <a:r>
              <a:rPr lang="en-GB" sz="2400" dirty="0"/>
              <a:t> Programme grants</a:t>
            </a:r>
          </a:p>
          <a:p>
            <a:pPr lvl="1"/>
            <a:r>
              <a:rPr lang="en-GB" sz="2400" dirty="0"/>
              <a:t>Feasibility studies</a:t>
            </a:r>
          </a:p>
          <a:p>
            <a:pPr lvl="1"/>
            <a:r>
              <a:rPr lang="en-GB" sz="2400" dirty="0"/>
              <a:t>Fellowships</a:t>
            </a:r>
          </a:p>
          <a:p>
            <a:pPr lvl="1"/>
            <a:r>
              <a:rPr lang="en-GB" sz="2400" dirty="0"/>
              <a:t>Targeted areas (application, research)</a:t>
            </a:r>
          </a:p>
          <a:p>
            <a:pPr marL="457200" lvl="1" indent="0">
              <a:buNone/>
            </a:pPr>
            <a:endParaRPr lang="en-GB" sz="2000" dirty="0"/>
          </a:p>
          <a:p>
            <a:pPr lvl="1"/>
            <a:endParaRPr lang="en-GB" sz="2000" dirty="0"/>
          </a:p>
          <a:p>
            <a:endParaRPr lang="en-GB" sz="2400" dirty="0"/>
          </a:p>
        </p:txBody>
      </p:sp>
    </p:spTree>
    <p:extLst>
      <p:ext uri="{BB962C8B-B14F-4D97-AF65-F5344CB8AC3E}">
        <p14:creationId xmlns:p14="http://schemas.microsoft.com/office/powerpoint/2010/main" val="889416261"/>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3">
      <a:dk1>
        <a:srgbClr val="000000"/>
      </a:dk1>
      <a:lt1>
        <a:srgbClr val="FFFFFF"/>
      </a:lt1>
      <a:dk2>
        <a:srgbClr val="00947E"/>
      </a:dk2>
      <a:lt2>
        <a:srgbClr val="68003F"/>
      </a:lt2>
      <a:accent1>
        <a:srgbClr val="80B6DE"/>
      </a:accent1>
      <a:accent2>
        <a:srgbClr val="AFD38E"/>
      </a:accent2>
      <a:accent3>
        <a:srgbClr val="FFFFFF"/>
      </a:accent3>
      <a:accent4>
        <a:srgbClr val="000000"/>
      </a:accent4>
      <a:accent5>
        <a:srgbClr val="C0D7EC"/>
      </a:accent5>
      <a:accent6>
        <a:srgbClr val="9EBF80"/>
      </a:accent6>
      <a:hlink>
        <a:srgbClr val="DC390D"/>
      </a:hlink>
      <a:folHlink>
        <a:srgbClr val="60A81D"/>
      </a:folHlink>
    </a:clrScheme>
    <a:fontScheme name="Blank Presentatio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947E"/>
        </a:dk2>
        <a:lt2>
          <a:srgbClr val="68003F"/>
        </a:lt2>
        <a:accent1>
          <a:srgbClr val="80B6DE"/>
        </a:accent1>
        <a:accent2>
          <a:srgbClr val="AFD38E"/>
        </a:accent2>
        <a:accent3>
          <a:srgbClr val="FFFFFF"/>
        </a:accent3>
        <a:accent4>
          <a:srgbClr val="000000"/>
        </a:accent4>
        <a:accent5>
          <a:srgbClr val="C0D7EC"/>
        </a:accent5>
        <a:accent6>
          <a:srgbClr val="9EBF80"/>
        </a:accent6>
        <a:hlink>
          <a:srgbClr val="DC390D"/>
        </a:hlink>
        <a:folHlink>
          <a:srgbClr val="60A81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7BC4B2244B12745B520C10B6B65BBFE" ma:contentTypeVersion="0" ma:contentTypeDescription="Create a new document." ma:contentTypeScope="" ma:versionID="09a4548200d407d80c2efd59c8482dc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8C4292D8-D34B-4227-B325-79285FDCC23A}">
  <ds:schemaRefs>
    <ds:schemaRef ds:uri="http://schemas.microsoft.com/office/2006/metadata/longProperties"/>
  </ds:schemaRefs>
</ds:datastoreItem>
</file>

<file path=customXml/itemProps2.xml><?xml version="1.0" encoding="utf-8"?>
<ds:datastoreItem xmlns:ds="http://schemas.openxmlformats.org/officeDocument/2006/customXml" ds:itemID="{5D5F024C-C8E6-46E4-ACE6-F1AFECFF5D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6A14216D-42CE-40EA-AA82-683A0B001120}">
  <ds:schemaRefs>
    <ds:schemaRef ds:uri="http://schemas.microsoft.com/sharepoint/v3/contenttype/forms"/>
  </ds:schemaRefs>
</ds:datastoreItem>
</file>

<file path=customXml/itemProps4.xml><?xml version="1.0" encoding="utf-8"?>
<ds:datastoreItem xmlns:ds="http://schemas.openxmlformats.org/officeDocument/2006/customXml" ds:itemID="{2E25FED0-0963-41D5-BAAC-D4BC4111FDCA}">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3091</TotalTime>
  <Words>1312</Words>
  <Application>Microsoft Office PowerPoint</Application>
  <PresentationFormat>Widescreen</PresentationFormat>
  <Paragraphs>239</Paragraphs>
  <Slides>23</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ＭＳ Ｐゴシック</vt:lpstr>
      <vt:lpstr>Arial</vt:lpstr>
      <vt:lpstr>Arial Narrow</vt:lpstr>
      <vt:lpstr>Calibri</vt:lpstr>
      <vt:lpstr>Symbol</vt:lpstr>
      <vt:lpstr>Times</vt:lpstr>
      <vt:lpstr>Verdana</vt:lpstr>
      <vt:lpstr>Wingdings</vt:lpstr>
      <vt:lpstr>Blank Presentation</vt:lpstr>
      <vt:lpstr>Office Theme</vt:lpstr>
      <vt:lpstr>PowerPoint Presentation</vt:lpstr>
      <vt:lpstr>What is a research proposal?</vt:lpstr>
      <vt:lpstr>What makes a good research proposal?</vt:lpstr>
      <vt:lpstr>Putting your team together</vt:lpstr>
      <vt:lpstr>A selection of funders of UK Mathematics research</vt:lpstr>
      <vt:lpstr>A selection of funders of UK Mathematics research</vt:lpstr>
      <vt:lpstr>The Engineering and Physical Sciences Research Council (EPSRC)</vt:lpstr>
      <vt:lpstr>EPSRC’s Strategic Plan 2015 </vt:lpstr>
      <vt:lpstr>EPSRC funding</vt:lpstr>
      <vt:lpstr>EPSRC Portfolio</vt:lpstr>
      <vt:lpstr>An EPSRC proposal comprises</vt:lpstr>
      <vt:lpstr>An ITT proposal comprises</vt:lpstr>
      <vt:lpstr>Impact</vt:lpstr>
      <vt:lpstr>PowerPoint Presentation</vt:lpstr>
      <vt:lpstr>The peer review process</vt:lpstr>
      <vt:lpstr>Peer review principles</vt:lpstr>
      <vt:lpstr>The EPSRC standard Peer Review Process</vt:lpstr>
      <vt:lpstr>Peer Review Criteria</vt:lpstr>
      <vt:lpstr>Role of the Panel</vt:lpstr>
      <vt:lpstr>Advice</vt:lpstr>
      <vt:lpstr>Consider your audience</vt:lpstr>
      <vt:lpstr>Get feedback</vt:lpstr>
      <vt:lpstr>Any questions?</vt:lpstr>
    </vt:vector>
  </TitlesOfParts>
  <Company>Doggett Jones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Jones</dc:creator>
  <cp:lastModifiedBy>Susie Douglas</cp:lastModifiedBy>
  <cp:revision>260</cp:revision>
  <dcterms:created xsi:type="dcterms:W3CDTF">2006-12-06T14:55:59Z</dcterms:created>
  <dcterms:modified xsi:type="dcterms:W3CDTF">2019-02-21T13:06:41Z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
    <vt:lpwstr>Unclassified</vt:lpwstr>
  </property>
  <property fmtid="{D5CDD505-2E9C-101B-9397-08002B2CF9AE}" pid="3" name="Description0">
    <vt:lpwstr>peer review presentation</vt:lpwstr>
  </property>
  <property fmtid="{D5CDD505-2E9C-101B-9397-08002B2CF9AE}" pid="4" name="Contributors">
    <vt:lpwstr/>
  </property>
  <property fmtid="{D5CDD505-2E9C-101B-9397-08002B2CF9AE}" pid="5" name="Status">
    <vt:lpwstr>Document</vt:lpwstr>
  </property>
  <property fmtid="{D5CDD505-2E9C-101B-9397-08002B2CF9AE}" pid="6" name="display_urn:schemas-microsoft-com:office:office#Editor">
    <vt:lpwstr>Susie Douglas</vt:lpwstr>
  </property>
  <property fmtid="{D5CDD505-2E9C-101B-9397-08002B2CF9AE}" pid="7" name="display_urn:schemas-microsoft-com:office:office#Author">
    <vt:lpwstr>Susie Douglas</vt:lpwstr>
  </property>
  <property fmtid="{D5CDD505-2E9C-101B-9397-08002B2CF9AE}" pid="8" name="Order">
    <vt:lpwstr>128500.000000000</vt:lpwstr>
  </property>
  <property fmtid="{D5CDD505-2E9C-101B-9397-08002B2CF9AE}" pid="9" name="_SourceUrl">
    <vt:lpwstr/>
  </property>
</Properties>
</file>