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65" r:id="rId1"/>
  </p:sldMasterIdLst>
  <p:notesMasterIdLst>
    <p:notesMasterId r:id="rId31"/>
  </p:notesMasterIdLst>
  <p:handoutMasterIdLst>
    <p:handoutMasterId r:id="rId32"/>
  </p:handoutMasterIdLst>
  <p:sldIdLst>
    <p:sldId id="272" r:id="rId2"/>
    <p:sldId id="281" r:id="rId3"/>
    <p:sldId id="312" r:id="rId4"/>
    <p:sldId id="289" r:id="rId5"/>
    <p:sldId id="282" r:id="rId6"/>
    <p:sldId id="308" r:id="rId7"/>
    <p:sldId id="310" r:id="rId8"/>
    <p:sldId id="280" r:id="rId9"/>
    <p:sldId id="340" r:id="rId10"/>
    <p:sldId id="341" r:id="rId11"/>
    <p:sldId id="342" r:id="rId12"/>
    <p:sldId id="345" r:id="rId13"/>
    <p:sldId id="346" r:id="rId14"/>
    <p:sldId id="343" r:id="rId15"/>
    <p:sldId id="297" r:id="rId16"/>
    <p:sldId id="347" r:id="rId17"/>
    <p:sldId id="350" r:id="rId18"/>
    <p:sldId id="356" r:id="rId19"/>
    <p:sldId id="354" r:id="rId20"/>
    <p:sldId id="357" r:id="rId21"/>
    <p:sldId id="358" r:id="rId22"/>
    <p:sldId id="359" r:id="rId23"/>
    <p:sldId id="355" r:id="rId24"/>
    <p:sldId id="353" r:id="rId25"/>
    <p:sldId id="334" r:id="rId26"/>
    <p:sldId id="299" r:id="rId27"/>
    <p:sldId id="300" r:id="rId28"/>
    <p:sldId id="301" r:id="rId29"/>
    <p:sldId id="349" r:id="rId30"/>
  </p:sldIdLst>
  <p:sldSz cx="9144000" cy="6858000" type="screen4x3"/>
  <p:notesSz cx="9872663" cy="6797675"/>
  <p:defaultTextStyle>
    <a:defPPr>
      <a:defRPr lang="en-GB"/>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142" userDrawn="1">
          <p15:clr>
            <a:srgbClr val="A4A3A4"/>
          </p15:clr>
        </p15:guide>
        <p15:guide id="2" pos="311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06BA"/>
    <a:srgbClr val="FFFFCC"/>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165" autoAdjust="0"/>
    <p:restoredTop sz="74457" autoAdjust="0"/>
  </p:normalViewPr>
  <p:slideViewPr>
    <p:cSldViewPr>
      <p:cViewPr varScale="1">
        <p:scale>
          <a:sx n="95" d="100"/>
          <a:sy n="95" d="100"/>
        </p:scale>
        <p:origin x="158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0584"/>
    </p:cViewPr>
  </p:sorterViewPr>
  <p:notesViewPr>
    <p:cSldViewPr>
      <p:cViewPr varScale="1">
        <p:scale>
          <a:sx n="34" d="100"/>
          <a:sy n="34" d="100"/>
        </p:scale>
        <p:origin x="-1422" y="-78"/>
      </p:cViewPr>
      <p:guideLst>
        <p:guide orient="horz" pos="2142"/>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899" name="Rectangle 3"/>
          <p:cNvSpPr>
            <a:spLocks noGrp="1" noChangeArrowheads="1"/>
          </p:cNvSpPr>
          <p:nvPr>
            <p:ph type="dt" sz="quarter"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80900" name="Rectangle 4"/>
          <p:cNvSpPr>
            <a:spLocks noGrp="1" noChangeArrowheads="1"/>
          </p:cNvSpPr>
          <p:nvPr>
            <p:ph type="ftr" sz="quarter" idx="2"/>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80901" name="Rectangle 5"/>
          <p:cNvSpPr>
            <a:spLocks noGrp="1" noChangeArrowheads="1"/>
          </p:cNvSpPr>
          <p:nvPr>
            <p:ph type="sldNum" sz="quarter" idx="3"/>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855BA763-F997-4A75-A9C4-36BF5B392A0F}" type="slidenum">
              <a:rPr lang="en-GB"/>
              <a:pPr>
                <a:defRPr/>
              </a:pPr>
              <a:t>‹#›</a:t>
            </a:fld>
            <a:endParaRPr lang="en-GB"/>
          </a:p>
        </p:txBody>
      </p:sp>
    </p:spTree>
    <p:extLst>
      <p:ext uri="{BB962C8B-B14F-4D97-AF65-F5344CB8AC3E}">
        <p14:creationId xmlns:p14="http://schemas.microsoft.com/office/powerpoint/2010/main" val="32664333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hdr" sz="quarter"/>
          </p:nvPr>
        </p:nvSpPr>
        <p:spPr bwMode="auto">
          <a:xfrm>
            <a:off x="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5" name="Rectangle 3"/>
          <p:cNvSpPr>
            <a:spLocks noGrp="1" noChangeArrowheads="1"/>
          </p:cNvSpPr>
          <p:nvPr>
            <p:ph type="dt" idx="1"/>
          </p:nvPr>
        </p:nvSpPr>
        <p:spPr bwMode="auto">
          <a:xfrm>
            <a:off x="5594510" y="0"/>
            <a:ext cx="4278154" cy="3398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pPr>
              <a:defRPr/>
            </a:pPr>
            <a:endParaRPr lang="en-GB"/>
          </a:p>
        </p:txBody>
      </p:sp>
      <p:sp>
        <p:nvSpPr>
          <p:cNvPr id="33796" name="Rectangle 4"/>
          <p:cNvSpPr>
            <a:spLocks noGrp="1" noRot="1" noChangeAspect="1" noChangeArrowheads="1" noTextEdit="1"/>
          </p:cNvSpPr>
          <p:nvPr>
            <p:ph type="sldImg" idx="2"/>
          </p:nvPr>
        </p:nvSpPr>
        <p:spPr bwMode="auto">
          <a:xfrm>
            <a:off x="3236913" y="509588"/>
            <a:ext cx="3398837" cy="25495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7" name="Rectangle 5"/>
          <p:cNvSpPr>
            <a:spLocks noGrp="1" noChangeArrowheads="1"/>
          </p:cNvSpPr>
          <p:nvPr>
            <p:ph type="body" sz="quarter" idx="3"/>
          </p:nvPr>
        </p:nvSpPr>
        <p:spPr bwMode="auto">
          <a:xfrm>
            <a:off x="1316357" y="3228896"/>
            <a:ext cx="7239953" cy="305895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9158" name="Rectangle 6"/>
          <p:cNvSpPr>
            <a:spLocks noGrp="1" noChangeArrowheads="1"/>
          </p:cNvSpPr>
          <p:nvPr>
            <p:ph type="ftr" sz="quarter" idx="4"/>
          </p:nvPr>
        </p:nvSpPr>
        <p:spPr bwMode="auto">
          <a:xfrm>
            <a:off x="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pPr>
              <a:defRPr/>
            </a:pPr>
            <a:endParaRPr lang="en-GB"/>
          </a:p>
        </p:txBody>
      </p:sp>
      <p:sp>
        <p:nvSpPr>
          <p:cNvPr id="49159" name="Rectangle 7"/>
          <p:cNvSpPr>
            <a:spLocks noGrp="1" noChangeArrowheads="1"/>
          </p:cNvSpPr>
          <p:nvPr>
            <p:ph type="sldNum" sz="quarter" idx="5"/>
          </p:nvPr>
        </p:nvSpPr>
        <p:spPr bwMode="auto">
          <a:xfrm>
            <a:off x="5594510" y="6457792"/>
            <a:ext cx="4278154" cy="33988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pPr>
              <a:defRPr/>
            </a:pPr>
            <a:fld id="{CDE82BE8-2DCA-42C9-9FFD-7B41CC78517C}" type="slidenum">
              <a:rPr lang="en-GB"/>
              <a:pPr>
                <a:defRPr/>
              </a:pPr>
              <a:t>‹#›</a:t>
            </a:fld>
            <a:endParaRPr lang="en-GB"/>
          </a:p>
        </p:txBody>
      </p:sp>
    </p:spTree>
    <p:extLst>
      <p:ext uri="{BB962C8B-B14F-4D97-AF65-F5344CB8AC3E}">
        <p14:creationId xmlns:p14="http://schemas.microsoft.com/office/powerpoint/2010/main" val="993692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DEB245AE-9EDB-49F2-9EE5-3B4C3E2DB8D2}" type="slidenum">
              <a:rPr lang="en-GB" altLang="en-US" smtClean="0"/>
              <a:pPr>
                <a:spcBef>
                  <a:spcPct val="0"/>
                </a:spcBef>
              </a:pPr>
              <a:t>3</a:t>
            </a:fld>
            <a:endParaRPr lang="en-GB" altLang="en-US"/>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3605298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ACD1195D-D403-46CD-B1B3-681F2BC1FE27}" type="slidenum">
              <a:rPr lang="en-GB" altLang="en-US" smtClean="0"/>
              <a:pPr>
                <a:spcBef>
                  <a:spcPct val="0"/>
                </a:spcBef>
              </a:pPr>
              <a:t>7</a:t>
            </a:fld>
            <a:endParaRPr lang="en-GB" altLang="en-US"/>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040833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Times New Roman" pitchFamily="18" charset="0"/>
                <a:cs typeface="Arial" charset="0"/>
              </a:defRPr>
            </a:lvl1pPr>
            <a:lvl2pPr marL="742950" indent="-285750" eaLnBrk="0" hangingPunct="0">
              <a:spcBef>
                <a:spcPct val="30000"/>
              </a:spcBef>
              <a:defRPr sz="1200">
                <a:solidFill>
                  <a:schemeClr val="tx1"/>
                </a:solidFill>
                <a:latin typeface="Times New Roman" pitchFamily="18" charset="0"/>
                <a:cs typeface="Arial" charset="0"/>
              </a:defRPr>
            </a:lvl2pPr>
            <a:lvl3pPr marL="1143000" indent="-228600" eaLnBrk="0" hangingPunct="0">
              <a:spcBef>
                <a:spcPct val="30000"/>
              </a:spcBef>
              <a:defRPr sz="1200">
                <a:solidFill>
                  <a:schemeClr val="tx1"/>
                </a:solidFill>
                <a:latin typeface="Times New Roman" pitchFamily="18" charset="0"/>
                <a:cs typeface="Arial" charset="0"/>
              </a:defRPr>
            </a:lvl3pPr>
            <a:lvl4pPr marL="1600200" indent="-228600" eaLnBrk="0" hangingPunct="0">
              <a:spcBef>
                <a:spcPct val="30000"/>
              </a:spcBef>
              <a:defRPr sz="1200">
                <a:solidFill>
                  <a:schemeClr val="tx1"/>
                </a:solidFill>
                <a:latin typeface="Times New Roman" pitchFamily="18" charset="0"/>
                <a:cs typeface="Arial" charset="0"/>
              </a:defRPr>
            </a:lvl4pPr>
            <a:lvl5pPr marL="2057400" indent="-228600" eaLnBrk="0" hangingPunct="0">
              <a:spcBef>
                <a:spcPct val="30000"/>
              </a:spcBef>
              <a:defRPr sz="1200">
                <a:solidFill>
                  <a:schemeClr val="tx1"/>
                </a:solidFill>
                <a:latin typeface="Times New Roman" pitchFamily="18" charset="0"/>
                <a:cs typeface="Arial" charset="0"/>
              </a:defRPr>
            </a:lvl5pPr>
            <a:lvl6pPr marL="2514600" indent="-228600" eaLnBrk="0" fontAlgn="base" hangingPunct="0">
              <a:spcBef>
                <a:spcPct val="30000"/>
              </a:spcBef>
              <a:spcAft>
                <a:spcPct val="0"/>
              </a:spcAft>
              <a:defRPr sz="1200">
                <a:solidFill>
                  <a:schemeClr val="tx1"/>
                </a:solidFill>
                <a:latin typeface="Times New Roman" pitchFamily="18" charset="0"/>
                <a:cs typeface="Arial" charset="0"/>
              </a:defRPr>
            </a:lvl6pPr>
            <a:lvl7pPr marL="2971800" indent="-228600" eaLnBrk="0" fontAlgn="base" hangingPunct="0">
              <a:spcBef>
                <a:spcPct val="30000"/>
              </a:spcBef>
              <a:spcAft>
                <a:spcPct val="0"/>
              </a:spcAft>
              <a:defRPr sz="1200">
                <a:solidFill>
                  <a:schemeClr val="tx1"/>
                </a:solidFill>
                <a:latin typeface="Times New Roman" pitchFamily="18" charset="0"/>
                <a:cs typeface="Arial" charset="0"/>
              </a:defRPr>
            </a:lvl7pPr>
            <a:lvl8pPr marL="3429000" indent="-228600" eaLnBrk="0" fontAlgn="base" hangingPunct="0">
              <a:spcBef>
                <a:spcPct val="30000"/>
              </a:spcBef>
              <a:spcAft>
                <a:spcPct val="0"/>
              </a:spcAft>
              <a:defRPr sz="1200">
                <a:solidFill>
                  <a:schemeClr val="tx1"/>
                </a:solidFill>
                <a:latin typeface="Times New Roman" pitchFamily="18" charset="0"/>
                <a:cs typeface="Arial" charset="0"/>
              </a:defRPr>
            </a:lvl8pPr>
            <a:lvl9pPr marL="3886200" indent="-228600" eaLnBrk="0" fontAlgn="base" hangingPunct="0">
              <a:spcBef>
                <a:spcPct val="30000"/>
              </a:spcBef>
              <a:spcAft>
                <a:spcPct val="0"/>
              </a:spcAft>
              <a:defRPr sz="1200">
                <a:solidFill>
                  <a:schemeClr val="tx1"/>
                </a:solidFill>
                <a:latin typeface="Times New Roman" pitchFamily="18" charset="0"/>
                <a:cs typeface="Arial" charset="0"/>
              </a:defRPr>
            </a:lvl9pPr>
          </a:lstStyle>
          <a:p>
            <a:pPr>
              <a:spcBef>
                <a:spcPct val="0"/>
              </a:spcBef>
            </a:pPr>
            <a:fld id="{96B27C05-DFAB-4DA2-9017-E7433B04F180}" type="slidenum">
              <a:rPr lang="en-GB" altLang="en-US" smtClean="0"/>
              <a:pPr>
                <a:spcBef>
                  <a:spcPct val="0"/>
                </a:spcBef>
              </a:pPr>
              <a:t>14</a:t>
            </a:fld>
            <a:endParaRPr lang="en-GB" alt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xfrm>
            <a:off x="987267" y="3228896"/>
            <a:ext cx="7898130" cy="3058954"/>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8967193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29"/>
          <p:cNvSpPr>
            <a:spLocks noGrp="1"/>
          </p:cNvSpPr>
          <p:nvPr>
            <p:ph type="dt" sz="half" idx="10"/>
          </p:nvPr>
        </p:nvSpPr>
        <p:spPr/>
        <p:txBody>
          <a:bodyPr/>
          <a:lstStyle>
            <a:lvl1pPr>
              <a:defRPr/>
            </a:lvl1pPr>
          </a:lstStyle>
          <a:p>
            <a:pPr>
              <a:defRPr/>
            </a:pPr>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51AFF92B-747F-4D52-912B-DE192BA53991}" type="slidenum">
              <a:rPr lang="en-GB"/>
              <a:pPr>
                <a:defRPr/>
              </a:pPr>
              <a:t>‹#›</a:t>
            </a:fld>
            <a:endParaRPr lang="en-GB"/>
          </a:p>
        </p:txBody>
      </p:sp>
    </p:spTree>
    <p:extLst>
      <p:ext uri="{BB962C8B-B14F-4D97-AF65-F5344CB8AC3E}">
        <p14:creationId xmlns:p14="http://schemas.microsoft.com/office/powerpoint/2010/main" val="122669512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8DBDE7B-1B54-4594-AAF7-136AA321CAD7}" type="slidenum">
              <a:rPr lang="en-GB"/>
              <a:pPr>
                <a:defRPr/>
              </a:pPr>
              <a:t>‹#›</a:t>
            </a:fld>
            <a:endParaRPr lang="en-GB"/>
          </a:p>
        </p:txBody>
      </p:sp>
    </p:spTree>
    <p:extLst>
      <p:ext uri="{BB962C8B-B14F-4D97-AF65-F5344CB8AC3E}">
        <p14:creationId xmlns:p14="http://schemas.microsoft.com/office/powerpoint/2010/main" val="37959065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2357E375-5C4A-448C-8E24-64BD7996F7CB}" type="slidenum">
              <a:rPr lang="en-GB"/>
              <a:pPr>
                <a:defRPr/>
              </a:pPr>
              <a:t>‹#›</a:t>
            </a:fld>
            <a:endParaRPr lang="en-GB"/>
          </a:p>
        </p:txBody>
      </p:sp>
    </p:spTree>
    <p:extLst>
      <p:ext uri="{BB962C8B-B14F-4D97-AF65-F5344CB8AC3E}">
        <p14:creationId xmlns:p14="http://schemas.microsoft.com/office/powerpoint/2010/main" val="2545690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8EBF4C9E-265D-4F76-BE15-F7BF16FC143F}" type="slidenum">
              <a:rPr lang="en-GB"/>
              <a:pPr>
                <a:defRPr/>
              </a:pPr>
              <a:t>‹#›</a:t>
            </a:fld>
            <a:endParaRPr lang="en-GB"/>
          </a:p>
        </p:txBody>
      </p:sp>
    </p:spTree>
    <p:extLst>
      <p:ext uri="{BB962C8B-B14F-4D97-AF65-F5344CB8AC3E}">
        <p14:creationId xmlns:p14="http://schemas.microsoft.com/office/powerpoint/2010/main" val="1171372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1B29B4B-5BFD-4E21-BB31-1CEC5505D103}" type="slidenum">
              <a:rPr lang="en-GB"/>
              <a:pPr>
                <a:defRPr/>
              </a:pPr>
              <a:t>‹#›</a:t>
            </a:fld>
            <a:endParaRPr lang="en-GB"/>
          </a:p>
        </p:txBody>
      </p:sp>
    </p:spTree>
    <p:extLst>
      <p:ext uri="{BB962C8B-B14F-4D97-AF65-F5344CB8AC3E}">
        <p14:creationId xmlns:p14="http://schemas.microsoft.com/office/powerpoint/2010/main" val="360542217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ADC022-3FAD-4309-A905-F9EE136C8337}" type="slidenum">
              <a:rPr lang="en-GB"/>
              <a:pPr>
                <a:defRPr/>
              </a:pPr>
              <a:t>‹#›</a:t>
            </a:fld>
            <a:endParaRPr lang="en-GB"/>
          </a:p>
        </p:txBody>
      </p:sp>
    </p:spTree>
    <p:extLst>
      <p:ext uri="{BB962C8B-B14F-4D97-AF65-F5344CB8AC3E}">
        <p14:creationId xmlns:p14="http://schemas.microsoft.com/office/powerpoint/2010/main" val="1107045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9"/>
          <p:cNvSpPr>
            <a:spLocks noGrp="1"/>
          </p:cNvSpPr>
          <p:nvPr>
            <p:ph type="dt" sz="half" idx="10"/>
          </p:nvPr>
        </p:nvSpPr>
        <p:spPr/>
        <p:txBody>
          <a:bodyPr/>
          <a:lstStyle>
            <a:lvl1pPr>
              <a:defRPr/>
            </a:lvl1pPr>
          </a:lstStyle>
          <a:p>
            <a:pPr>
              <a:defRPr/>
            </a:pPr>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2A4430EA-8431-4185-BF4D-1AB2CDE561B7}" type="slidenum">
              <a:rPr lang="en-GB"/>
              <a:pPr>
                <a:defRPr/>
              </a:pPr>
              <a:t>‹#›</a:t>
            </a:fld>
            <a:endParaRPr lang="en-GB"/>
          </a:p>
        </p:txBody>
      </p:sp>
    </p:spTree>
    <p:extLst>
      <p:ext uri="{BB962C8B-B14F-4D97-AF65-F5344CB8AC3E}">
        <p14:creationId xmlns:p14="http://schemas.microsoft.com/office/powerpoint/2010/main" val="2076074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a:t>Click to edit Master title style</a:t>
            </a:r>
          </a:p>
        </p:txBody>
      </p:sp>
      <p:sp>
        <p:nvSpPr>
          <p:cNvPr id="3" name="Date Placeholder 9"/>
          <p:cNvSpPr>
            <a:spLocks noGrp="1"/>
          </p:cNvSpPr>
          <p:nvPr>
            <p:ph type="dt" sz="half" idx="10"/>
          </p:nvPr>
        </p:nvSpPr>
        <p:spPr/>
        <p:txBody>
          <a:bodyPr/>
          <a:lstStyle>
            <a:lvl1pPr>
              <a:defRPr/>
            </a:lvl1pPr>
          </a:lstStyle>
          <a:p>
            <a:pPr>
              <a:defRPr/>
            </a:pPr>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7C104C76-006F-48E1-A53F-25FB6A6AFC3E}" type="slidenum">
              <a:rPr lang="en-GB"/>
              <a:pPr>
                <a:defRPr/>
              </a:pPr>
              <a:t>‹#›</a:t>
            </a:fld>
            <a:endParaRPr lang="en-GB"/>
          </a:p>
        </p:txBody>
      </p:sp>
    </p:spTree>
    <p:extLst>
      <p:ext uri="{BB962C8B-B14F-4D97-AF65-F5344CB8AC3E}">
        <p14:creationId xmlns:p14="http://schemas.microsoft.com/office/powerpoint/2010/main" val="176021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3C1A79AC-2840-4436-BD15-A237244B1533}" type="slidenum">
              <a:rPr lang="en-GB"/>
              <a:pPr>
                <a:defRPr/>
              </a:pPr>
              <a:t>‹#›</a:t>
            </a:fld>
            <a:endParaRPr lang="en-GB"/>
          </a:p>
        </p:txBody>
      </p:sp>
    </p:spTree>
    <p:extLst>
      <p:ext uri="{BB962C8B-B14F-4D97-AF65-F5344CB8AC3E}">
        <p14:creationId xmlns:p14="http://schemas.microsoft.com/office/powerpoint/2010/main" val="1806080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9"/>
          <p:cNvSpPr>
            <a:spLocks noGrp="1"/>
          </p:cNvSpPr>
          <p:nvPr>
            <p:ph type="dt" sz="half" idx="10"/>
          </p:nvPr>
        </p:nvSpPr>
        <p:spPr/>
        <p:txBody>
          <a:bodyPr/>
          <a:lstStyle>
            <a:lvl1pPr>
              <a:defRPr/>
            </a:lvl1pPr>
          </a:lstStyle>
          <a:p>
            <a:pPr>
              <a:defRPr/>
            </a:pPr>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847BC8B-D583-40A3-BF56-7C2C6FE4ABBF}" type="slidenum">
              <a:rPr lang="en-GB"/>
              <a:pPr>
                <a:defRPr/>
              </a:pPr>
              <a:t>‹#›</a:t>
            </a:fld>
            <a:endParaRPr lang="en-GB"/>
          </a:p>
        </p:txBody>
      </p:sp>
    </p:spTree>
    <p:extLst>
      <p:ext uri="{BB962C8B-B14F-4D97-AF65-F5344CB8AC3E}">
        <p14:creationId xmlns:p14="http://schemas.microsoft.com/office/powerpoint/2010/main" val="16991243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ight Tri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38DB7F5A-33F1-4264-B099-7BF5931A2700}" type="slidenum">
              <a:rPr lang="en-GB"/>
              <a:pPr>
                <a:defRPr/>
              </a:pPr>
              <a:t>‹#›</a:t>
            </a:fld>
            <a:endParaRPr lang="en-GB"/>
          </a:p>
        </p:txBody>
      </p:sp>
    </p:spTree>
    <p:extLst>
      <p:ext uri="{BB962C8B-B14F-4D97-AF65-F5344CB8AC3E}">
        <p14:creationId xmlns:p14="http://schemas.microsoft.com/office/powerpoint/2010/main" val="323639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en-US" altLang="en-US"/>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11A45607-E125-423C-A650-51199D64A42E}" type="slidenum">
              <a:rPr lang="en-GB"/>
              <a:pPr>
                <a:defRPr/>
              </a:pPr>
              <a:t>‹#›</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defRPr/>
              </a:pPr>
              <a:endParaRPr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defRPr/>
              </a:pPr>
              <a:endParaRPr lang="en-US"/>
            </a:p>
          </p:txBody>
        </p:sp>
      </p:grpSp>
    </p:spTree>
  </p:cSld>
  <p:clrMap bg1="lt1" tx1="dk1" bg2="lt2" tx2="dk2" accent1="accent1" accent2="accent2" accent3="accent3" accent4="accent4" accent5="accent5" accent6="accent6" hlink="hlink" folHlink="folHlink"/>
  <p:sldLayoutIdLst>
    <p:sldLayoutId id="2147483804" r:id="rId1"/>
    <p:sldLayoutId id="2147483796" r:id="rId2"/>
    <p:sldLayoutId id="2147483805" r:id="rId3"/>
    <p:sldLayoutId id="2147483797" r:id="rId4"/>
    <p:sldLayoutId id="2147483798" r:id="rId5"/>
    <p:sldLayoutId id="2147483799" r:id="rId6"/>
    <p:sldLayoutId id="2147483800" r:id="rId7"/>
    <p:sldLayoutId id="2147483801" r:id="rId8"/>
    <p:sldLayoutId id="2147483806" r:id="rId9"/>
    <p:sldLayoutId id="2147483802" r:id="rId10"/>
    <p:sldLayoutId id="2147483803"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141413" y="1676400"/>
            <a:ext cx="7534275" cy="1008063"/>
          </a:xfrm>
          <a:extLst/>
        </p:spPr>
        <p:txBody>
          <a:bodyPr>
            <a:normAutofit fontScale="90000"/>
          </a:bodyPr>
          <a:lstStyle/>
          <a:p>
            <a:pPr algn="ctr" eaLnBrk="1" fontAlgn="auto" hangingPunct="1">
              <a:spcAft>
                <a:spcPts val="0"/>
              </a:spcAft>
              <a:defRPr/>
            </a:pPr>
            <a:r>
              <a:rPr lang="en-GB" altLang="en-US" sz="3600" dirty="0">
                <a:latin typeface="Arial" charset="0"/>
              </a:rPr>
              <a:t>Research Methods in Education </a:t>
            </a:r>
            <a:br>
              <a:rPr lang="en-GB" altLang="en-US" sz="3600" dirty="0">
                <a:latin typeface="Arial" charset="0"/>
              </a:rPr>
            </a:br>
            <a:r>
              <a:rPr lang="en-GB" altLang="en-US" sz="3600" dirty="0">
                <a:latin typeface="Arial" charset="0"/>
              </a:rPr>
              <a:t>Session 1</a:t>
            </a:r>
          </a:p>
        </p:txBody>
      </p:sp>
      <p:sp>
        <p:nvSpPr>
          <p:cNvPr id="6147" name="Rectangle 3"/>
          <p:cNvSpPr>
            <a:spLocks noGrp="1" noChangeArrowheads="1"/>
          </p:cNvSpPr>
          <p:nvPr>
            <p:ph type="subTitle" idx="1"/>
          </p:nvPr>
        </p:nvSpPr>
        <p:spPr>
          <a:xfrm>
            <a:off x="611560" y="4005263"/>
            <a:ext cx="7848871" cy="1223962"/>
          </a:xfrm>
        </p:spPr>
        <p:txBody>
          <a:bodyPr/>
          <a:lstStyle/>
          <a:p>
            <a:pPr lvl="1" eaLnBrk="1" hangingPunct="1">
              <a:lnSpc>
                <a:spcPct val="80000"/>
              </a:lnSpc>
              <a:buClr>
                <a:schemeClr val="tx1"/>
              </a:buClr>
              <a:buFont typeface="Wingdings" pitchFamily="2" charset="2"/>
              <a:buNone/>
            </a:pPr>
            <a:endParaRPr lang="en-GB" altLang="en-US" sz="3400" dirty="0">
              <a:latin typeface="Arial Unicode MS" pitchFamily="34" charset="-128"/>
            </a:endParaRPr>
          </a:p>
          <a:p>
            <a:pPr lvl="1" eaLnBrk="1" hangingPunct="1">
              <a:lnSpc>
                <a:spcPct val="80000"/>
              </a:lnSpc>
              <a:buClr>
                <a:schemeClr val="tx1"/>
              </a:buClr>
              <a:buFont typeface="Wingdings" pitchFamily="2" charset="2"/>
              <a:buNone/>
            </a:pPr>
            <a:r>
              <a:rPr lang="en-GB" altLang="en-US" sz="3600" b="1" dirty="0">
                <a:solidFill>
                  <a:schemeClr val="tx2"/>
                </a:solidFill>
                <a:latin typeface="Arial" charset="0"/>
              </a:rPr>
              <a:t>What is Educational Research?</a:t>
            </a:r>
          </a:p>
          <a:p>
            <a:pPr marR="0" eaLnBrk="1" hangingPunct="1">
              <a:lnSpc>
                <a:spcPct val="80000"/>
              </a:lnSpc>
            </a:pPr>
            <a:endParaRPr lang="en-GB" altLang="en-US" sz="2000" dirty="0">
              <a:latin typeface="Arial" charset="0"/>
            </a:endParaRPr>
          </a:p>
          <a:p>
            <a:pPr marR="0" eaLnBrk="1" hangingPunct="1">
              <a:lnSpc>
                <a:spcPct val="80000"/>
              </a:lnSpc>
            </a:pPr>
            <a:endParaRPr lang="en-GB" altLang="en-US" sz="2000" dirty="0">
              <a:latin typeface="Book Antiq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1026" name="Picture 2" descr="http://strategylab.ca/wp-content/uploads/2013/01/cheshire-cat-alice-in-wonderland-quote1-1024x768.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340768"/>
            <a:ext cx="6825967" cy="51174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350963" y="0"/>
            <a:ext cx="7793037" cy="1462088"/>
          </a:xfrm>
        </p:spPr>
        <p:txBody>
          <a:bodyPr/>
          <a:lstStyle/>
          <a:p>
            <a:pPr eaLnBrk="1" hangingPunct="1"/>
            <a:r>
              <a:rPr lang="en-GB" altLang="en-US" sz="3000">
                <a:latin typeface="Arial" charset="0"/>
              </a:rPr>
              <a:t>Characteristics of good research questions</a:t>
            </a:r>
          </a:p>
        </p:txBody>
      </p:sp>
      <p:sp>
        <p:nvSpPr>
          <p:cNvPr id="109571" name="Rectangle 3"/>
          <p:cNvSpPr>
            <a:spLocks noGrp="1" noChangeArrowheads="1"/>
          </p:cNvSpPr>
          <p:nvPr>
            <p:ph idx="1"/>
          </p:nvPr>
        </p:nvSpPr>
        <p:spPr>
          <a:xfrm>
            <a:off x="1692275" y="1916113"/>
            <a:ext cx="6046788" cy="3168650"/>
          </a:xfrm>
        </p:spPr>
        <p:txBody>
          <a:bodyPr/>
          <a:lstStyle/>
          <a:p>
            <a:pPr eaLnBrk="1" hangingPunct="1">
              <a:spcBef>
                <a:spcPct val="0"/>
              </a:spcBef>
              <a:spcAft>
                <a:spcPts val="1200"/>
              </a:spcAft>
            </a:pPr>
            <a:r>
              <a:rPr lang="en-GB" altLang="en-US" sz="2000">
                <a:latin typeface="Arial" charset="0"/>
              </a:rPr>
              <a:t>Clear and unambiguous</a:t>
            </a:r>
          </a:p>
          <a:p>
            <a:pPr eaLnBrk="1" hangingPunct="1">
              <a:spcBef>
                <a:spcPct val="0"/>
              </a:spcBef>
              <a:spcAft>
                <a:spcPts val="1200"/>
              </a:spcAft>
            </a:pPr>
            <a:r>
              <a:rPr lang="en-GB" altLang="en-US" sz="2000">
                <a:latin typeface="Arial" charset="0"/>
              </a:rPr>
              <a:t>Researchable</a:t>
            </a:r>
          </a:p>
          <a:p>
            <a:pPr eaLnBrk="1" hangingPunct="1">
              <a:spcBef>
                <a:spcPct val="0"/>
              </a:spcBef>
              <a:spcAft>
                <a:spcPts val="1200"/>
              </a:spcAft>
            </a:pPr>
            <a:r>
              <a:rPr lang="en-GB" altLang="en-US" sz="2000">
                <a:latin typeface="Arial" charset="0"/>
              </a:rPr>
              <a:t>Connected with existing theory/research</a:t>
            </a:r>
          </a:p>
          <a:p>
            <a:pPr eaLnBrk="1" hangingPunct="1">
              <a:spcBef>
                <a:spcPct val="0"/>
              </a:spcBef>
              <a:spcAft>
                <a:spcPts val="1200"/>
              </a:spcAft>
            </a:pPr>
            <a:r>
              <a:rPr lang="en-GB" altLang="en-US" sz="2000">
                <a:latin typeface="Arial" charset="0"/>
              </a:rPr>
              <a:t>Capable of making a contribution to the field</a:t>
            </a:r>
          </a:p>
          <a:p>
            <a:pPr eaLnBrk="1" hangingPunct="1">
              <a:spcBef>
                <a:spcPct val="0"/>
              </a:spcBef>
              <a:spcAft>
                <a:spcPts val="1200"/>
              </a:spcAft>
            </a:pPr>
            <a:r>
              <a:rPr lang="en-GB" altLang="en-US" sz="2000">
                <a:latin typeface="Arial" charset="0"/>
              </a:rPr>
              <a:t>Appropriate in scope – neither too broad nor too narrow (manageable)</a:t>
            </a:r>
          </a:p>
          <a:p>
            <a:pPr eaLnBrk="1" hangingPunct="1">
              <a:spcBef>
                <a:spcPct val="0"/>
              </a:spcBef>
              <a:spcAft>
                <a:spcPts val="1200"/>
              </a:spcAft>
            </a:pPr>
            <a:r>
              <a:rPr lang="en-GB" altLang="en-US" sz="2000">
                <a:latin typeface="Arial" charset="0"/>
              </a:rPr>
              <a:t>Related to purpose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957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957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957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957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95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GB" altLang="en-US" sz="4000"/>
              <a:t>Possible research questions?</a:t>
            </a:r>
          </a:p>
        </p:txBody>
      </p:sp>
      <p:graphicFrame>
        <p:nvGraphicFramePr>
          <p:cNvPr id="4" name="Content Placeholder 3"/>
          <p:cNvGraphicFramePr>
            <a:graphicFrameLocks noGrp="1"/>
          </p:cNvGraphicFramePr>
          <p:nvPr>
            <p:ph idx="1"/>
          </p:nvPr>
        </p:nvGraphicFramePr>
        <p:xfrm>
          <a:off x="684213" y="2492375"/>
          <a:ext cx="7750176" cy="3486149"/>
        </p:xfrm>
        <a:graphic>
          <a:graphicData uri="http://schemas.openxmlformats.org/drawingml/2006/table">
            <a:tbl>
              <a:tblPr firstRow="1" bandRow="1">
                <a:tableStyleId>{5C22544A-7EE6-4342-B048-85BDC9FD1C3A}</a:tableStyleId>
              </a:tblPr>
              <a:tblGrid>
                <a:gridCol w="2890482">
                  <a:extLst>
                    <a:ext uri="{9D8B030D-6E8A-4147-A177-3AD203B41FA5}">
                      <a16:colId xmlns:a16="http://schemas.microsoft.com/office/drawing/2014/main" val="20000"/>
                    </a:ext>
                  </a:extLst>
                </a:gridCol>
                <a:gridCol w="1429726">
                  <a:extLst>
                    <a:ext uri="{9D8B030D-6E8A-4147-A177-3AD203B41FA5}">
                      <a16:colId xmlns:a16="http://schemas.microsoft.com/office/drawing/2014/main" val="20001"/>
                    </a:ext>
                  </a:extLst>
                </a:gridCol>
                <a:gridCol w="1810070">
                  <a:extLst>
                    <a:ext uri="{9D8B030D-6E8A-4147-A177-3AD203B41FA5}">
                      <a16:colId xmlns:a16="http://schemas.microsoft.com/office/drawing/2014/main" val="20002"/>
                    </a:ext>
                  </a:extLst>
                </a:gridCol>
                <a:gridCol w="1619898">
                  <a:extLst>
                    <a:ext uri="{9D8B030D-6E8A-4147-A177-3AD203B41FA5}">
                      <a16:colId xmlns:a16="http://schemas.microsoft.com/office/drawing/2014/main" val="20003"/>
                    </a:ext>
                  </a:extLst>
                </a:gridCol>
              </a:tblGrid>
              <a:tr h="370975">
                <a:tc>
                  <a:txBody>
                    <a:bodyPr/>
                    <a:lstStyle/>
                    <a:p>
                      <a:r>
                        <a:rPr lang="en-GB" sz="1800" dirty="0"/>
                        <a:t>Question</a:t>
                      </a:r>
                    </a:p>
                  </a:txBody>
                  <a:tcPr marL="91434" marR="91434" marT="45737" marB="45737"/>
                </a:tc>
                <a:tc>
                  <a:txBody>
                    <a:bodyPr/>
                    <a:lstStyle/>
                    <a:p>
                      <a:pPr algn="ctr"/>
                      <a:r>
                        <a:rPr lang="en-GB" sz="1800" dirty="0"/>
                        <a:t>Clear?</a:t>
                      </a:r>
                    </a:p>
                  </a:txBody>
                  <a:tcPr marL="91434" marR="91434" marT="45737" marB="45737"/>
                </a:tc>
                <a:tc>
                  <a:txBody>
                    <a:bodyPr/>
                    <a:lstStyle/>
                    <a:p>
                      <a:pPr algn="ctr"/>
                      <a:r>
                        <a:rPr lang="en-GB" sz="1800" dirty="0"/>
                        <a:t>Researchable?</a:t>
                      </a:r>
                    </a:p>
                  </a:txBody>
                  <a:tcPr marL="91434" marR="91434" marT="45737" marB="45737"/>
                </a:tc>
                <a:tc>
                  <a:txBody>
                    <a:bodyPr/>
                    <a:lstStyle/>
                    <a:p>
                      <a:pPr algn="ctr"/>
                      <a:r>
                        <a:rPr lang="en-GB" sz="1800" dirty="0"/>
                        <a:t>Worthwhile?</a:t>
                      </a:r>
                    </a:p>
                  </a:txBody>
                  <a:tcPr marL="91434" marR="91434" marT="45737" marB="45737"/>
                </a:tc>
                <a:extLst>
                  <a:ext uri="{0D108BD9-81ED-4DB2-BD59-A6C34878D82A}">
                    <a16:rowId xmlns:a16="http://schemas.microsoft.com/office/drawing/2014/main" val="10000"/>
                  </a:ext>
                </a:extLst>
              </a:tr>
              <a:tr h="370975">
                <a:tc>
                  <a:txBody>
                    <a:bodyPr/>
                    <a:lstStyle/>
                    <a:p>
                      <a:r>
                        <a:rPr lang="en-GB" sz="1800" dirty="0"/>
                        <a:t>Why are children naughty?</a:t>
                      </a:r>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1"/>
                  </a:ext>
                </a:extLst>
              </a:tr>
              <a:tr h="640313">
                <a:tc>
                  <a:txBody>
                    <a:bodyPr/>
                    <a:lstStyle/>
                    <a:p>
                      <a:r>
                        <a:rPr lang="en-GB" sz="1800" dirty="0"/>
                        <a:t>Why do</a:t>
                      </a:r>
                      <a:r>
                        <a:rPr lang="en-GB" sz="1800" baseline="0" dirty="0"/>
                        <a:t> girls do better than boys in school?</a:t>
                      </a: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extLst>
                  <a:ext uri="{0D108BD9-81ED-4DB2-BD59-A6C34878D82A}">
                    <a16:rowId xmlns:a16="http://schemas.microsoft.com/office/drawing/2014/main" val="10002"/>
                  </a:ext>
                </a:extLst>
              </a:tr>
              <a:tr h="914733">
                <a:tc>
                  <a:txBody>
                    <a:bodyPr/>
                    <a:lstStyle/>
                    <a:p>
                      <a:r>
                        <a:rPr lang="en-GB" sz="1800" dirty="0"/>
                        <a:t>Has the government’s literacy policy raised reading standards?</a:t>
                      </a:r>
                    </a:p>
                  </a:txBody>
                  <a:tcPr marL="91434" marR="91434" marT="45737" marB="45737"/>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3"/>
                  </a:ext>
                </a:extLst>
              </a:tr>
              <a:tr h="1189153">
                <a:tc>
                  <a:txBody>
                    <a:bodyPr/>
                    <a:lstStyle/>
                    <a:p>
                      <a:r>
                        <a:rPr lang="en-GB" sz="1800" dirty="0"/>
                        <a:t>Does teacher questioning in Science lessons encourage students to </a:t>
                      </a:r>
                      <a:r>
                        <a:rPr lang="en-GB" sz="1800"/>
                        <a:t>use higher-order </a:t>
                      </a:r>
                      <a:r>
                        <a:rPr lang="en-GB" sz="1800" dirty="0"/>
                        <a:t>thinking?</a:t>
                      </a:r>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tc>
                  <a:txBody>
                    <a:bodyPr/>
                    <a:lstStyle/>
                    <a:p>
                      <a:pPr algn="ctr"/>
                      <a:endParaRPr lang="en-GB" sz="1800" dirty="0"/>
                    </a:p>
                  </a:txBody>
                  <a:tcPr marL="91434" marR="91434" marT="45737" marB="45737"/>
                </a:tc>
                <a:extLst>
                  <a:ext uri="{0D108BD9-81ED-4DB2-BD59-A6C34878D82A}">
                    <a16:rowId xmlns:a16="http://schemas.microsoft.com/office/drawing/2014/main" val="10004"/>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1350963" y="0"/>
            <a:ext cx="7793037" cy="1462088"/>
          </a:xfrm>
        </p:spPr>
        <p:txBody>
          <a:bodyPr/>
          <a:lstStyle/>
          <a:p>
            <a:pPr eaLnBrk="1" hangingPunct="1"/>
            <a:r>
              <a:rPr lang="en-GB" altLang="en-US" sz="3000">
                <a:latin typeface="Arial" charset="0"/>
              </a:rPr>
              <a:t>Characteristics of good research questions</a:t>
            </a:r>
          </a:p>
        </p:txBody>
      </p:sp>
      <p:sp>
        <p:nvSpPr>
          <p:cNvPr id="109571" name="Rectangle 3"/>
          <p:cNvSpPr>
            <a:spLocks noGrp="1" noChangeArrowheads="1"/>
          </p:cNvSpPr>
          <p:nvPr>
            <p:ph idx="1"/>
          </p:nvPr>
        </p:nvSpPr>
        <p:spPr>
          <a:xfrm>
            <a:off x="1692275" y="1916113"/>
            <a:ext cx="6046788" cy="3168650"/>
          </a:xfrm>
        </p:spPr>
        <p:txBody>
          <a:bodyPr/>
          <a:lstStyle/>
          <a:p>
            <a:pPr eaLnBrk="1" hangingPunct="1">
              <a:spcBef>
                <a:spcPct val="0"/>
              </a:spcBef>
              <a:spcAft>
                <a:spcPts val="1200"/>
              </a:spcAft>
            </a:pPr>
            <a:r>
              <a:rPr lang="en-GB" altLang="en-US" sz="2000">
                <a:latin typeface="Arial" charset="0"/>
              </a:rPr>
              <a:t>Clear and unambiguous</a:t>
            </a:r>
          </a:p>
          <a:p>
            <a:pPr eaLnBrk="1" hangingPunct="1">
              <a:spcBef>
                <a:spcPct val="0"/>
              </a:spcBef>
              <a:spcAft>
                <a:spcPts val="1200"/>
              </a:spcAft>
            </a:pPr>
            <a:r>
              <a:rPr lang="en-GB" altLang="en-US" sz="2000">
                <a:latin typeface="Arial" charset="0"/>
              </a:rPr>
              <a:t>Researchable</a:t>
            </a:r>
          </a:p>
          <a:p>
            <a:pPr eaLnBrk="1" hangingPunct="1">
              <a:spcBef>
                <a:spcPct val="0"/>
              </a:spcBef>
              <a:spcAft>
                <a:spcPts val="1200"/>
              </a:spcAft>
            </a:pPr>
            <a:r>
              <a:rPr lang="en-GB" altLang="en-US" sz="2000">
                <a:latin typeface="Arial" charset="0"/>
              </a:rPr>
              <a:t>Connected with existing theory/research</a:t>
            </a:r>
          </a:p>
          <a:p>
            <a:pPr eaLnBrk="1" hangingPunct="1">
              <a:spcBef>
                <a:spcPct val="0"/>
              </a:spcBef>
              <a:spcAft>
                <a:spcPts val="1200"/>
              </a:spcAft>
            </a:pPr>
            <a:r>
              <a:rPr lang="en-GB" altLang="en-US" sz="2000">
                <a:latin typeface="Arial" charset="0"/>
              </a:rPr>
              <a:t>Capable of making a contribution to the field</a:t>
            </a:r>
          </a:p>
          <a:p>
            <a:pPr eaLnBrk="1" hangingPunct="1">
              <a:spcBef>
                <a:spcPct val="0"/>
              </a:spcBef>
              <a:spcAft>
                <a:spcPts val="1200"/>
              </a:spcAft>
            </a:pPr>
            <a:r>
              <a:rPr lang="en-GB" altLang="en-US" sz="2000">
                <a:latin typeface="Arial" charset="0"/>
              </a:rPr>
              <a:t>Appropriate in scope – neither too broad nor too narrow (manageable)</a:t>
            </a:r>
          </a:p>
          <a:p>
            <a:pPr eaLnBrk="1" hangingPunct="1">
              <a:spcBef>
                <a:spcPct val="0"/>
              </a:spcBef>
              <a:spcAft>
                <a:spcPts val="1200"/>
              </a:spcAft>
            </a:pPr>
            <a:r>
              <a:rPr lang="en-GB" altLang="en-US" sz="2000">
                <a:latin typeface="Arial" charset="0"/>
              </a:rPr>
              <a:t>Related to purpose</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GB" altLang="en-US" sz="3200">
                <a:latin typeface="Arial" charset="0"/>
              </a:rPr>
              <a:t>A well-formulated research question will ……</a:t>
            </a:r>
          </a:p>
        </p:txBody>
      </p:sp>
      <p:sp>
        <p:nvSpPr>
          <p:cNvPr id="107523" name="Rectangle 3"/>
          <p:cNvSpPr>
            <a:spLocks noGrp="1" noChangeArrowheads="1"/>
          </p:cNvSpPr>
          <p:nvPr>
            <p:ph idx="1"/>
          </p:nvPr>
        </p:nvSpPr>
        <p:spPr>
          <a:xfrm>
            <a:off x="971550" y="1989138"/>
            <a:ext cx="6635750" cy="4389437"/>
          </a:xfrm>
        </p:spPr>
        <p:txBody>
          <a:bodyPr/>
          <a:lstStyle/>
          <a:p>
            <a:pPr eaLnBrk="1" hangingPunct="1">
              <a:lnSpc>
                <a:spcPct val="90000"/>
              </a:lnSpc>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help you plan your research strategy</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literature search</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gathering of evidence</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analysis of evidence</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guide your writing up</a:t>
            </a:r>
          </a:p>
          <a:p>
            <a:pPr marL="446088" indent="-446088" eaLnBrk="1" hangingPunct="1">
              <a:lnSpc>
                <a:spcPct val="90000"/>
              </a:lnSpc>
              <a:buFont typeface="Wingdings" pitchFamily="2" charset="2"/>
              <a:buNone/>
              <a:defRPr/>
            </a:pPr>
            <a:endParaRPr lang="en-GB" altLang="en-US" sz="2000" dirty="0">
              <a:latin typeface="Arial" charset="0"/>
            </a:endParaRPr>
          </a:p>
          <a:p>
            <a:pPr marL="446088" indent="-446088" eaLnBrk="1" hangingPunct="1">
              <a:lnSpc>
                <a:spcPct val="90000"/>
              </a:lnSpc>
              <a:defRPr/>
            </a:pPr>
            <a:r>
              <a:rPr lang="en-GB" altLang="en-US" sz="2000" dirty="0">
                <a:latin typeface="Arial" charset="0"/>
              </a:rPr>
              <a:t>ensure you stay focused on what you want to find out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752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752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7523">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7523">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7523">
                                            <p:txEl>
                                              <p:pRg st="9" end="9"/>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75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1042988" y="260350"/>
            <a:ext cx="7793037" cy="1462088"/>
          </a:xfrm>
        </p:spPr>
        <p:txBody>
          <a:bodyPr/>
          <a:lstStyle/>
          <a:p>
            <a:pPr eaLnBrk="1" hangingPunct="1"/>
            <a:r>
              <a:rPr lang="en-GB" altLang="en-US" sz="3200">
                <a:latin typeface="Arial" charset="0"/>
              </a:rPr>
              <a:t>Approaches and data gathering methods</a:t>
            </a:r>
          </a:p>
        </p:txBody>
      </p:sp>
      <p:sp>
        <p:nvSpPr>
          <p:cNvPr id="18435" name="Rectangle 3"/>
          <p:cNvSpPr>
            <a:spLocks noGrp="1" noChangeArrowheads="1"/>
          </p:cNvSpPr>
          <p:nvPr>
            <p:ph idx="1"/>
          </p:nvPr>
        </p:nvSpPr>
        <p:spPr>
          <a:xfrm>
            <a:off x="468313" y="1916113"/>
            <a:ext cx="8207375" cy="4114800"/>
          </a:xfrm>
        </p:spPr>
        <p:txBody>
          <a:bodyPr/>
          <a:lstStyle/>
          <a:p>
            <a:pPr marL="534988" indent="-268288" eaLnBrk="1" hangingPunct="1">
              <a:buFont typeface="Wingdings" pitchFamily="2" charset="2"/>
              <a:buNone/>
            </a:pPr>
            <a:r>
              <a:rPr lang="en-GB" altLang="en-US" sz="2000">
                <a:latin typeface="Arial" charset="0"/>
              </a:rPr>
              <a:t>	Both </a:t>
            </a:r>
            <a:r>
              <a:rPr lang="en-GB" altLang="en-US" sz="2000" b="1">
                <a:solidFill>
                  <a:schemeClr val="tx2"/>
                </a:solidFill>
                <a:latin typeface="Arial" charset="0"/>
              </a:rPr>
              <a:t>approaches</a:t>
            </a:r>
            <a:r>
              <a:rPr lang="en-GB" altLang="en-US" sz="2000">
                <a:solidFill>
                  <a:schemeClr val="tx2"/>
                </a:solidFill>
                <a:latin typeface="Arial" charset="0"/>
              </a:rPr>
              <a:t> </a:t>
            </a:r>
            <a:r>
              <a:rPr lang="en-GB" altLang="en-US" sz="2000">
                <a:latin typeface="Arial" charset="0"/>
              </a:rPr>
              <a:t>and </a:t>
            </a:r>
            <a:r>
              <a:rPr lang="en-GB" altLang="en-US" sz="2000" b="1">
                <a:solidFill>
                  <a:schemeClr val="tx2"/>
                </a:solidFill>
                <a:latin typeface="Arial" charset="0"/>
              </a:rPr>
              <a:t>data gathering methods </a:t>
            </a:r>
            <a:r>
              <a:rPr lang="en-GB" altLang="en-US" sz="2000">
                <a:latin typeface="Arial" charset="0"/>
              </a:rPr>
              <a:t>need to be considered when planning a piece of educational research:</a:t>
            </a:r>
          </a:p>
          <a:p>
            <a:pPr marL="534988" indent="-268288" eaLnBrk="1" hangingPunct="1">
              <a:buFont typeface="Wingdings" pitchFamily="2" charset="2"/>
              <a:buNone/>
            </a:pPr>
            <a:endParaRPr lang="en-GB" altLang="en-US" sz="2000">
              <a:latin typeface="Arial" charset="0"/>
            </a:endParaRPr>
          </a:p>
          <a:p>
            <a:pPr marL="534988" indent="-268288" eaLnBrk="1" hangingPunct="1"/>
            <a:r>
              <a:rPr lang="en-GB" altLang="en-US" sz="2000">
                <a:latin typeface="Arial" charset="0"/>
              </a:rPr>
              <a:t>The </a:t>
            </a:r>
            <a:r>
              <a:rPr lang="en-GB" altLang="en-US" sz="2000" b="1">
                <a:solidFill>
                  <a:schemeClr val="tx2"/>
                </a:solidFill>
                <a:latin typeface="Arial" charset="0"/>
              </a:rPr>
              <a:t>approach</a:t>
            </a:r>
            <a:r>
              <a:rPr lang="en-GB" altLang="en-US" sz="2000">
                <a:latin typeface="Arial" charset="0"/>
              </a:rPr>
              <a:t> is the overall ‘type’ of research (e.g. in the context of painting, is it a landscape painting or a portrait?)</a:t>
            </a:r>
          </a:p>
          <a:p>
            <a:pPr marL="534988" indent="-268288" eaLnBrk="1" hangingPunct="1"/>
            <a:endParaRPr lang="en-GB" altLang="en-US" sz="2000">
              <a:latin typeface="Arial" charset="0"/>
            </a:endParaRPr>
          </a:p>
          <a:p>
            <a:pPr marL="534988" indent="-268288" eaLnBrk="1" hangingPunct="1"/>
            <a:r>
              <a:rPr lang="en-GB" altLang="en-US" sz="2000">
                <a:latin typeface="Arial" charset="0"/>
              </a:rPr>
              <a:t>The data gathering </a:t>
            </a:r>
            <a:r>
              <a:rPr lang="en-GB" altLang="en-US" sz="2000" b="1">
                <a:solidFill>
                  <a:schemeClr val="tx2"/>
                </a:solidFill>
                <a:latin typeface="Arial" charset="0"/>
              </a:rPr>
              <a:t>methods</a:t>
            </a:r>
            <a:r>
              <a:rPr lang="en-GB" altLang="en-US" sz="2000">
                <a:latin typeface="Arial" charset="0"/>
              </a:rPr>
              <a:t> are the ‘tools’ of the research, used to gather the data (e.g. in the painting context, do you use oils or water colours?)</a:t>
            </a:r>
          </a:p>
          <a:p>
            <a:pPr marL="534988" indent="-268288" eaLnBrk="1" hangingPunct="1"/>
            <a:endParaRPr lang="en-GB" altLang="en-US" sz="2000">
              <a:latin typeface="Arial" charset="0"/>
            </a:endParaRPr>
          </a:p>
          <a:p>
            <a:pPr marL="534988" indent="-268288" eaLnBrk="1" hangingPunct="1"/>
            <a:r>
              <a:rPr lang="en-GB" altLang="en-US" sz="2000">
                <a:latin typeface="Arial" charset="0"/>
              </a:rPr>
              <a:t>Choice of approach and methods are </a:t>
            </a:r>
            <a:r>
              <a:rPr lang="en-GB" altLang="en-US" sz="2000" b="1">
                <a:solidFill>
                  <a:schemeClr val="tx2"/>
                </a:solidFill>
                <a:latin typeface="Arial" charset="0"/>
              </a:rPr>
              <a:t>methodological</a:t>
            </a:r>
            <a:r>
              <a:rPr lang="en-GB" altLang="en-US" sz="2000">
                <a:latin typeface="Arial" charset="0"/>
              </a:rPr>
              <a:t> issues (take care with the use of the word </a:t>
            </a:r>
            <a:r>
              <a:rPr lang="en-GB" altLang="en-US" sz="2000" b="1">
                <a:solidFill>
                  <a:schemeClr val="tx2"/>
                </a:solidFill>
                <a:latin typeface="Arial" charset="0"/>
              </a:rPr>
              <a:t>methodology</a:t>
            </a:r>
            <a:r>
              <a:rPr lang="en-GB" altLang="en-US" sz="2000">
                <a:latin typeface="Arial" charset="0"/>
              </a:rPr>
              <a:t>!)</a:t>
            </a:r>
          </a:p>
          <a:p>
            <a:pPr marL="534988" indent="-268288" eaLnBrk="1" hangingPunct="1"/>
            <a:endParaRPr lang="en-GB" altLang="en-US" sz="2000">
              <a:latin typeface="Arial" charset="0"/>
            </a:endParaRPr>
          </a:p>
          <a:p>
            <a:pPr marL="534988" indent="-268288" eaLnBrk="1" hangingPunct="1"/>
            <a:endParaRPr lang="en-GB" alt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2709" name="Oval 5"/>
          <p:cNvSpPr>
            <a:spLocks noChangeArrowheads="1"/>
          </p:cNvSpPr>
          <p:nvPr/>
        </p:nvSpPr>
        <p:spPr bwMode="auto">
          <a:xfrm>
            <a:off x="2987675" y="3573463"/>
            <a:ext cx="2808288" cy="935037"/>
          </a:xfrm>
          <a:prstGeom prst="ellipse">
            <a:avLst/>
          </a:prstGeom>
          <a:solidFill>
            <a:schemeClr val="accent3"/>
          </a:solidFill>
          <a:ln w="9525">
            <a:solidFill>
              <a:schemeClr val="tx1"/>
            </a:solidFill>
            <a:round/>
            <a:headEnd/>
            <a:tailEnd/>
          </a:ln>
          <a:effectLst/>
        </p:spPr>
        <p:txBody>
          <a:bodyPr wrap="none" anchor="ctr"/>
          <a:lstStyle/>
          <a:p>
            <a:pPr>
              <a:defRPr/>
            </a:pPr>
            <a:endParaRPr lang="en-GB">
              <a:solidFill>
                <a:schemeClr val="accent1"/>
              </a:solidFill>
            </a:endParaRPr>
          </a:p>
        </p:txBody>
      </p:sp>
      <p:sp>
        <p:nvSpPr>
          <p:cNvPr id="26627" name="Rectangle 2"/>
          <p:cNvSpPr>
            <a:spLocks noGrp="1" noChangeArrowheads="1"/>
          </p:cNvSpPr>
          <p:nvPr>
            <p:ph type="title"/>
          </p:nvPr>
        </p:nvSpPr>
        <p:spPr>
          <a:xfrm>
            <a:off x="966788" y="333375"/>
            <a:ext cx="6851650" cy="1143000"/>
          </a:xfrm>
        </p:spPr>
        <p:txBody>
          <a:bodyPr/>
          <a:lstStyle/>
          <a:p>
            <a:pPr eaLnBrk="1" hangingPunct="1"/>
            <a:r>
              <a:rPr lang="en-GB" altLang="en-US" sz="4400"/>
              <a:t>Influences on social research</a:t>
            </a:r>
          </a:p>
        </p:txBody>
      </p:sp>
      <p:sp>
        <p:nvSpPr>
          <p:cNvPr id="72708" name="Text Box 4"/>
          <p:cNvSpPr txBox="1">
            <a:spLocks noChangeArrowheads="1"/>
          </p:cNvSpPr>
          <p:nvPr/>
        </p:nvSpPr>
        <p:spPr bwMode="auto">
          <a:xfrm>
            <a:off x="3635375" y="3664226"/>
            <a:ext cx="1511672" cy="707886"/>
          </a:xfrm>
          <a:prstGeom prst="rect">
            <a:avLst/>
          </a:prstGeom>
          <a:solidFill>
            <a:schemeClr val="accent3"/>
          </a:solidFill>
          <a:ln>
            <a:noFill/>
          </a:ln>
          <a:effectLst/>
        </p:spPr>
        <p:txBody>
          <a:bodyPr wrap="square">
            <a:spAutoFit/>
          </a:bodyPr>
          <a:lstStyle/>
          <a:p>
            <a:pPr algn="ctr">
              <a:defRPr/>
            </a:pPr>
            <a:r>
              <a:rPr lang="en-GB" altLang="en-US" sz="2000" b="1" dirty="0"/>
              <a:t>Social research</a:t>
            </a:r>
          </a:p>
        </p:txBody>
      </p:sp>
      <p:sp>
        <p:nvSpPr>
          <p:cNvPr id="72710" name="Oval 6"/>
          <p:cNvSpPr>
            <a:spLocks noChangeArrowheads="1"/>
          </p:cNvSpPr>
          <p:nvPr/>
        </p:nvSpPr>
        <p:spPr bwMode="auto">
          <a:xfrm>
            <a:off x="973854" y="4796672"/>
            <a:ext cx="1657350" cy="1008062"/>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values</a:t>
            </a:r>
          </a:p>
        </p:txBody>
      </p:sp>
      <p:sp>
        <p:nvSpPr>
          <p:cNvPr id="72712" name="Oval 8"/>
          <p:cNvSpPr>
            <a:spLocks noChangeArrowheads="1"/>
          </p:cNvSpPr>
          <p:nvPr/>
        </p:nvSpPr>
        <p:spPr bwMode="auto">
          <a:xfrm>
            <a:off x="6288074" y="4755625"/>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ontology</a:t>
            </a:r>
          </a:p>
        </p:txBody>
      </p:sp>
      <p:sp>
        <p:nvSpPr>
          <p:cNvPr id="72713" name="Oval 9"/>
          <p:cNvSpPr>
            <a:spLocks noChangeArrowheads="1"/>
          </p:cNvSpPr>
          <p:nvPr/>
        </p:nvSpPr>
        <p:spPr bwMode="auto">
          <a:xfrm>
            <a:off x="700088" y="2585302"/>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theory</a:t>
            </a:r>
          </a:p>
        </p:txBody>
      </p:sp>
      <p:sp>
        <p:nvSpPr>
          <p:cNvPr id="72714" name="Oval 10"/>
          <p:cNvSpPr>
            <a:spLocks noChangeArrowheads="1"/>
          </p:cNvSpPr>
          <p:nvPr/>
        </p:nvSpPr>
        <p:spPr bwMode="auto">
          <a:xfrm>
            <a:off x="6372225" y="2492375"/>
            <a:ext cx="1657350" cy="1008063"/>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epistemology</a:t>
            </a:r>
          </a:p>
        </p:txBody>
      </p:sp>
      <p:sp>
        <p:nvSpPr>
          <p:cNvPr id="72715" name="Oval 11"/>
          <p:cNvSpPr>
            <a:spLocks noChangeArrowheads="1"/>
          </p:cNvSpPr>
          <p:nvPr/>
        </p:nvSpPr>
        <p:spPr bwMode="auto">
          <a:xfrm>
            <a:off x="3599656" y="1765299"/>
            <a:ext cx="1728788" cy="1152525"/>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dirty="0"/>
              <a:t>practical</a:t>
            </a:r>
          </a:p>
          <a:p>
            <a:pPr algn="ctr" eaLnBrk="1" hangingPunct="1"/>
            <a:r>
              <a:rPr lang="en-GB" altLang="en-US" dirty="0"/>
              <a:t>considerations</a:t>
            </a:r>
          </a:p>
        </p:txBody>
      </p:sp>
      <p:sp>
        <p:nvSpPr>
          <p:cNvPr id="26634" name="Line 12"/>
          <p:cNvSpPr>
            <a:spLocks noChangeShapeType="1"/>
          </p:cNvSpPr>
          <p:nvPr/>
        </p:nvSpPr>
        <p:spPr bwMode="auto">
          <a:xfrm flipV="1">
            <a:off x="2555875" y="4433886"/>
            <a:ext cx="718257" cy="508000"/>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5" name="Line 13"/>
          <p:cNvSpPr>
            <a:spLocks noChangeShapeType="1"/>
          </p:cNvSpPr>
          <p:nvPr/>
        </p:nvSpPr>
        <p:spPr bwMode="auto">
          <a:xfrm>
            <a:off x="2411413" y="3429000"/>
            <a:ext cx="792162" cy="297001"/>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6" name="Line 15"/>
          <p:cNvSpPr>
            <a:spLocks noChangeShapeType="1"/>
          </p:cNvSpPr>
          <p:nvPr/>
        </p:nvSpPr>
        <p:spPr bwMode="auto">
          <a:xfrm>
            <a:off x="4464050" y="2852738"/>
            <a:ext cx="0" cy="720725"/>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7" name="Line 16"/>
          <p:cNvSpPr>
            <a:spLocks noChangeShapeType="1"/>
          </p:cNvSpPr>
          <p:nvPr/>
        </p:nvSpPr>
        <p:spPr bwMode="auto">
          <a:xfrm flipH="1">
            <a:off x="5651499" y="3284539"/>
            <a:ext cx="865188" cy="431800"/>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26638" name="Line 17"/>
          <p:cNvSpPr>
            <a:spLocks noChangeShapeType="1"/>
          </p:cNvSpPr>
          <p:nvPr/>
        </p:nvSpPr>
        <p:spPr bwMode="auto">
          <a:xfrm flipH="1" flipV="1">
            <a:off x="5651499" y="4365624"/>
            <a:ext cx="792164" cy="287339"/>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
        <p:nvSpPr>
          <p:cNvPr id="72722" name="Oval 18"/>
          <p:cNvSpPr>
            <a:spLocks noChangeArrowheads="1"/>
          </p:cNvSpPr>
          <p:nvPr/>
        </p:nvSpPr>
        <p:spPr bwMode="auto">
          <a:xfrm>
            <a:off x="3599656" y="5444804"/>
            <a:ext cx="1657350" cy="1008062"/>
          </a:xfrm>
          <a:prstGeom prst="ellipse">
            <a:avLst/>
          </a:prstGeom>
          <a:solidFill>
            <a:schemeClr val="bg2"/>
          </a:solidFill>
          <a:ln w="9525">
            <a:solidFill>
              <a:schemeClr val="tx1"/>
            </a:solidFill>
            <a:round/>
            <a:headEnd/>
            <a:tailEnd/>
          </a:ln>
        </p:spPr>
        <p:txBody>
          <a:bodyPr wrap="none" anchor="ctr"/>
          <a:lstStyle>
            <a:lvl1pPr eaLnBrk="0" hangingPunct="0">
              <a:defRPr>
                <a:solidFill>
                  <a:schemeClr val="tx1"/>
                </a:solidFill>
                <a:latin typeface="Tahoma" pitchFamily="34" charset="0"/>
                <a:cs typeface="Arial" charset="0"/>
              </a:defRPr>
            </a:lvl1pPr>
            <a:lvl2pPr marL="742950" indent="-285750" eaLnBrk="0" hangingPunct="0">
              <a:defRPr>
                <a:solidFill>
                  <a:schemeClr val="tx1"/>
                </a:solidFill>
                <a:latin typeface="Tahoma" pitchFamily="34" charset="0"/>
                <a:cs typeface="Arial" charset="0"/>
              </a:defRPr>
            </a:lvl2pPr>
            <a:lvl3pPr marL="1143000" indent="-228600" eaLnBrk="0" hangingPunct="0">
              <a:defRPr>
                <a:solidFill>
                  <a:schemeClr val="tx1"/>
                </a:solidFill>
                <a:latin typeface="Tahoma" pitchFamily="34" charset="0"/>
                <a:cs typeface="Arial" charset="0"/>
              </a:defRPr>
            </a:lvl3pPr>
            <a:lvl4pPr marL="1600200" indent="-228600" eaLnBrk="0" hangingPunct="0">
              <a:defRPr>
                <a:solidFill>
                  <a:schemeClr val="tx1"/>
                </a:solidFill>
                <a:latin typeface="Tahoma" pitchFamily="34" charset="0"/>
                <a:cs typeface="Arial" charset="0"/>
              </a:defRPr>
            </a:lvl4pPr>
            <a:lvl5pPr marL="2057400" indent="-228600" eaLnBrk="0" hangingPunct="0">
              <a:defRPr>
                <a:solidFill>
                  <a:schemeClr val="tx1"/>
                </a:solidFill>
                <a:latin typeface="Tahoma" pitchFamily="34" charset="0"/>
                <a:cs typeface="Arial" charset="0"/>
              </a:defRPr>
            </a:lvl5pPr>
            <a:lvl6pPr marL="2514600" indent="-228600" eaLnBrk="0" fontAlgn="base" hangingPunct="0">
              <a:spcBef>
                <a:spcPct val="0"/>
              </a:spcBef>
              <a:spcAft>
                <a:spcPct val="0"/>
              </a:spcAft>
              <a:defRPr>
                <a:solidFill>
                  <a:schemeClr val="tx1"/>
                </a:solidFill>
                <a:latin typeface="Tahoma" pitchFamily="34" charset="0"/>
                <a:cs typeface="Arial" charset="0"/>
              </a:defRPr>
            </a:lvl6pPr>
            <a:lvl7pPr marL="2971800" indent="-228600" eaLnBrk="0" fontAlgn="base" hangingPunct="0">
              <a:spcBef>
                <a:spcPct val="0"/>
              </a:spcBef>
              <a:spcAft>
                <a:spcPct val="0"/>
              </a:spcAft>
              <a:defRPr>
                <a:solidFill>
                  <a:schemeClr val="tx1"/>
                </a:solidFill>
                <a:latin typeface="Tahoma" pitchFamily="34" charset="0"/>
                <a:cs typeface="Arial" charset="0"/>
              </a:defRPr>
            </a:lvl7pPr>
            <a:lvl8pPr marL="3429000" indent="-228600" eaLnBrk="0" fontAlgn="base" hangingPunct="0">
              <a:spcBef>
                <a:spcPct val="0"/>
              </a:spcBef>
              <a:spcAft>
                <a:spcPct val="0"/>
              </a:spcAft>
              <a:defRPr>
                <a:solidFill>
                  <a:schemeClr val="tx1"/>
                </a:solidFill>
                <a:latin typeface="Tahoma" pitchFamily="34" charset="0"/>
                <a:cs typeface="Arial" charset="0"/>
              </a:defRPr>
            </a:lvl8pPr>
            <a:lvl9pPr marL="3886200" indent="-228600" eaLnBrk="0" fontAlgn="base" hangingPunct="0">
              <a:spcBef>
                <a:spcPct val="0"/>
              </a:spcBef>
              <a:spcAft>
                <a:spcPct val="0"/>
              </a:spcAft>
              <a:defRPr>
                <a:solidFill>
                  <a:schemeClr val="tx1"/>
                </a:solidFill>
                <a:latin typeface="Tahoma" pitchFamily="34" charset="0"/>
                <a:cs typeface="Arial" charset="0"/>
              </a:defRPr>
            </a:lvl9pPr>
          </a:lstStyle>
          <a:p>
            <a:pPr algn="ctr" eaLnBrk="1" hangingPunct="1"/>
            <a:r>
              <a:rPr lang="en-GB" altLang="en-US"/>
              <a:t>?</a:t>
            </a:r>
          </a:p>
        </p:txBody>
      </p:sp>
      <p:sp>
        <p:nvSpPr>
          <p:cNvPr id="26640" name="Line 19"/>
          <p:cNvSpPr>
            <a:spLocks noChangeShapeType="1"/>
          </p:cNvSpPr>
          <p:nvPr/>
        </p:nvSpPr>
        <p:spPr bwMode="auto">
          <a:xfrm flipH="1" flipV="1">
            <a:off x="4458050" y="4652802"/>
            <a:ext cx="5999" cy="655614"/>
          </a:xfrm>
          <a:prstGeom prst="line">
            <a:avLst/>
          </a:prstGeom>
          <a:noFill/>
          <a:ln w="50800">
            <a:solidFill>
              <a:srgbClr val="00FFFF"/>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7270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27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271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271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2715"/>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727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8" grpId="0" animBg="1"/>
      <p:bldP spid="72710" grpId="0" animBg="1"/>
      <p:bldP spid="72712" grpId="0" animBg="1"/>
      <p:bldP spid="72713" grpId="0" animBg="1"/>
      <p:bldP spid="72714" grpId="0" animBg="1"/>
      <p:bldP spid="72715" grpId="0" animBg="1"/>
      <p:bldP spid="72722"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3"/>
          <p:cNvSpPr>
            <a:spLocks noGrp="1" noChangeArrowheads="1"/>
          </p:cNvSpPr>
          <p:nvPr>
            <p:ph type="subTitle" idx="1"/>
          </p:nvPr>
        </p:nvSpPr>
        <p:spPr>
          <a:xfrm>
            <a:off x="647564" y="1052736"/>
            <a:ext cx="7848871" cy="1223962"/>
          </a:xfrm>
        </p:spPr>
        <p:txBody>
          <a:bodyPr/>
          <a:lstStyle/>
          <a:p>
            <a:pPr lvl="1" eaLnBrk="1" hangingPunct="1">
              <a:lnSpc>
                <a:spcPct val="80000"/>
              </a:lnSpc>
              <a:buClr>
                <a:schemeClr val="tx1"/>
              </a:buClr>
              <a:buFont typeface="Wingdings" pitchFamily="2" charset="2"/>
              <a:buNone/>
            </a:pPr>
            <a:endParaRPr lang="en-GB" altLang="en-US" sz="3400" dirty="0">
              <a:latin typeface="Arial Unicode MS" pitchFamily="34" charset="-128"/>
            </a:endParaRPr>
          </a:p>
          <a:p>
            <a:pPr lvl="1" eaLnBrk="1" hangingPunct="1">
              <a:lnSpc>
                <a:spcPct val="80000"/>
              </a:lnSpc>
              <a:buClr>
                <a:schemeClr val="tx1"/>
              </a:buClr>
              <a:buFont typeface="Wingdings" pitchFamily="2" charset="2"/>
              <a:buNone/>
            </a:pPr>
            <a:r>
              <a:rPr lang="en-GB" altLang="en-US" sz="3600" b="1" dirty="0">
                <a:solidFill>
                  <a:schemeClr val="tx2"/>
                </a:solidFill>
                <a:latin typeface="Arial" charset="0"/>
              </a:rPr>
              <a:t>So to paradigms!</a:t>
            </a:r>
          </a:p>
          <a:p>
            <a:pPr marR="0" eaLnBrk="1" hangingPunct="1">
              <a:lnSpc>
                <a:spcPct val="80000"/>
              </a:lnSpc>
            </a:pPr>
            <a:endParaRPr lang="en-GB" altLang="en-US" sz="2000" dirty="0">
              <a:latin typeface="Arial" charset="0"/>
            </a:endParaRPr>
          </a:p>
          <a:p>
            <a:pPr marR="0" eaLnBrk="1" hangingPunct="1">
              <a:lnSpc>
                <a:spcPct val="80000"/>
              </a:lnSpc>
            </a:pPr>
            <a:endParaRPr lang="en-GB" altLang="en-US" sz="2000" dirty="0">
              <a:latin typeface="Book Antiqua" pitchFamily="18" charset="0"/>
            </a:endParaRPr>
          </a:p>
        </p:txBody>
      </p:sp>
      <p:pic>
        <p:nvPicPr>
          <p:cNvPr id="5" name="Picture 4">
            <a:extLst>
              <a:ext uri="{FF2B5EF4-FFF2-40B4-BE49-F238E27FC236}">
                <a16:creationId xmlns:a16="http://schemas.microsoft.com/office/drawing/2014/main" id="{8C52984C-FCAC-41FC-84FB-04948D18CE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1760" y="2636912"/>
            <a:ext cx="4778498" cy="3168352"/>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b="1" dirty="0">
                <a:latin typeface="Arial" charset="0"/>
              </a:rPr>
              <a:t>Defining paradigm</a:t>
            </a:r>
          </a:p>
        </p:txBody>
      </p:sp>
      <p:sp>
        <p:nvSpPr>
          <p:cNvPr id="18435" name="Rectangle 3"/>
          <p:cNvSpPr>
            <a:spLocks noGrp="1" noChangeArrowheads="1"/>
          </p:cNvSpPr>
          <p:nvPr>
            <p:ph idx="1"/>
          </p:nvPr>
        </p:nvSpPr>
        <p:spPr>
          <a:xfrm>
            <a:off x="1707852" y="1916832"/>
            <a:ext cx="6032500" cy="4032448"/>
          </a:xfrm>
        </p:spPr>
        <p:txBody>
          <a:bodyPr/>
          <a:lstStyle/>
          <a:p>
            <a:pPr marL="263525" indent="0" eaLnBrk="1" hangingPunct="1">
              <a:spcBef>
                <a:spcPts val="0"/>
              </a:spcBef>
              <a:spcAft>
                <a:spcPts val="1200"/>
              </a:spcAft>
              <a:buNone/>
            </a:pPr>
            <a:r>
              <a:rPr lang="en-GB" altLang="en-US" sz="2800" i="1" dirty="0">
                <a:solidFill>
                  <a:schemeClr val="tx2"/>
                </a:solidFill>
                <a:latin typeface="Arial" charset="0"/>
              </a:rPr>
              <a:t>“In science and philosophy, a paradigm is a distinct set of concepts or thought patterns, including theories, research methods, postulates, and standards for what constitutes legitimate contributions to a field.”</a:t>
            </a:r>
          </a:p>
          <a:p>
            <a:pPr marL="263525" indent="0" algn="r" eaLnBrk="1" hangingPunct="1">
              <a:spcBef>
                <a:spcPts val="0"/>
              </a:spcBef>
              <a:spcAft>
                <a:spcPts val="1200"/>
              </a:spcAft>
              <a:buNone/>
            </a:pPr>
            <a:r>
              <a:rPr lang="en-GB" altLang="en-US" sz="2000" i="1" dirty="0">
                <a:solidFill>
                  <a:schemeClr val="tx2"/>
                </a:solidFill>
                <a:latin typeface="Arial" charset="0"/>
              </a:rPr>
              <a:t>Wikipedia</a:t>
            </a:r>
            <a:endParaRPr lang="en-GB" altLang="en-US" sz="1800" i="1" dirty="0">
              <a:latin typeface="Arial" charset="0"/>
            </a:endParaRPr>
          </a:p>
        </p:txBody>
      </p:sp>
    </p:spTree>
    <p:extLst>
      <p:ext uri="{BB962C8B-B14F-4D97-AF65-F5344CB8AC3E}">
        <p14:creationId xmlns:p14="http://schemas.microsoft.com/office/powerpoint/2010/main" val="21609492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A word about paradigms</a:t>
            </a:r>
          </a:p>
        </p:txBody>
      </p:sp>
      <p:sp>
        <p:nvSpPr>
          <p:cNvPr id="18435" name="Rectangle 3"/>
          <p:cNvSpPr>
            <a:spLocks noGrp="1" noChangeArrowheads="1"/>
          </p:cNvSpPr>
          <p:nvPr>
            <p:ph idx="1"/>
          </p:nvPr>
        </p:nvSpPr>
        <p:spPr>
          <a:xfrm>
            <a:off x="411708" y="1340768"/>
            <a:ext cx="8480771" cy="5184576"/>
          </a:xfrm>
        </p:spPr>
        <p:txBody>
          <a:bodyPr/>
          <a:lstStyle/>
          <a:p>
            <a:pPr marL="263525" indent="0" eaLnBrk="1" hangingPunct="1">
              <a:spcBef>
                <a:spcPts val="0"/>
              </a:spcBef>
              <a:spcAft>
                <a:spcPts val="1200"/>
              </a:spcAft>
              <a:buNone/>
            </a:pPr>
            <a:r>
              <a:rPr lang="en-GB" altLang="en-US" sz="2400" b="1" dirty="0">
                <a:solidFill>
                  <a:schemeClr val="tx2"/>
                </a:solidFill>
                <a:latin typeface="Arial" charset="0"/>
              </a:rPr>
              <a:t>Max Planck</a:t>
            </a:r>
          </a:p>
          <a:p>
            <a:pPr marL="263525" indent="0" eaLnBrk="1" hangingPunct="1">
              <a:spcBef>
                <a:spcPts val="0"/>
              </a:spcBef>
              <a:spcAft>
                <a:spcPts val="1200"/>
              </a:spcAft>
              <a:buNone/>
            </a:pPr>
            <a:r>
              <a:rPr lang="en-GB" altLang="en-US" sz="2400" i="1" dirty="0">
                <a:solidFill>
                  <a:schemeClr val="tx2"/>
                </a:solidFill>
                <a:latin typeface="Arial" charset="0"/>
              </a:rPr>
              <a:t>“A new scientific truth does not triumph by convincing its opponents and making them see the light, but rather because its opponents eventually die…”</a:t>
            </a:r>
            <a:endParaRPr lang="en-GB" altLang="en-US" sz="2000" i="1" dirty="0">
              <a:latin typeface="Arial" charset="0"/>
            </a:endParaRPr>
          </a:p>
          <a:p>
            <a:pPr marL="263525" lvl="0" indent="0" eaLnBrk="1" hangingPunct="1">
              <a:spcBef>
                <a:spcPts val="0"/>
              </a:spcBef>
              <a:spcAft>
                <a:spcPts val="1200"/>
              </a:spcAft>
              <a:buNone/>
            </a:pPr>
            <a:r>
              <a:rPr lang="en-GB" altLang="en-US" sz="2400" b="1" dirty="0">
                <a:solidFill>
                  <a:srgbClr val="04617B"/>
                </a:solidFill>
                <a:latin typeface="Arial" charset="0"/>
              </a:rPr>
              <a:t>Thomas Kuhn</a:t>
            </a:r>
          </a:p>
          <a:p>
            <a:pPr marL="263525" lvl="0" indent="0" eaLnBrk="1" hangingPunct="1">
              <a:spcBef>
                <a:spcPts val="0"/>
              </a:spcBef>
              <a:spcAft>
                <a:spcPts val="1200"/>
              </a:spcAft>
              <a:buNone/>
            </a:pPr>
            <a:r>
              <a:rPr lang="en-GB" altLang="en-US" sz="2400" dirty="0">
                <a:solidFill>
                  <a:srgbClr val="04617B"/>
                </a:solidFill>
                <a:latin typeface="Arial" charset="0"/>
              </a:rPr>
              <a:t>Distinguished between periods of ‘normal science’ and ‘revolutionary science’ when a new paradigm challenges the old order leading eventually to its overthrow or continuing domination. A multi-</a:t>
            </a:r>
            <a:r>
              <a:rPr lang="en-GB" altLang="en-US" sz="2400" dirty="0" err="1">
                <a:solidFill>
                  <a:srgbClr val="04617B"/>
                </a:solidFill>
                <a:latin typeface="Arial" charset="0"/>
              </a:rPr>
              <a:t>paradigmic</a:t>
            </a:r>
            <a:r>
              <a:rPr lang="en-GB" altLang="en-US" sz="2400" dirty="0">
                <a:solidFill>
                  <a:srgbClr val="04617B"/>
                </a:solidFill>
                <a:latin typeface="Arial" charset="0"/>
              </a:rPr>
              <a:t> universe is not a stable state giving us the notion of ‘paradigm shift’.</a:t>
            </a:r>
          </a:p>
          <a:p>
            <a:pPr marL="263525" lvl="0" indent="0" eaLnBrk="1" hangingPunct="1">
              <a:spcBef>
                <a:spcPts val="0"/>
              </a:spcBef>
              <a:spcAft>
                <a:spcPts val="1200"/>
              </a:spcAft>
              <a:buNone/>
            </a:pPr>
            <a:r>
              <a:rPr lang="en-GB" altLang="en-US" sz="2400" i="1" dirty="0">
                <a:solidFill>
                  <a:srgbClr val="04617B"/>
                </a:solidFill>
                <a:latin typeface="Arial" charset="0"/>
              </a:rPr>
              <a:t>If this is true in the physical sciences, why is it not in the social sciences?!</a:t>
            </a:r>
          </a:p>
          <a:p>
            <a:pPr marL="263525" indent="0" eaLnBrk="1" hangingPunct="1">
              <a:spcBef>
                <a:spcPts val="0"/>
              </a:spcBef>
              <a:spcAft>
                <a:spcPts val="1200"/>
              </a:spcAft>
              <a:buNone/>
            </a:pPr>
            <a:endParaRPr lang="en-GB" altLang="en-US" sz="2000" dirty="0">
              <a:latin typeface="Arial" charset="0"/>
            </a:endParaRPr>
          </a:p>
        </p:txBody>
      </p:sp>
    </p:spTree>
    <p:extLst>
      <p:ext uri="{BB962C8B-B14F-4D97-AF65-F5344CB8AC3E}">
        <p14:creationId xmlns:p14="http://schemas.microsoft.com/office/powerpoint/2010/main" val="3157058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350963" y="188913"/>
            <a:ext cx="7793037" cy="1462087"/>
          </a:xfrm>
        </p:spPr>
        <p:txBody>
          <a:bodyPr/>
          <a:lstStyle/>
          <a:p>
            <a:pPr eaLnBrk="1" hangingPunct="1"/>
            <a:r>
              <a:rPr lang="en-GB" altLang="en-US" sz="3200">
                <a:latin typeface="Arial" charset="0"/>
              </a:rPr>
              <a:t>What is research?</a:t>
            </a:r>
            <a:endParaRPr lang="en-US" altLang="en-US" sz="3200">
              <a:latin typeface="Arial" charset="0"/>
            </a:endParaRPr>
          </a:p>
        </p:txBody>
      </p:sp>
      <p:sp>
        <p:nvSpPr>
          <p:cNvPr id="92163" name="Rectangle 3"/>
          <p:cNvSpPr>
            <a:spLocks noGrp="1" noChangeArrowheads="1"/>
          </p:cNvSpPr>
          <p:nvPr>
            <p:ph idx="1"/>
          </p:nvPr>
        </p:nvSpPr>
        <p:spPr>
          <a:xfrm>
            <a:off x="684213" y="2133600"/>
            <a:ext cx="7772400" cy="4114800"/>
          </a:xfrm>
        </p:spPr>
        <p:txBody>
          <a:bodyPr/>
          <a:lstStyle/>
          <a:p>
            <a:pPr eaLnBrk="1" hangingPunct="1"/>
            <a:endParaRPr lang="en-GB" altLang="en-US" sz="2000"/>
          </a:p>
          <a:p>
            <a:pPr eaLnBrk="1" hangingPunct="1"/>
            <a:r>
              <a:rPr lang="en-GB" altLang="en-US" sz="2000">
                <a:latin typeface="Arial" charset="0"/>
              </a:rPr>
              <a:t>An attempt to arrive at a deeper understanding of some phenomenon of interest</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Research involves an interplay between theory and evidence</a:t>
            </a:r>
          </a:p>
          <a:p>
            <a:pPr eaLnBrk="1" hangingPunct="1">
              <a:buFont typeface="Wingdings" pitchFamily="2" charset="2"/>
              <a:buNone/>
            </a:pPr>
            <a:endParaRPr lang="en-US" altLang="en-US" sz="2000">
              <a:latin typeface="Arial" charset="0"/>
            </a:endParaRPr>
          </a:p>
          <a:p>
            <a:pPr eaLnBrk="1" hangingPunct="1"/>
            <a:r>
              <a:rPr lang="en-GB" altLang="en-US" sz="2000">
                <a:latin typeface="Arial" charset="0"/>
              </a:rPr>
              <a:t>Social research investigates processes at work in contemporary society in various fields e.g. crime, housing, transport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63">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16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566CAF6-423B-4FAD-8B42-BAB61B67B252}"/>
              </a:ext>
            </a:extLst>
          </p:cNvPr>
          <p:cNvPicPr>
            <a:picLocks noChangeAspect="1"/>
          </p:cNvPicPr>
          <p:nvPr/>
        </p:nvPicPr>
        <p:blipFill>
          <a:blip r:embed="rId2"/>
          <a:stretch>
            <a:fillRect/>
          </a:stretch>
        </p:blipFill>
        <p:spPr>
          <a:xfrm>
            <a:off x="2475210" y="1293759"/>
            <a:ext cx="4320480" cy="5117462"/>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404664"/>
            <a:ext cx="7793037" cy="741710"/>
          </a:xfrm>
        </p:spPr>
        <p:txBody>
          <a:bodyPr/>
          <a:lstStyle/>
          <a:p>
            <a:pPr algn="ctr" eaLnBrk="1" hangingPunct="1"/>
            <a:r>
              <a:rPr lang="en-GB" altLang="en-US" sz="3200" dirty="0">
                <a:latin typeface="Arial" charset="0"/>
              </a:rPr>
              <a:t>Making sense of terminology</a:t>
            </a:r>
          </a:p>
        </p:txBody>
      </p:sp>
      <p:sp>
        <p:nvSpPr>
          <p:cNvPr id="18435" name="Rectangle 3"/>
          <p:cNvSpPr>
            <a:spLocks noGrp="1" noChangeArrowheads="1"/>
          </p:cNvSpPr>
          <p:nvPr>
            <p:ph idx="1"/>
          </p:nvPr>
        </p:nvSpPr>
        <p:spPr>
          <a:xfrm>
            <a:off x="431540" y="1916832"/>
            <a:ext cx="8280920" cy="5578020"/>
          </a:xfrm>
        </p:spPr>
        <p:txBody>
          <a:bodyPr/>
          <a:lstStyle/>
          <a:p>
            <a:pPr marL="606425" indent="-342900" eaLnBrk="1" hangingPunct="1">
              <a:spcBef>
                <a:spcPts val="0"/>
              </a:spcBef>
              <a:spcAft>
                <a:spcPts val="1200"/>
              </a:spcAft>
            </a:pPr>
            <a:r>
              <a:rPr lang="en-GB" altLang="en-US" sz="2000" dirty="0">
                <a:solidFill>
                  <a:schemeClr val="tx2"/>
                </a:solidFill>
                <a:latin typeface="Arial" charset="0"/>
              </a:rPr>
              <a:t>You have a sheet with a lot of words on it that are to do with research in the social sciences.</a:t>
            </a:r>
          </a:p>
          <a:p>
            <a:pPr marL="609600" indent="-342900" eaLnBrk="1" hangingPunct="1">
              <a:spcBef>
                <a:spcPts val="0"/>
              </a:spcBef>
              <a:spcAft>
                <a:spcPts val="1200"/>
              </a:spcAft>
            </a:pPr>
            <a:r>
              <a:rPr lang="en-GB" altLang="en-US" sz="2000" dirty="0">
                <a:solidFill>
                  <a:schemeClr val="tx2"/>
                </a:solidFill>
                <a:latin typeface="Arial" charset="0"/>
              </a:rPr>
              <a:t>Your task is to cut up the sheet and then try to arrange the individual terms onto a plain sheet of paper to show how you see the relationship between them.</a:t>
            </a:r>
          </a:p>
          <a:p>
            <a:pPr marL="609600" indent="-342900" eaLnBrk="1" hangingPunct="1">
              <a:spcBef>
                <a:spcPts val="0"/>
              </a:spcBef>
              <a:spcAft>
                <a:spcPts val="1200"/>
              </a:spcAft>
            </a:pPr>
            <a:r>
              <a:rPr lang="en-GB" altLang="en-US" sz="2000" dirty="0">
                <a:solidFill>
                  <a:schemeClr val="tx2"/>
                </a:solidFill>
                <a:latin typeface="Arial" charset="0"/>
              </a:rPr>
              <a:t>It is up to you how you do this but you might sort them first and then see if they fit into any sort of hierarchy. </a:t>
            </a:r>
          </a:p>
          <a:p>
            <a:pPr marL="609600" indent="-342900" eaLnBrk="1" hangingPunct="1">
              <a:spcBef>
                <a:spcPts val="0"/>
              </a:spcBef>
              <a:spcAft>
                <a:spcPts val="1200"/>
              </a:spcAft>
            </a:pPr>
            <a:r>
              <a:rPr lang="en-GB" altLang="en-US" sz="2000" dirty="0">
                <a:solidFill>
                  <a:schemeClr val="tx2"/>
                </a:solidFill>
                <a:latin typeface="Arial" charset="0"/>
              </a:rPr>
              <a:t>There are few blanks to add words if you wish. Any that you cannot place or are unfamiliar with can go on one side.</a:t>
            </a:r>
          </a:p>
          <a:p>
            <a:pPr marL="609600" indent="-342900" eaLnBrk="1" hangingPunct="1">
              <a:spcBef>
                <a:spcPts val="0"/>
              </a:spcBef>
              <a:spcAft>
                <a:spcPts val="1200"/>
              </a:spcAft>
            </a:pPr>
            <a:r>
              <a:rPr lang="en-GB" altLang="en-US" sz="2000" dirty="0">
                <a:solidFill>
                  <a:schemeClr val="tx2"/>
                </a:solidFill>
                <a:latin typeface="Arial" charset="0"/>
              </a:rPr>
              <a:t>When you are happy with what you have done you can stick the words down and draw lines, arrows, circles to complete your diagram.</a:t>
            </a:r>
            <a:endParaRPr lang="en-GB" altLang="en-US" sz="1800" dirty="0">
              <a:latin typeface="Arial"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3A334EC-51C4-43CB-9A7A-ECCC144170DD}"/>
              </a:ext>
            </a:extLst>
          </p:cNvPr>
          <p:cNvSpPr txBox="1"/>
          <p:nvPr/>
        </p:nvSpPr>
        <p:spPr>
          <a:xfrm>
            <a:off x="3419872" y="3244334"/>
            <a:ext cx="2647841" cy="369332"/>
          </a:xfrm>
          <a:prstGeom prst="rect">
            <a:avLst/>
          </a:prstGeom>
          <a:noFill/>
        </p:spPr>
        <p:txBody>
          <a:bodyPr wrap="none" rtlCol="0">
            <a:spAutoFit/>
          </a:bodyPr>
          <a:lstStyle/>
          <a:p>
            <a:r>
              <a:rPr lang="en-GB" dirty="0"/>
              <a:t>Slide intentionally blank!</a:t>
            </a:r>
          </a:p>
        </p:txBody>
      </p:sp>
    </p:spTree>
    <p:extLst>
      <p:ext uri="{BB962C8B-B14F-4D97-AF65-F5344CB8AC3E}">
        <p14:creationId xmlns:p14="http://schemas.microsoft.com/office/powerpoint/2010/main" val="24380464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So, what’s wrong with saying …</a:t>
            </a:r>
          </a:p>
        </p:txBody>
      </p:sp>
      <p:sp>
        <p:nvSpPr>
          <p:cNvPr id="18435" name="Rectangle 3"/>
          <p:cNvSpPr>
            <a:spLocks noGrp="1" noChangeArrowheads="1"/>
          </p:cNvSpPr>
          <p:nvPr>
            <p:ph idx="1"/>
          </p:nvPr>
        </p:nvSpPr>
        <p:spPr>
          <a:xfrm>
            <a:off x="339701" y="1484784"/>
            <a:ext cx="8280920" cy="5184576"/>
          </a:xfrm>
        </p:spPr>
        <p:txBody>
          <a:bodyPr/>
          <a:lstStyle/>
          <a:p>
            <a:pPr marL="263525" indent="0" eaLnBrk="1" hangingPunct="1">
              <a:spcBef>
                <a:spcPts val="0"/>
              </a:spcBef>
              <a:spcAft>
                <a:spcPts val="1200"/>
              </a:spcAft>
              <a:buNone/>
            </a:pPr>
            <a:r>
              <a:rPr lang="en-GB" altLang="en-US" sz="2400" dirty="0">
                <a:solidFill>
                  <a:schemeClr val="tx2"/>
                </a:solidFill>
                <a:latin typeface="Arial" charset="0"/>
              </a:rPr>
              <a:t>“… a qualitative paradigm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What’s paradigmatic about the word qualitative?</a:t>
            </a:r>
          </a:p>
          <a:p>
            <a:pPr marL="263525" indent="0" eaLnBrk="1" hangingPunct="1">
              <a:spcBef>
                <a:spcPts val="0"/>
              </a:spcBef>
              <a:spcAft>
                <a:spcPts val="1200"/>
              </a:spcAft>
              <a:buNone/>
            </a:pPr>
            <a:r>
              <a:rPr lang="en-GB" altLang="en-US" sz="2400" dirty="0">
                <a:solidFill>
                  <a:schemeClr val="tx2"/>
                </a:solidFill>
                <a:latin typeface="Arial" charset="0"/>
              </a:rPr>
              <a:t>“… interpretative methodologies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How can you have multiple methodologies? – Are 	there multiple </a:t>
            </a:r>
            <a:r>
              <a:rPr lang="en-GB" altLang="en-US" sz="2400" i="1" dirty="0" err="1">
                <a:solidFill>
                  <a:schemeClr val="tx2"/>
                </a:solidFill>
                <a:latin typeface="Arial" charset="0"/>
              </a:rPr>
              <a:t>biologies</a:t>
            </a:r>
            <a:r>
              <a:rPr lang="en-GB" altLang="en-US" sz="2400" i="1" dirty="0">
                <a:solidFill>
                  <a:schemeClr val="tx2"/>
                </a:solidFill>
                <a:latin typeface="Arial" charset="0"/>
              </a:rPr>
              <a:t>?</a:t>
            </a:r>
          </a:p>
          <a:p>
            <a:pPr marL="263525" indent="0" eaLnBrk="1" hangingPunct="1">
              <a:spcBef>
                <a:spcPts val="0"/>
              </a:spcBef>
              <a:spcAft>
                <a:spcPts val="1200"/>
              </a:spcAft>
              <a:buNone/>
            </a:pPr>
            <a:r>
              <a:rPr lang="en-GB" altLang="en-US" sz="2400" dirty="0">
                <a:solidFill>
                  <a:schemeClr val="tx2"/>
                </a:solidFill>
                <a:latin typeface="Arial" charset="0"/>
              </a:rPr>
              <a:t>“… case study method …”</a:t>
            </a:r>
          </a:p>
          <a:p>
            <a:pPr marL="263525" indent="0"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Doesn’t case study involve several methods?</a:t>
            </a:r>
            <a:endParaRPr lang="en-GB" altLang="en-US" sz="2400" dirty="0">
              <a:solidFill>
                <a:schemeClr val="tx2"/>
              </a:solidFill>
              <a:latin typeface="Arial" charset="0"/>
            </a:endParaRPr>
          </a:p>
          <a:p>
            <a:pPr marL="263525" indent="0" eaLnBrk="1" hangingPunct="1">
              <a:spcBef>
                <a:spcPts val="0"/>
              </a:spcBef>
              <a:spcAft>
                <a:spcPts val="1200"/>
              </a:spcAft>
              <a:buNone/>
            </a:pPr>
            <a:r>
              <a:rPr lang="en-GB" altLang="en-US" sz="2400" dirty="0">
                <a:solidFill>
                  <a:schemeClr val="tx2"/>
                </a:solidFill>
                <a:latin typeface="Arial" charset="0"/>
              </a:rPr>
              <a:t>“… an objective approach …”</a:t>
            </a:r>
          </a:p>
          <a:p>
            <a:pPr marL="895350" indent="-631825" eaLnBrk="1" hangingPunct="1">
              <a:spcBef>
                <a:spcPts val="0"/>
              </a:spcBef>
              <a:spcAft>
                <a:spcPts val="1200"/>
              </a:spcAft>
              <a:buNone/>
            </a:pPr>
            <a:r>
              <a:rPr lang="en-GB" altLang="en-US" sz="2400" dirty="0">
                <a:solidFill>
                  <a:schemeClr val="tx2"/>
                </a:solidFill>
                <a:latin typeface="Arial" charset="0"/>
              </a:rPr>
              <a:t>	</a:t>
            </a:r>
            <a:r>
              <a:rPr lang="en-GB" altLang="en-US" sz="2400" i="1" dirty="0">
                <a:solidFill>
                  <a:schemeClr val="tx2"/>
                </a:solidFill>
                <a:latin typeface="Arial" charset="0"/>
              </a:rPr>
              <a:t>Isn’t objectivity (or subjectivity come to that) an aspect of an approach rather than a defining characteristic? </a:t>
            </a:r>
          </a:p>
          <a:p>
            <a:pPr marL="606425" indent="-342900" eaLnBrk="1" hangingPunct="1">
              <a:spcBef>
                <a:spcPts val="0"/>
              </a:spcBef>
              <a:spcAft>
                <a:spcPts val="1200"/>
              </a:spcAft>
            </a:pPr>
            <a:endParaRPr lang="en-GB" altLang="en-US" sz="2400" dirty="0">
              <a:solidFill>
                <a:schemeClr val="tx2"/>
              </a:solidFill>
              <a:latin typeface="Arial" charset="0"/>
            </a:endParaRPr>
          </a:p>
          <a:p>
            <a:pPr marL="263525" indent="0" eaLnBrk="1" hangingPunct="1">
              <a:spcBef>
                <a:spcPts val="0"/>
              </a:spcBef>
              <a:spcAft>
                <a:spcPts val="1200"/>
              </a:spcAft>
              <a:buNone/>
            </a:pPr>
            <a:endParaRPr lang="en-GB" altLang="en-US" sz="2400" dirty="0">
              <a:solidFill>
                <a:schemeClr val="tx2"/>
              </a:solidFill>
              <a:latin typeface="Arial" charset="0"/>
            </a:endParaRPr>
          </a:p>
          <a:p>
            <a:pPr marL="263525" indent="0" eaLnBrk="1" hangingPunct="1">
              <a:spcBef>
                <a:spcPts val="0"/>
              </a:spcBef>
              <a:spcAft>
                <a:spcPts val="1200"/>
              </a:spcAft>
              <a:buNone/>
            </a:pPr>
            <a:r>
              <a:rPr lang="en-GB" altLang="en-US" sz="2400" dirty="0">
                <a:solidFill>
                  <a:schemeClr val="tx2"/>
                </a:solidFill>
                <a:latin typeface="Arial" charset="0"/>
              </a:rPr>
              <a:t>	</a:t>
            </a:r>
          </a:p>
        </p:txBody>
      </p:sp>
    </p:spTree>
    <p:extLst>
      <p:ext uri="{BB962C8B-B14F-4D97-AF65-F5344CB8AC3E}">
        <p14:creationId xmlns:p14="http://schemas.microsoft.com/office/powerpoint/2010/main" val="1557073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827584" y="332656"/>
            <a:ext cx="7793037" cy="741710"/>
          </a:xfrm>
        </p:spPr>
        <p:txBody>
          <a:bodyPr/>
          <a:lstStyle/>
          <a:p>
            <a:pPr algn="ctr" eaLnBrk="1" hangingPunct="1"/>
            <a:r>
              <a:rPr lang="en-GB" altLang="en-US" sz="3200" dirty="0">
                <a:latin typeface="Arial" charset="0"/>
              </a:rPr>
              <a:t>Mixed Methods</a:t>
            </a:r>
          </a:p>
        </p:txBody>
      </p:sp>
      <p:sp>
        <p:nvSpPr>
          <p:cNvPr id="18435" name="Rectangle 3"/>
          <p:cNvSpPr>
            <a:spLocks noGrp="1" noChangeArrowheads="1"/>
          </p:cNvSpPr>
          <p:nvPr>
            <p:ph idx="1"/>
          </p:nvPr>
        </p:nvSpPr>
        <p:spPr>
          <a:xfrm>
            <a:off x="1865827" y="1628800"/>
            <a:ext cx="5716550" cy="4641916"/>
          </a:xfrm>
        </p:spPr>
        <p:txBody>
          <a:bodyPr/>
          <a:lstStyle/>
          <a:p>
            <a:pPr marL="606425" indent="-342900" eaLnBrk="1" hangingPunct="1">
              <a:spcBef>
                <a:spcPts val="0"/>
              </a:spcBef>
              <a:spcAft>
                <a:spcPts val="1200"/>
              </a:spcAft>
            </a:pPr>
            <a:r>
              <a:rPr lang="en-GB" altLang="en-US" sz="2400" b="1" dirty="0">
                <a:solidFill>
                  <a:schemeClr val="tx2"/>
                </a:solidFill>
                <a:latin typeface="Arial" charset="0"/>
              </a:rPr>
              <a:t>What is ‘mixed methods’ research?</a:t>
            </a:r>
          </a:p>
          <a:p>
            <a:pPr marL="606425" indent="-342900" eaLnBrk="1" hangingPunct="1">
              <a:spcBef>
                <a:spcPts val="0"/>
              </a:spcBef>
              <a:spcAft>
                <a:spcPts val="1200"/>
              </a:spcAft>
            </a:pPr>
            <a:r>
              <a:rPr lang="en-GB" altLang="en-US" sz="2400" b="1" dirty="0">
                <a:solidFill>
                  <a:schemeClr val="tx2"/>
                </a:solidFill>
                <a:latin typeface="Arial" charset="0"/>
              </a:rPr>
              <a:t>Is it a paradigm?</a:t>
            </a:r>
          </a:p>
          <a:p>
            <a:pPr marL="606425" indent="-342900" eaLnBrk="1" hangingPunct="1">
              <a:spcBef>
                <a:spcPts val="0"/>
              </a:spcBef>
              <a:spcAft>
                <a:spcPts val="1200"/>
              </a:spcAft>
            </a:pPr>
            <a:r>
              <a:rPr lang="en-GB" altLang="en-US" sz="2400" b="1" dirty="0">
                <a:solidFill>
                  <a:schemeClr val="tx2"/>
                </a:solidFill>
                <a:latin typeface="Arial" charset="0"/>
              </a:rPr>
              <a:t>Where does it fit with polarised views about ontology and epistemology?</a:t>
            </a:r>
          </a:p>
          <a:p>
            <a:pPr marL="606425" indent="-342900" eaLnBrk="1" hangingPunct="1">
              <a:spcBef>
                <a:spcPts val="0"/>
              </a:spcBef>
              <a:spcAft>
                <a:spcPts val="1200"/>
              </a:spcAft>
            </a:pPr>
            <a:r>
              <a:rPr lang="en-GB" altLang="en-US" sz="2400" b="1" dirty="0">
                <a:solidFill>
                  <a:schemeClr val="tx2"/>
                </a:solidFill>
                <a:latin typeface="Arial" charset="0"/>
              </a:rPr>
              <a:t>Is it just an excuse to ‘mix methods’  without an underpinning theoretical position?!</a:t>
            </a:r>
            <a:endParaRPr lang="en-GB" altLang="en-US" sz="2400" dirty="0">
              <a:solidFill>
                <a:srgbClr val="04617B"/>
              </a:solidFill>
              <a:latin typeface="Arial" charset="0"/>
            </a:endParaRPr>
          </a:p>
          <a:p>
            <a:pPr marL="263525" indent="0" eaLnBrk="1" hangingPunct="1">
              <a:spcBef>
                <a:spcPts val="0"/>
              </a:spcBef>
              <a:spcAft>
                <a:spcPts val="1200"/>
              </a:spcAft>
              <a:buNone/>
            </a:pPr>
            <a:endParaRPr lang="en-GB" altLang="en-US" sz="2000" dirty="0">
              <a:latin typeface="Arial" charset="0"/>
            </a:endParaRPr>
          </a:p>
        </p:txBody>
      </p:sp>
    </p:spTree>
    <p:extLst>
      <p:ext uri="{BB962C8B-B14F-4D97-AF65-F5344CB8AC3E}">
        <p14:creationId xmlns:p14="http://schemas.microsoft.com/office/powerpoint/2010/main" val="20401610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Choosing an approach</a:t>
            </a:r>
          </a:p>
        </p:txBody>
      </p:sp>
      <p:sp>
        <p:nvSpPr>
          <p:cNvPr id="168963" name="Rectangle 3"/>
          <p:cNvSpPr>
            <a:spLocks noGrp="1" noChangeArrowheads="1"/>
          </p:cNvSpPr>
          <p:nvPr>
            <p:ph idx="1"/>
          </p:nvPr>
        </p:nvSpPr>
        <p:spPr>
          <a:xfrm>
            <a:off x="1403648" y="1916832"/>
            <a:ext cx="5400675" cy="4114800"/>
          </a:xfrm>
        </p:spPr>
        <p:txBody>
          <a:bodyPr/>
          <a:lstStyle/>
          <a:p>
            <a:pPr eaLnBrk="1" hangingPunct="1">
              <a:buFont typeface="Wingdings" pitchFamily="2" charset="2"/>
              <a:buNone/>
            </a:pPr>
            <a:r>
              <a:rPr lang="en-GB" altLang="en-US" sz="2000" dirty="0">
                <a:latin typeface="Arial" charset="0"/>
              </a:rPr>
              <a:t>Influences on choice of approach are:</a:t>
            </a:r>
          </a:p>
          <a:p>
            <a:pPr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nature of the research question;</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the population;</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type of information sought;</a:t>
            </a:r>
          </a:p>
          <a:p>
            <a:pPr lvl="1" eaLnBrk="1" hangingPunct="1">
              <a:buFont typeface="Wingdings" pitchFamily="2" charset="2"/>
              <a:buNone/>
            </a:pPr>
            <a:endParaRPr lang="en-GB" altLang="en-US" sz="2000" dirty="0">
              <a:latin typeface="Arial" charset="0"/>
            </a:endParaRPr>
          </a:p>
          <a:p>
            <a:pPr lvl="1" eaLnBrk="1" hangingPunct="1"/>
            <a:r>
              <a:rPr lang="en-GB" altLang="en-US" sz="2000" dirty="0">
                <a:latin typeface="Arial" charset="0"/>
              </a:rPr>
              <a:t>availability of resources;</a:t>
            </a:r>
          </a:p>
          <a:p>
            <a:pPr lvl="1" eaLnBrk="1" hangingPunct="1"/>
            <a:endParaRPr lang="en-GB" altLang="en-US" sz="2000" dirty="0">
              <a:latin typeface="Arial" charset="0"/>
            </a:endParaRPr>
          </a:p>
          <a:p>
            <a:pPr lvl="1" eaLnBrk="1" hangingPunct="1"/>
            <a:r>
              <a:rPr lang="en-GB" altLang="en-US" sz="2000" dirty="0">
                <a:latin typeface="Arial" charset="0"/>
              </a:rPr>
              <a:t>[the characteristics of the researcher?]</a:t>
            </a:r>
          </a:p>
          <a:p>
            <a:pPr eaLnBrk="1" hangingPunct="1"/>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68963">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68963">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6896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68963">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896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350963" y="188913"/>
            <a:ext cx="7793037" cy="1462087"/>
          </a:xfrm>
        </p:spPr>
        <p:txBody>
          <a:bodyPr/>
          <a:lstStyle/>
          <a:p>
            <a:pPr eaLnBrk="1" hangingPunct="1"/>
            <a:r>
              <a:rPr lang="en-GB" altLang="en-US" sz="3200">
                <a:latin typeface="Arial" charset="0"/>
              </a:rPr>
              <a:t>Research methods</a:t>
            </a:r>
            <a:endParaRPr lang="en-US" altLang="en-US" sz="3200">
              <a:latin typeface="Arial" charset="0"/>
            </a:endParaRPr>
          </a:p>
        </p:txBody>
      </p:sp>
      <p:sp>
        <p:nvSpPr>
          <p:cNvPr id="113667" name="Rectangle 3"/>
          <p:cNvSpPr>
            <a:spLocks noGrp="1" noChangeArrowheads="1"/>
          </p:cNvSpPr>
          <p:nvPr>
            <p:ph idx="1"/>
          </p:nvPr>
        </p:nvSpPr>
        <p:spPr>
          <a:xfrm>
            <a:off x="1547813" y="1916113"/>
            <a:ext cx="5770562" cy="4389437"/>
          </a:xfrm>
        </p:spPr>
        <p:txBody>
          <a:bodyPr/>
          <a:lstStyle/>
          <a:p>
            <a:pPr eaLnBrk="1" hangingPunct="1">
              <a:lnSpc>
                <a:spcPct val="90000"/>
              </a:lnSpc>
              <a:buFont typeface="Wingdings" pitchFamily="2" charset="2"/>
              <a:buNone/>
            </a:pPr>
            <a:r>
              <a:rPr lang="en-GB" altLang="en-US" sz="2000" dirty="0">
                <a:latin typeface="Arial" charset="0"/>
              </a:rPr>
              <a:t>	Common methods to collect data in empirical research in education include:</a:t>
            </a:r>
          </a:p>
          <a:p>
            <a:pPr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Interviews</a:t>
            </a:r>
          </a:p>
          <a:p>
            <a:pPr lvl="1"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Questionnaires</a:t>
            </a:r>
          </a:p>
          <a:p>
            <a:pPr lvl="1" eaLnBrk="1" hangingPunct="1">
              <a:lnSpc>
                <a:spcPct val="90000"/>
              </a:lnSpc>
            </a:pPr>
            <a:endParaRPr lang="en-GB" altLang="en-US" sz="2000" dirty="0">
              <a:latin typeface="Arial" charset="0"/>
            </a:endParaRPr>
          </a:p>
          <a:p>
            <a:pPr lvl="1" eaLnBrk="1" hangingPunct="1">
              <a:lnSpc>
                <a:spcPct val="90000"/>
              </a:lnSpc>
            </a:pPr>
            <a:r>
              <a:rPr lang="en-GB" altLang="en-US" sz="2000" dirty="0">
                <a:latin typeface="Arial" charset="0"/>
              </a:rPr>
              <a:t>Observation</a:t>
            </a:r>
          </a:p>
          <a:p>
            <a:pPr lvl="1" eaLnBrk="1" hangingPunct="1">
              <a:lnSpc>
                <a:spcPct val="90000"/>
              </a:lnSpc>
            </a:pPr>
            <a:endParaRPr lang="en-GB" altLang="en-US" sz="2000" dirty="0">
              <a:latin typeface="Arial" charset="0"/>
            </a:endParaRPr>
          </a:p>
          <a:p>
            <a:pPr lvl="1" eaLnBrk="1" hangingPunct="1">
              <a:lnSpc>
                <a:spcPct val="90000"/>
              </a:lnSpc>
            </a:pPr>
            <a:r>
              <a:rPr lang="en-GB" altLang="en-US" sz="2000">
                <a:latin typeface="Arial" charset="0"/>
              </a:rPr>
              <a:t>Testing</a:t>
            </a:r>
          </a:p>
          <a:p>
            <a:pPr lvl="1" eaLnBrk="1" hangingPunct="1">
              <a:lnSpc>
                <a:spcPct val="90000"/>
              </a:lnSpc>
              <a:buFont typeface="Wingdings" pitchFamily="2" charset="2"/>
              <a:buNone/>
            </a:pPr>
            <a:endParaRPr lang="en-GB" altLang="en-US" sz="2000" dirty="0">
              <a:latin typeface="Arial" charset="0"/>
            </a:endParaRPr>
          </a:p>
          <a:p>
            <a:pPr lvl="1" eaLnBrk="1" hangingPunct="1">
              <a:lnSpc>
                <a:spcPct val="90000"/>
              </a:lnSpc>
            </a:pPr>
            <a:r>
              <a:rPr lang="en-GB" altLang="en-US" sz="2000" dirty="0">
                <a:latin typeface="Arial" charset="0"/>
              </a:rPr>
              <a:t>Documentary analysis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366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366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3667">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3667">
                                            <p:txEl>
                                              <p:pRg st="8" end="8"/>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366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1403350" y="260350"/>
            <a:ext cx="8583613" cy="1295400"/>
          </a:xfrm>
        </p:spPr>
        <p:txBody>
          <a:bodyPr/>
          <a:lstStyle/>
          <a:p>
            <a:pPr eaLnBrk="1" hangingPunct="1"/>
            <a:r>
              <a:rPr lang="en-GB" altLang="en-US" sz="3200">
                <a:solidFill>
                  <a:schemeClr val="accent1"/>
                </a:solidFill>
                <a:latin typeface="Arial" charset="0"/>
              </a:rPr>
              <a:t>The nature of data</a:t>
            </a:r>
          </a:p>
        </p:txBody>
      </p:sp>
      <p:sp>
        <p:nvSpPr>
          <p:cNvPr id="114691" name="Rectangle 3"/>
          <p:cNvSpPr>
            <a:spLocks noGrp="1" noChangeArrowheads="1"/>
          </p:cNvSpPr>
          <p:nvPr>
            <p:ph idx="1"/>
          </p:nvPr>
        </p:nvSpPr>
        <p:spPr>
          <a:xfrm>
            <a:off x="827088" y="1916113"/>
            <a:ext cx="7772400" cy="4608512"/>
          </a:xfrm>
        </p:spPr>
        <p:txBody>
          <a:bodyPr>
            <a:normAutofit/>
          </a:bodyPr>
          <a:lstStyle/>
          <a:p>
            <a:pPr marL="274320" indent="-274320" eaLnBrk="1" fontAlgn="auto" hangingPunct="1">
              <a:spcBef>
                <a:spcPct val="0"/>
              </a:spcBef>
              <a:spcAft>
                <a:spcPts val="0"/>
              </a:spcAft>
              <a:buClr>
                <a:schemeClr val="accent3"/>
              </a:buClr>
              <a:buFont typeface="Wingdings" pitchFamily="2" charset="2"/>
              <a:buNone/>
              <a:defRPr/>
            </a:pPr>
            <a:r>
              <a:rPr lang="en-GB" altLang="en-US" sz="2400" dirty="0">
                <a:latin typeface="Arial Unicode MS" pitchFamily="34" charset="-128"/>
              </a:rPr>
              <a:t>	</a:t>
            </a:r>
            <a:r>
              <a:rPr lang="en-GB" altLang="en-US" sz="2000" dirty="0">
                <a:latin typeface="Arial" charset="0"/>
              </a:rPr>
              <a:t>The term </a:t>
            </a:r>
            <a:r>
              <a:rPr lang="en-GB" altLang="en-US" sz="2000" b="1" dirty="0">
                <a:solidFill>
                  <a:schemeClr val="tx2"/>
                </a:solidFill>
                <a:latin typeface="Arial" charset="0"/>
              </a:rPr>
              <a:t>data*</a:t>
            </a:r>
            <a:r>
              <a:rPr lang="en-GB" altLang="en-US" sz="2000" dirty="0">
                <a:latin typeface="Arial" charset="0"/>
              </a:rPr>
              <a:t> is used to mean all information collected systematically. Data collected for educational research are usually concerned with understanding human behaviour in relation to issues about the educational process. In educational research, data are collected which relate to individuals, groups, institutions, methods and materials </a:t>
            </a:r>
          </a:p>
          <a:p>
            <a:pPr marL="274320" indent="-274320" eaLnBrk="1" fontAlgn="auto" hangingPunct="1">
              <a:spcBef>
                <a:spcPct val="0"/>
              </a:spcBef>
              <a:spcAft>
                <a:spcPts val="0"/>
              </a:spcAft>
              <a:buClr>
                <a:schemeClr val="accent3"/>
              </a:buClr>
              <a:buFont typeface="Wingdings" pitchFamily="2" charset="2"/>
              <a:buNone/>
              <a:defRPr/>
            </a:pPr>
            <a:endParaRPr lang="en-GB" altLang="en-US" sz="2000" dirty="0">
              <a:latin typeface="Arial" charset="0"/>
            </a:endParaRPr>
          </a:p>
          <a:p>
            <a:pPr marL="274320" indent="-274320" eaLnBrk="1" fontAlgn="auto" hangingPunct="1">
              <a:spcBef>
                <a:spcPct val="0"/>
              </a:spcBef>
              <a:spcAft>
                <a:spcPts val="0"/>
              </a:spcAft>
              <a:buClr>
                <a:schemeClr val="accent3"/>
              </a:buClr>
              <a:buFont typeface="Wingdings" pitchFamily="2" charset="2"/>
              <a:buNone/>
              <a:defRPr/>
            </a:pPr>
            <a:r>
              <a:rPr lang="en-GB" altLang="en-US" sz="2000" dirty="0">
                <a:latin typeface="Arial" charset="0"/>
              </a:rPr>
              <a:t>	Data can take a variety of forms, but the basics are:</a:t>
            </a:r>
          </a:p>
          <a:p>
            <a:pPr marL="274320" indent="-274320" eaLnBrk="1" fontAlgn="auto" hangingPunct="1">
              <a:spcBef>
                <a:spcPct val="0"/>
              </a:spcBef>
              <a:spcAft>
                <a:spcPts val="0"/>
              </a:spcAft>
              <a:buClr>
                <a:schemeClr val="accent3"/>
              </a:buClr>
              <a:buFont typeface="Wingdings" pitchFamily="2" charset="2"/>
              <a:buNone/>
              <a:defRPr/>
            </a:pPr>
            <a:endParaRPr lang="en-GB" altLang="en-US" sz="2000" dirty="0">
              <a:latin typeface="Arial" charset="0"/>
            </a:endParaRPr>
          </a:p>
          <a:p>
            <a:pPr marL="1795463" lvl="3" indent="0" eaLnBrk="1" fontAlgn="auto" hangingPunct="1">
              <a:spcBef>
                <a:spcPct val="0"/>
              </a:spcBef>
              <a:spcAft>
                <a:spcPts val="0"/>
              </a:spcAft>
              <a:buClr>
                <a:schemeClr val="accent3"/>
              </a:buClr>
              <a:buFont typeface="Wingdings 2"/>
              <a:buNone/>
              <a:defRPr/>
            </a:pPr>
            <a:r>
              <a:rPr lang="en-GB" altLang="en-US" dirty="0">
                <a:latin typeface="Arial" charset="0"/>
              </a:rPr>
              <a:t>What people say</a:t>
            </a:r>
          </a:p>
          <a:p>
            <a:pPr marL="1795463" indent="0" eaLnBrk="1" fontAlgn="auto" hangingPunct="1">
              <a:spcBef>
                <a:spcPct val="0"/>
              </a:spcBef>
              <a:spcAft>
                <a:spcPts val="0"/>
              </a:spcAft>
              <a:buClr>
                <a:schemeClr val="accent3"/>
              </a:buClr>
              <a:buFont typeface="Wingdings 2"/>
              <a:buNone/>
              <a:defRPr/>
            </a:pPr>
            <a:r>
              <a:rPr lang="en-GB" altLang="en-US" sz="2000" dirty="0">
                <a:latin typeface="Arial" charset="0"/>
              </a:rPr>
              <a:t>What people write</a:t>
            </a:r>
          </a:p>
          <a:p>
            <a:pPr marL="1795463" indent="0" eaLnBrk="1" fontAlgn="auto" hangingPunct="1">
              <a:spcBef>
                <a:spcPct val="0"/>
              </a:spcBef>
              <a:spcAft>
                <a:spcPts val="0"/>
              </a:spcAft>
              <a:buClr>
                <a:schemeClr val="accent3"/>
              </a:buClr>
              <a:buFont typeface="Wingdings 2"/>
              <a:buNone/>
              <a:defRPr/>
            </a:pPr>
            <a:r>
              <a:rPr lang="en-GB" altLang="en-US" sz="2000" dirty="0">
                <a:latin typeface="Arial" charset="0"/>
              </a:rPr>
              <a:t>What people do </a:t>
            </a:r>
          </a:p>
          <a:p>
            <a:pPr marL="1795463" indent="0" eaLnBrk="1" fontAlgn="auto" hangingPunct="1">
              <a:spcBef>
                <a:spcPct val="0"/>
              </a:spcBef>
              <a:spcAft>
                <a:spcPts val="0"/>
              </a:spcAft>
              <a:buClr>
                <a:schemeClr val="accent3"/>
              </a:buClr>
              <a:buFont typeface="Wingdings 2"/>
              <a:buNone/>
              <a:defRPr/>
            </a:pPr>
            <a:endParaRPr lang="en-GB" altLang="en-US" sz="2000" dirty="0">
              <a:latin typeface="Arial" charset="0"/>
            </a:endParaRPr>
          </a:p>
          <a:p>
            <a:pPr marL="719138" indent="-177800" eaLnBrk="1" fontAlgn="auto" hangingPunct="1">
              <a:spcBef>
                <a:spcPct val="0"/>
              </a:spcBef>
              <a:spcAft>
                <a:spcPts val="0"/>
              </a:spcAft>
              <a:buClr>
                <a:schemeClr val="accent3"/>
              </a:buClr>
              <a:buFont typeface="Wingdings 2"/>
              <a:buNone/>
              <a:defRPr/>
            </a:pPr>
            <a:r>
              <a:rPr lang="en-GB" altLang="en-US" sz="1600" b="1" dirty="0">
                <a:latin typeface="Arial" charset="0"/>
              </a:rPr>
              <a:t>* Note that </a:t>
            </a:r>
            <a:r>
              <a:rPr lang="en-GB" altLang="en-US" sz="1600" b="1" dirty="0">
                <a:solidFill>
                  <a:schemeClr val="tx2"/>
                </a:solidFill>
                <a:latin typeface="Arial" charset="0"/>
              </a:rPr>
              <a:t>data</a:t>
            </a:r>
            <a:r>
              <a:rPr lang="en-GB" altLang="en-US" sz="1600" b="1" dirty="0">
                <a:latin typeface="Arial" charset="0"/>
              </a:rPr>
              <a:t> is the plural of </a:t>
            </a:r>
            <a:r>
              <a:rPr lang="en-GB" altLang="en-US" sz="1600" b="1" dirty="0">
                <a:solidFill>
                  <a:schemeClr val="tx2"/>
                </a:solidFill>
                <a:latin typeface="Arial" charset="0"/>
              </a:rPr>
              <a:t>datum</a:t>
            </a:r>
            <a:r>
              <a:rPr lang="en-GB" altLang="en-US" sz="1600" b="1" dirty="0">
                <a:latin typeface="Arial" charset="0"/>
              </a:rPr>
              <a:t> – a single piece of information. Thus, we should say </a:t>
            </a:r>
            <a:r>
              <a:rPr lang="en-GB" altLang="en-US" sz="1600" b="1" i="1" dirty="0">
                <a:latin typeface="Arial" charset="0"/>
              </a:rPr>
              <a:t>“the data show” </a:t>
            </a:r>
            <a:r>
              <a:rPr lang="en-GB" altLang="en-US" sz="1600" b="1" dirty="0">
                <a:latin typeface="Arial" charset="0"/>
              </a:rPr>
              <a:t>not </a:t>
            </a:r>
            <a:r>
              <a:rPr lang="en-GB" altLang="en-US" sz="1600" b="1" i="1" dirty="0">
                <a:latin typeface="Arial" charset="0"/>
              </a:rPr>
              <a:t>“the data shows”.</a:t>
            </a:r>
          </a:p>
          <a:p>
            <a:pPr marL="274320" indent="-274320" eaLnBrk="1" fontAlgn="auto" hangingPunct="1">
              <a:lnSpc>
                <a:spcPct val="80000"/>
              </a:lnSpc>
              <a:spcAft>
                <a:spcPts val="0"/>
              </a:spcAft>
              <a:buClr>
                <a:schemeClr val="tx1"/>
              </a:buClr>
              <a:buFont typeface="Wingdings" pitchFamily="2" charset="2"/>
              <a:buNone/>
              <a:defRPr/>
            </a:pPr>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46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469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469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469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14691">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14691">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350963" y="0"/>
            <a:ext cx="7793037" cy="1462088"/>
          </a:xfrm>
        </p:spPr>
        <p:txBody>
          <a:bodyPr/>
          <a:lstStyle/>
          <a:p>
            <a:pPr eaLnBrk="1" hangingPunct="1"/>
            <a:r>
              <a:rPr lang="en-GB" altLang="en-US" sz="3200">
                <a:solidFill>
                  <a:schemeClr val="accent1"/>
                </a:solidFill>
                <a:latin typeface="Arial" charset="0"/>
              </a:rPr>
              <a:t>Data collecting methods</a:t>
            </a:r>
          </a:p>
        </p:txBody>
      </p:sp>
      <p:sp>
        <p:nvSpPr>
          <p:cNvPr id="115715" name="Rectangle 3"/>
          <p:cNvSpPr>
            <a:spLocks noGrp="1" noChangeArrowheads="1"/>
          </p:cNvSpPr>
          <p:nvPr>
            <p:ph idx="1"/>
          </p:nvPr>
        </p:nvSpPr>
        <p:spPr>
          <a:xfrm>
            <a:off x="684213" y="2349500"/>
            <a:ext cx="7723187" cy="3889375"/>
          </a:xfrm>
        </p:spPr>
        <p:txBody>
          <a:bodyPr/>
          <a:lstStyle/>
          <a:p>
            <a:pPr marL="365125" indent="-365125" eaLnBrk="1" hangingPunct="1">
              <a:buClr>
                <a:schemeClr val="tx1"/>
              </a:buClr>
              <a:buFont typeface="Wingdings" pitchFamily="2" charset="2"/>
              <a:buNone/>
              <a:defRPr/>
            </a:pPr>
            <a:r>
              <a:rPr lang="en-GB" altLang="en-US" sz="2000" dirty="0">
                <a:latin typeface="Arial" charset="0"/>
              </a:rPr>
              <a:t>Research can be:</a:t>
            </a:r>
          </a:p>
          <a:p>
            <a:pPr marL="365125" indent="-365125" eaLnBrk="1" hangingPunct="1">
              <a:buClr>
                <a:schemeClr val="tx1"/>
              </a:buClr>
              <a:buFont typeface="Wingdings" pitchFamily="2" charset="2"/>
              <a:buNone/>
              <a:defRPr/>
            </a:pPr>
            <a:r>
              <a:rPr lang="en-GB" altLang="en-US" sz="2000" dirty="0">
                <a:latin typeface="Arial" charset="0"/>
              </a:rPr>
              <a:t> </a:t>
            </a:r>
          </a:p>
          <a:p>
            <a:pPr marL="365125" indent="-365125" eaLnBrk="1" hangingPunct="1">
              <a:buClr>
                <a:schemeClr val="tx2"/>
              </a:buClr>
              <a:buSzTx/>
              <a:defRPr/>
            </a:pPr>
            <a:r>
              <a:rPr lang="en-GB" altLang="en-US" sz="2000" b="1" dirty="0">
                <a:solidFill>
                  <a:schemeClr val="tx2"/>
                </a:solidFill>
                <a:latin typeface="Arial" charset="0"/>
              </a:rPr>
              <a:t>empirical</a:t>
            </a:r>
            <a:r>
              <a:rPr lang="en-GB" altLang="en-US" sz="2000" dirty="0">
                <a:latin typeface="Arial" charset="0"/>
              </a:rPr>
              <a:t>,</a:t>
            </a:r>
          </a:p>
          <a:p>
            <a:pPr marL="893763" indent="-893763" eaLnBrk="1" hangingPunct="1">
              <a:buClr>
                <a:schemeClr val="tx2"/>
              </a:buClr>
              <a:buSzTx/>
              <a:buFont typeface="Wingdings 2" pitchFamily="18" charset="2"/>
              <a:buNone/>
              <a:defRPr/>
            </a:pPr>
            <a:r>
              <a:rPr lang="en-GB" altLang="en-US" sz="2000" dirty="0">
                <a:latin typeface="Arial" charset="0"/>
              </a:rPr>
              <a:t>	with </a:t>
            </a:r>
            <a:r>
              <a:rPr lang="en-GB" altLang="en-US" sz="2000" b="1" dirty="0">
                <a:solidFill>
                  <a:srgbClr val="7030A0"/>
                </a:solidFill>
                <a:latin typeface="Arial" charset="0"/>
              </a:rPr>
              <a:t>primary data </a:t>
            </a:r>
            <a:r>
              <a:rPr lang="en-GB" altLang="en-US" sz="2000" dirty="0">
                <a:latin typeface="Arial" charset="0"/>
              </a:rPr>
              <a:t>gathered to address the research question; or </a:t>
            </a:r>
          </a:p>
          <a:p>
            <a:pPr marL="365125" indent="-365125" eaLnBrk="1" hangingPunct="1">
              <a:buClr>
                <a:schemeClr val="tx2"/>
              </a:buClr>
              <a:buSzTx/>
              <a:buFont typeface="Wingdings" pitchFamily="2" charset="2"/>
              <a:buNone/>
              <a:defRPr/>
            </a:pPr>
            <a:endParaRPr lang="en-GB" altLang="en-US" sz="2000" dirty="0">
              <a:latin typeface="Arial" charset="0"/>
            </a:endParaRPr>
          </a:p>
          <a:p>
            <a:pPr marL="365125" indent="-365125" eaLnBrk="1" hangingPunct="1">
              <a:buClr>
                <a:schemeClr val="tx2"/>
              </a:buClr>
              <a:buSzTx/>
              <a:defRPr/>
            </a:pPr>
            <a:r>
              <a:rPr lang="en-GB" altLang="en-US" sz="2000" b="1" dirty="0">
                <a:solidFill>
                  <a:schemeClr val="tx2"/>
                </a:solidFill>
                <a:latin typeface="Arial" charset="0"/>
              </a:rPr>
              <a:t>literature-based</a:t>
            </a:r>
            <a:r>
              <a:rPr lang="en-GB" altLang="en-US" sz="2000" dirty="0">
                <a:latin typeface="Arial" charset="0"/>
              </a:rPr>
              <a:t>,</a:t>
            </a:r>
          </a:p>
          <a:p>
            <a:pPr marL="898525" lvl="1" indent="0" eaLnBrk="1" hangingPunct="1">
              <a:buClr>
                <a:schemeClr val="tx2"/>
              </a:buClr>
              <a:buSzTx/>
              <a:buFont typeface="Wingdings 2" pitchFamily="18" charset="2"/>
              <a:buNone/>
              <a:defRPr/>
            </a:pPr>
            <a:r>
              <a:rPr lang="en-GB" altLang="en-US" sz="2000" dirty="0">
                <a:latin typeface="Arial" charset="0"/>
              </a:rPr>
              <a:t>with </a:t>
            </a:r>
            <a:r>
              <a:rPr lang="en-GB" altLang="en-US" sz="2000" b="1" dirty="0">
                <a:solidFill>
                  <a:srgbClr val="7030A0"/>
                </a:solidFill>
                <a:latin typeface="Arial" charset="0"/>
              </a:rPr>
              <a:t>secondary data </a:t>
            </a:r>
            <a:r>
              <a:rPr lang="en-GB" altLang="en-US" sz="2000" dirty="0">
                <a:latin typeface="Arial" charset="0"/>
              </a:rPr>
              <a:t>derived from an analysis and synthesis of existing literature and documents</a:t>
            </a:r>
          </a:p>
          <a:p>
            <a:pPr marL="365125" indent="-365125" eaLnBrk="1" hangingPunct="1">
              <a:defRPr/>
            </a:pPr>
            <a:endParaRPr lang="en-GB" altLang="en-US" sz="2000" dirty="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187624" y="-15360"/>
            <a:ext cx="5976663" cy="1462088"/>
          </a:xfrm>
        </p:spPr>
        <p:txBody>
          <a:bodyPr/>
          <a:lstStyle/>
          <a:p>
            <a:pPr eaLnBrk="1" hangingPunct="1"/>
            <a:r>
              <a:rPr lang="en-GB" altLang="en-US" sz="3200" dirty="0">
                <a:solidFill>
                  <a:schemeClr val="accent1"/>
                </a:solidFill>
                <a:latin typeface="Arial" charset="0"/>
              </a:rPr>
              <a:t>Designing a research inquiry</a:t>
            </a:r>
          </a:p>
        </p:txBody>
      </p:sp>
      <p:sp>
        <p:nvSpPr>
          <p:cNvPr id="115715" name="Rectangle 3"/>
          <p:cNvSpPr>
            <a:spLocks noGrp="1" noChangeArrowheads="1"/>
          </p:cNvSpPr>
          <p:nvPr>
            <p:ph idx="1"/>
          </p:nvPr>
        </p:nvSpPr>
        <p:spPr>
          <a:xfrm>
            <a:off x="971600" y="2060848"/>
            <a:ext cx="7723187" cy="3889375"/>
          </a:xfrm>
        </p:spPr>
        <p:txBody>
          <a:bodyPr/>
          <a:lstStyle/>
          <a:p>
            <a:pPr marL="365125" indent="-365125" eaLnBrk="1" hangingPunct="1">
              <a:defRPr/>
            </a:pPr>
            <a:r>
              <a:rPr lang="en-GB" altLang="en-US" sz="2400" dirty="0">
                <a:latin typeface="Arial" charset="0"/>
              </a:rPr>
              <a:t>Identifying the broad area</a:t>
            </a:r>
          </a:p>
          <a:p>
            <a:pPr marL="365125" indent="-365125" eaLnBrk="1" hangingPunct="1">
              <a:defRPr/>
            </a:pPr>
            <a:r>
              <a:rPr lang="en-GB" altLang="en-US" sz="2400" dirty="0">
                <a:latin typeface="Arial" charset="0"/>
              </a:rPr>
              <a:t>Selecting a topic</a:t>
            </a:r>
          </a:p>
          <a:p>
            <a:pPr marL="365125" indent="-365125" eaLnBrk="1" hangingPunct="1">
              <a:defRPr/>
            </a:pPr>
            <a:r>
              <a:rPr lang="en-GB" altLang="en-US" sz="2400" dirty="0">
                <a:latin typeface="Arial" charset="0"/>
              </a:rPr>
              <a:t>Formulating research question(s)</a:t>
            </a:r>
          </a:p>
          <a:p>
            <a:pPr marL="365125" indent="-365125" eaLnBrk="1" hangingPunct="1">
              <a:defRPr/>
            </a:pPr>
            <a:r>
              <a:rPr lang="en-GB" altLang="en-US" sz="2400" dirty="0">
                <a:latin typeface="Arial" charset="0"/>
              </a:rPr>
              <a:t>Reviewing the literature</a:t>
            </a:r>
          </a:p>
          <a:p>
            <a:pPr marL="365125" indent="-365125" eaLnBrk="1" hangingPunct="1">
              <a:defRPr/>
            </a:pPr>
            <a:r>
              <a:rPr lang="en-GB" altLang="en-US" sz="2400" dirty="0">
                <a:latin typeface="Arial" charset="0"/>
              </a:rPr>
              <a:t>Reviewing the research question(s)</a:t>
            </a:r>
          </a:p>
          <a:p>
            <a:pPr marL="365125" indent="-365125" eaLnBrk="1" hangingPunct="1">
              <a:defRPr/>
            </a:pPr>
            <a:r>
              <a:rPr lang="en-GB" altLang="en-US" sz="2400" dirty="0">
                <a:latin typeface="Arial" charset="0"/>
              </a:rPr>
              <a:t>Deciding on an approach</a:t>
            </a:r>
          </a:p>
          <a:p>
            <a:pPr marL="365125" indent="-365125" eaLnBrk="1" hangingPunct="1">
              <a:defRPr/>
            </a:pPr>
            <a:r>
              <a:rPr lang="en-GB" altLang="en-US" sz="2400" dirty="0">
                <a:latin typeface="Arial" charset="0"/>
              </a:rPr>
              <a:t>Choosing methods</a:t>
            </a:r>
          </a:p>
          <a:p>
            <a:pPr marL="365125" indent="-365125" eaLnBrk="1" hangingPunct="1">
              <a:defRPr/>
            </a:pPr>
            <a:r>
              <a:rPr lang="en-GB" altLang="en-US" sz="2400" dirty="0">
                <a:latin typeface="Arial" charset="0"/>
              </a:rPr>
              <a:t>Preparing a research plan</a:t>
            </a:r>
          </a:p>
          <a:p>
            <a:pPr marL="365125" indent="-365125" eaLnBrk="1" hangingPunct="1">
              <a:defRPr/>
            </a:pPr>
            <a:r>
              <a:rPr lang="en-GB" altLang="en-US" sz="2400" dirty="0">
                <a:latin typeface="Arial" charset="0"/>
              </a:rPr>
              <a:t>Go!</a:t>
            </a:r>
          </a:p>
        </p:txBody>
      </p:sp>
    </p:spTree>
    <p:extLst>
      <p:ext uri="{BB962C8B-B14F-4D97-AF65-F5344CB8AC3E}">
        <p14:creationId xmlns:p14="http://schemas.microsoft.com/office/powerpoint/2010/main" val="16569624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157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7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57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71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571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571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1571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57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1350963" y="188913"/>
            <a:ext cx="7793037" cy="1462087"/>
          </a:xfrm>
        </p:spPr>
        <p:txBody>
          <a:bodyPr/>
          <a:lstStyle/>
          <a:p>
            <a:pPr eaLnBrk="1" hangingPunct="1"/>
            <a:r>
              <a:rPr lang="en-US" altLang="en-US" sz="3200">
                <a:latin typeface="Arial" charset="0"/>
              </a:rPr>
              <a:t>Types of research</a:t>
            </a:r>
            <a:endParaRPr lang="en-US" altLang="en-US" sz="3200"/>
          </a:p>
        </p:txBody>
      </p:sp>
      <p:sp>
        <p:nvSpPr>
          <p:cNvPr id="136195" name="Rectangle 3"/>
          <p:cNvSpPr>
            <a:spLocks noGrp="1" noChangeArrowheads="1"/>
          </p:cNvSpPr>
          <p:nvPr>
            <p:ph idx="1"/>
          </p:nvPr>
        </p:nvSpPr>
        <p:spPr>
          <a:xfrm>
            <a:off x="468313" y="2276475"/>
            <a:ext cx="7772400" cy="3810000"/>
          </a:xfrm>
        </p:spPr>
        <p:txBody>
          <a:bodyPr/>
          <a:lstStyle/>
          <a:p>
            <a:pPr eaLnBrk="1" hangingPunct="1"/>
            <a:r>
              <a:rPr lang="en-GB" altLang="en-US" sz="2000" b="1">
                <a:solidFill>
                  <a:schemeClr val="tx2"/>
                </a:solidFill>
                <a:latin typeface="Arial" charset="0"/>
              </a:rPr>
              <a:t>Description:</a:t>
            </a:r>
            <a:r>
              <a:rPr lang="en-GB" altLang="en-US" sz="2000">
                <a:latin typeface="Arial" charset="0"/>
              </a:rPr>
              <a:t> what is happening?</a:t>
            </a:r>
          </a:p>
          <a:p>
            <a:pPr eaLnBrk="1" hangingPunct="1">
              <a:buFont typeface="Wingdings" pitchFamily="2" charset="2"/>
              <a:buNone/>
            </a:pPr>
            <a:endParaRPr lang="en-GB" altLang="en-US" sz="2000">
              <a:latin typeface="Arial" charset="0"/>
            </a:endParaRPr>
          </a:p>
          <a:p>
            <a:pPr eaLnBrk="1" hangingPunct="1"/>
            <a:r>
              <a:rPr lang="en-GB" altLang="en-US" sz="2000" b="1">
                <a:solidFill>
                  <a:schemeClr val="tx2"/>
                </a:solidFill>
                <a:latin typeface="Arial" charset="0"/>
              </a:rPr>
              <a:t>Explanation:</a:t>
            </a:r>
            <a:r>
              <a:rPr lang="en-GB" altLang="en-US" sz="2000">
                <a:latin typeface="Arial" charset="0"/>
              </a:rPr>
              <a:t> interpretation of what is happening; theory generation</a:t>
            </a:r>
          </a:p>
          <a:p>
            <a:pPr eaLnBrk="1" hangingPunct="1">
              <a:buFont typeface="Wingdings" pitchFamily="2" charset="2"/>
              <a:buNone/>
            </a:pPr>
            <a:endParaRPr lang="en-GB" altLang="en-US" sz="2000">
              <a:latin typeface="Arial" charset="0"/>
            </a:endParaRPr>
          </a:p>
          <a:p>
            <a:pPr eaLnBrk="1" hangingPunct="1"/>
            <a:r>
              <a:rPr lang="en-GB" altLang="en-US" sz="2000" b="1">
                <a:solidFill>
                  <a:schemeClr val="tx2"/>
                </a:solidFill>
                <a:latin typeface="Arial" charset="0"/>
              </a:rPr>
              <a:t>Evaluation</a:t>
            </a:r>
            <a:r>
              <a:rPr lang="en-GB" altLang="en-US" sz="2000">
                <a:solidFill>
                  <a:schemeClr val="tx2"/>
                </a:solidFill>
                <a:latin typeface="Arial" charset="0"/>
              </a:rPr>
              <a:t>: </a:t>
            </a:r>
            <a:r>
              <a:rPr lang="en-GB" altLang="en-US" sz="2000">
                <a:latin typeface="Arial" charset="0"/>
              </a:rPr>
              <a:t>critical examination/interpretation of what is happening; judgements of effectiveness</a:t>
            </a:r>
          </a:p>
          <a:p>
            <a:pPr eaLnBrk="1" hangingPunct="1"/>
            <a:endParaRPr lang="en-GB" altLang="en-US" sz="2000">
              <a:latin typeface="Arial" charset="0"/>
            </a:endParaRPr>
          </a:p>
          <a:p>
            <a:pPr eaLnBrk="1" hangingPunct="1"/>
            <a:r>
              <a:rPr lang="en-GB" altLang="en-US" sz="2000" b="1">
                <a:solidFill>
                  <a:schemeClr val="tx2"/>
                </a:solidFill>
                <a:latin typeface="Arial" charset="0"/>
              </a:rPr>
              <a:t>Generalisation:</a:t>
            </a:r>
            <a:r>
              <a:rPr lang="en-GB" altLang="en-US" sz="2000">
                <a:solidFill>
                  <a:schemeClr val="tx2"/>
                </a:solidFill>
                <a:latin typeface="Arial" charset="0"/>
              </a:rPr>
              <a:t> </a:t>
            </a:r>
            <a:r>
              <a:rPr lang="en-GB" altLang="en-US" sz="2000">
                <a:latin typeface="Arial" charset="0"/>
              </a:rPr>
              <a:t>application beyond specific instance; </a:t>
            </a:r>
          </a:p>
          <a:p>
            <a:pPr eaLnBrk="1" hangingPunct="1">
              <a:buFont typeface="Wingdings" pitchFamily="2" charset="2"/>
              <a:buNone/>
            </a:pPr>
            <a:r>
              <a:rPr lang="en-GB" altLang="en-US" sz="2000">
                <a:latin typeface="Arial" charset="0"/>
              </a:rPr>
              <a:t>	predictive expectation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619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619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619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361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619250" y="188913"/>
            <a:ext cx="7793038" cy="1462087"/>
          </a:xfrm>
        </p:spPr>
        <p:txBody>
          <a:bodyPr/>
          <a:lstStyle/>
          <a:p>
            <a:pPr eaLnBrk="1" hangingPunct="1"/>
            <a:r>
              <a:rPr lang="en-GB" altLang="en-US" sz="3200">
                <a:latin typeface="Arial Unicode MS" pitchFamily="34" charset="-128"/>
              </a:rPr>
              <a:t>Why do research in education?</a:t>
            </a:r>
          </a:p>
        </p:txBody>
      </p:sp>
      <p:sp>
        <p:nvSpPr>
          <p:cNvPr id="101379" name="Rectangle 3"/>
          <p:cNvSpPr>
            <a:spLocks noGrp="1" noChangeArrowheads="1"/>
          </p:cNvSpPr>
          <p:nvPr>
            <p:ph idx="1"/>
          </p:nvPr>
        </p:nvSpPr>
        <p:spPr>
          <a:xfrm>
            <a:off x="900113" y="2060575"/>
            <a:ext cx="7772400" cy="4114800"/>
          </a:xfrm>
        </p:spPr>
        <p:txBody>
          <a:bodyPr/>
          <a:lstStyle/>
          <a:p>
            <a:pPr eaLnBrk="1" hangingPunct="1">
              <a:buClr>
                <a:schemeClr val="tx1"/>
              </a:buClr>
              <a:buFont typeface="Wingdings" pitchFamily="2" charset="2"/>
              <a:buNone/>
            </a:pPr>
            <a:r>
              <a:rPr lang="en-GB" altLang="en-US" sz="2000">
                <a:latin typeface="Arial" charset="0"/>
              </a:rPr>
              <a:t>To generate </a:t>
            </a:r>
            <a:r>
              <a:rPr lang="en-GB" altLang="en-US" sz="2000" b="1">
                <a:latin typeface="Arial" charset="0"/>
              </a:rPr>
              <a:t>knowledge</a:t>
            </a:r>
            <a:r>
              <a:rPr lang="en-GB" altLang="en-US" sz="2000">
                <a:latin typeface="Arial" charset="0"/>
              </a:rPr>
              <a:t>:</a:t>
            </a:r>
          </a:p>
          <a:p>
            <a:pPr eaLnBrk="1" hangingPunct="1">
              <a:buClr>
                <a:schemeClr val="tx1"/>
              </a:buClr>
              <a:buFont typeface="Wingdings" pitchFamily="2" charset="2"/>
              <a:buNone/>
            </a:pPr>
            <a:endParaRPr lang="en-GB" altLang="en-US" sz="2000">
              <a:latin typeface="Arial" charset="0"/>
            </a:endParaRPr>
          </a:p>
          <a:p>
            <a:pPr eaLnBrk="1" hangingPunct="1"/>
            <a:r>
              <a:rPr lang="en-GB" altLang="en-US" sz="2000">
                <a:latin typeface="Arial" charset="0"/>
              </a:rPr>
              <a:t>for NEW understanding</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TEST current understanding</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SOLVE problems</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IMPROVE practice</a:t>
            </a:r>
          </a:p>
          <a:p>
            <a:pPr eaLnBrk="1" hangingPunct="1">
              <a:buFont typeface="Wingdings" pitchFamily="2" charset="2"/>
              <a:buNone/>
            </a:pPr>
            <a:endParaRPr lang="en-GB" altLang="en-US" sz="2000">
              <a:latin typeface="Arial" charset="0"/>
            </a:endParaRPr>
          </a:p>
          <a:p>
            <a:pPr eaLnBrk="1" hangingPunct="1"/>
            <a:r>
              <a:rPr lang="en-GB" altLang="en-US" sz="2000">
                <a:latin typeface="Arial" charset="0"/>
              </a:rPr>
              <a:t>to INFORM decisions and policy-making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137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0137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0137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1379">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1379">
                                            <p:txEl>
                                              <p:pRg st="8" end="8"/>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01379">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Why do research in education?</a:t>
            </a:r>
            <a:endParaRPr lang="en-US" altLang="en-US" sz="3200">
              <a:latin typeface="Arial" charset="0"/>
            </a:endParaRPr>
          </a:p>
        </p:txBody>
      </p:sp>
      <p:sp>
        <p:nvSpPr>
          <p:cNvPr id="93187" name="Rectangle 3"/>
          <p:cNvSpPr>
            <a:spLocks noGrp="1" noChangeArrowheads="1"/>
          </p:cNvSpPr>
          <p:nvPr>
            <p:ph idx="1"/>
          </p:nvPr>
        </p:nvSpPr>
        <p:spPr/>
        <p:txBody>
          <a:bodyPr/>
          <a:lstStyle/>
          <a:p>
            <a:pPr eaLnBrk="1" hangingPunct="1">
              <a:lnSpc>
                <a:spcPct val="90000"/>
              </a:lnSpc>
            </a:pPr>
            <a:r>
              <a:rPr lang="en-GB" altLang="en-US" sz="2000">
                <a:latin typeface="Arial" charset="0"/>
              </a:rPr>
              <a:t>To </a:t>
            </a:r>
            <a:r>
              <a:rPr lang="en-GB" altLang="en-US" sz="2000" b="1">
                <a:latin typeface="Arial" charset="0"/>
              </a:rPr>
              <a:t>understand</a:t>
            </a:r>
            <a:r>
              <a:rPr lang="en-GB" altLang="en-US" sz="2000">
                <a:latin typeface="Arial" charset="0"/>
              </a:rPr>
              <a:t> a puzzling phenomenon</a:t>
            </a:r>
          </a:p>
          <a:p>
            <a:pPr lvl="1" eaLnBrk="1" hangingPunct="1">
              <a:lnSpc>
                <a:spcPct val="90000"/>
              </a:lnSpc>
            </a:pPr>
            <a:r>
              <a:rPr lang="en-GB" altLang="en-US" sz="2000" i="1">
                <a:latin typeface="Arial" charset="0"/>
              </a:rPr>
              <a:t>Why do boys do better than girls in maths in our school?</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investigate</a:t>
            </a:r>
            <a:r>
              <a:rPr lang="en-GB" altLang="en-US" sz="2000">
                <a:latin typeface="Arial" charset="0"/>
              </a:rPr>
              <a:t> the effects of policy</a:t>
            </a:r>
          </a:p>
          <a:p>
            <a:pPr lvl="1" eaLnBrk="1" hangingPunct="1">
              <a:lnSpc>
                <a:spcPct val="90000"/>
              </a:lnSpc>
            </a:pPr>
            <a:r>
              <a:rPr lang="en-GB" altLang="en-US" sz="2000" i="1">
                <a:latin typeface="Arial" charset="0"/>
              </a:rPr>
              <a:t>Has the National Literacy Strategy raised reading standards?</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improve</a:t>
            </a:r>
            <a:r>
              <a:rPr lang="en-GB" altLang="en-US" sz="2000">
                <a:latin typeface="Arial" charset="0"/>
              </a:rPr>
              <a:t> teaching</a:t>
            </a:r>
          </a:p>
          <a:p>
            <a:pPr lvl="1" eaLnBrk="1" hangingPunct="1">
              <a:lnSpc>
                <a:spcPct val="90000"/>
              </a:lnSpc>
            </a:pPr>
            <a:r>
              <a:rPr lang="en-GB" altLang="en-US" sz="2000" i="1">
                <a:latin typeface="Arial" charset="0"/>
              </a:rPr>
              <a:t>Can we raise the quality of discussion in history lessons in our school?</a:t>
            </a:r>
          </a:p>
          <a:p>
            <a:pPr lvl="1" eaLnBrk="1" hangingPunct="1">
              <a:lnSpc>
                <a:spcPct val="90000"/>
              </a:lnSpc>
              <a:buFont typeface="Wingdings" pitchFamily="2" charset="2"/>
              <a:buNone/>
            </a:pPr>
            <a:endParaRPr lang="en-GB" altLang="en-US" sz="2000" i="1">
              <a:latin typeface="Arial" charset="0"/>
            </a:endParaRPr>
          </a:p>
          <a:p>
            <a:pPr eaLnBrk="1" hangingPunct="1">
              <a:lnSpc>
                <a:spcPct val="90000"/>
              </a:lnSpc>
            </a:pPr>
            <a:r>
              <a:rPr lang="en-GB" altLang="en-US" sz="2000">
                <a:latin typeface="Arial" charset="0"/>
              </a:rPr>
              <a:t>To </a:t>
            </a:r>
            <a:r>
              <a:rPr lang="en-GB" altLang="en-US" sz="2000" b="1">
                <a:latin typeface="Arial" charset="0"/>
              </a:rPr>
              <a:t>enhance</a:t>
            </a:r>
            <a:r>
              <a:rPr lang="en-GB" altLang="en-US" sz="2000">
                <a:latin typeface="Arial" charset="0"/>
              </a:rPr>
              <a:t> learning</a:t>
            </a:r>
          </a:p>
          <a:p>
            <a:pPr lvl="1" eaLnBrk="1" hangingPunct="1">
              <a:lnSpc>
                <a:spcPct val="90000"/>
              </a:lnSpc>
            </a:pPr>
            <a:r>
              <a:rPr lang="en-GB" altLang="en-US" sz="2000" i="1">
                <a:latin typeface="Arial" charset="0"/>
              </a:rPr>
              <a:t>How can I help students in my class write better short stories?</a:t>
            </a:r>
            <a:endParaRPr lang="en-US" altLang="en-US" sz="2000" i="1">
              <a:latin typeface="Arial"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31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318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318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7">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3187">
                                            <p:txEl>
                                              <p:pRg st="7" end="7"/>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93187">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318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z="3200">
                <a:latin typeface="Arial" charset="0"/>
              </a:rPr>
              <a:t>Where do educational research topics come from?</a:t>
            </a:r>
            <a:endParaRPr lang="en-US" altLang="en-US" sz="3200"/>
          </a:p>
        </p:txBody>
      </p:sp>
      <p:sp>
        <p:nvSpPr>
          <p:cNvPr id="130051" name="Rectangle 3"/>
          <p:cNvSpPr>
            <a:spLocks noGrp="1" noChangeArrowheads="1"/>
          </p:cNvSpPr>
          <p:nvPr>
            <p:ph idx="1"/>
          </p:nvPr>
        </p:nvSpPr>
        <p:spPr/>
        <p:txBody>
          <a:bodyPr/>
          <a:lstStyle/>
          <a:p>
            <a:pPr lvl="2" eaLnBrk="1" hangingPunct="1">
              <a:buFont typeface="Wingdings" pitchFamily="2" charset="2"/>
              <a:buNone/>
            </a:pPr>
            <a:r>
              <a:rPr lang="en-US" altLang="en-US"/>
              <a:t> </a:t>
            </a:r>
          </a:p>
          <a:p>
            <a:pPr lvl="2" eaLnBrk="1" hangingPunct="1"/>
            <a:r>
              <a:rPr lang="en-US" altLang="en-US" sz="2000">
                <a:latin typeface="Arial" charset="0"/>
              </a:rPr>
              <a:t>personal and/or professional experience;</a:t>
            </a:r>
          </a:p>
          <a:p>
            <a:pPr lvl="2" eaLnBrk="1" hangingPunct="1"/>
            <a:endParaRPr lang="en-US" altLang="en-US" sz="2000">
              <a:latin typeface="Arial" charset="0"/>
            </a:endParaRPr>
          </a:p>
          <a:p>
            <a:pPr lvl="2" eaLnBrk="1" hangingPunct="1"/>
            <a:r>
              <a:rPr lang="en-US" altLang="en-US" sz="2000">
                <a:latin typeface="Arial" charset="0"/>
              </a:rPr>
              <a:t>current situation/practice;</a:t>
            </a:r>
          </a:p>
          <a:p>
            <a:pPr lvl="2" eaLnBrk="1" hangingPunct="1"/>
            <a:endParaRPr lang="en-US" altLang="en-US" sz="2000">
              <a:latin typeface="Arial" charset="0"/>
            </a:endParaRPr>
          </a:p>
          <a:p>
            <a:pPr lvl="2" eaLnBrk="1" hangingPunct="1"/>
            <a:r>
              <a:rPr lang="en-US" altLang="en-US" sz="2000">
                <a:latin typeface="Arial" charset="0"/>
              </a:rPr>
              <a:t>reading of literature in the field;</a:t>
            </a:r>
          </a:p>
          <a:p>
            <a:pPr lvl="2" eaLnBrk="1" hangingPunct="1"/>
            <a:endParaRPr lang="en-US" altLang="en-US" sz="2000">
              <a:latin typeface="Arial" charset="0"/>
            </a:endParaRPr>
          </a:p>
          <a:p>
            <a:pPr lvl="2" eaLnBrk="1" hangingPunct="1"/>
            <a:r>
              <a:rPr lang="en-US" altLang="en-US" sz="2000">
                <a:latin typeface="Arial" charset="0"/>
              </a:rPr>
              <a:t>policy context or initiative;</a:t>
            </a:r>
          </a:p>
          <a:p>
            <a:pPr lvl="2" eaLnBrk="1" hangingPunct="1"/>
            <a:endParaRPr lang="en-US" altLang="en-US" sz="2000">
              <a:latin typeface="Arial" charset="0"/>
            </a:endParaRPr>
          </a:p>
          <a:p>
            <a:pPr lvl="2" eaLnBrk="1" hangingPunct="1"/>
            <a:r>
              <a:rPr lang="en-US" altLang="en-US" sz="2000">
                <a:latin typeface="Arial" charset="0"/>
              </a:rPr>
              <a:t>pilot or exploratory work</a:t>
            </a:r>
          </a:p>
          <a:p>
            <a:pPr eaLnBrk="1" hangingPunct="1"/>
            <a:endParaRPr lang="en-US" altLang="en-US" sz="200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005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0051">
                                            <p:txEl>
                                              <p:pRg st="5" end="5"/>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0051">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005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350963" y="188913"/>
            <a:ext cx="7793037" cy="1462087"/>
          </a:xfrm>
        </p:spPr>
        <p:txBody>
          <a:bodyPr/>
          <a:lstStyle/>
          <a:p>
            <a:pPr eaLnBrk="1" hangingPunct="1"/>
            <a:r>
              <a:rPr lang="en-US" altLang="en-US" sz="3200">
                <a:latin typeface="Arial" charset="0"/>
              </a:rPr>
              <a:t>Types of knowledge in education</a:t>
            </a:r>
            <a:endParaRPr lang="en-US" altLang="en-US"/>
          </a:p>
        </p:txBody>
      </p:sp>
      <p:sp>
        <p:nvSpPr>
          <p:cNvPr id="133123" name="Rectangle 3"/>
          <p:cNvSpPr>
            <a:spLocks noGrp="1" noChangeArrowheads="1"/>
          </p:cNvSpPr>
          <p:nvPr>
            <p:ph idx="1"/>
          </p:nvPr>
        </p:nvSpPr>
        <p:spPr>
          <a:xfrm>
            <a:off x="684213" y="2205038"/>
            <a:ext cx="7772400" cy="4114800"/>
          </a:xfrm>
        </p:spPr>
        <p:txBody>
          <a:bodyPr/>
          <a:lstStyle/>
          <a:p>
            <a:pPr lvl="1" eaLnBrk="1" hangingPunct="1">
              <a:buClr>
                <a:schemeClr val="tx1"/>
              </a:buClr>
              <a:buFontTx/>
              <a:buNone/>
            </a:pPr>
            <a:r>
              <a:rPr lang="en-GB" altLang="en-US">
                <a:latin typeface="Arial" charset="0"/>
              </a:rPr>
              <a:t> </a:t>
            </a:r>
            <a:r>
              <a:rPr lang="en-GB" altLang="en-US" sz="2000">
                <a:latin typeface="Arial" charset="0"/>
              </a:rPr>
              <a:t>Main types of knowledge:</a:t>
            </a:r>
          </a:p>
          <a:p>
            <a:pPr lvl="1" eaLnBrk="1" hangingPunct="1">
              <a:buClr>
                <a:schemeClr val="tx1"/>
              </a:buClr>
              <a:buFontTx/>
              <a:buNone/>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theoretical</a:t>
            </a:r>
            <a:r>
              <a:rPr lang="en-GB" altLang="en-US" sz="2000">
                <a:latin typeface="Arial" charset="0"/>
              </a:rPr>
              <a:t> (to gain understanding)</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empirical</a:t>
            </a:r>
            <a:r>
              <a:rPr lang="en-GB" altLang="en-US" sz="2000">
                <a:latin typeface="Arial" charset="0"/>
              </a:rPr>
              <a:t> (to test understanding)</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practice-related </a:t>
            </a:r>
            <a:r>
              <a:rPr lang="en-GB" altLang="en-US" sz="2000">
                <a:latin typeface="Arial" charset="0"/>
              </a:rPr>
              <a:t>(to improve or change practice)</a:t>
            </a:r>
          </a:p>
          <a:p>
            <a:pPr lvl="1" eaLnBrk="1" hangingPunct="1">
              <a:buClr>
                <a:schemeClr val="tx2"/>
              </a:buClr>
              <a:buSzTx/>
              <a:buFont typeface="Wingdings" pitchFamily="2" charset="2"/>
              <a:buChar char="§"/>
            </a:pPr>
            <a:endParaRPr lang="en-GB" altLang="en-US" sz="2000">
              <a:latin typeface="Arial" charset="0"/>
            </a:endParaRPr>
          </a:p>
          <a:p>
            <a:pPr lvl="1" eaLnBrk="1" hangingPunct="1">
              <a:buClr>
                <a:schemeClr val="tx2"/>
              </a:buClr>
              <a:buSzTx/>
              <a:buFont typeface="Wingdings" pitchFamily="2" charset="2"/>
              <a:buChar char="§"/>
            </a:pPr>
            <a:r>
              <a:rPr lang="en-GB" altLang="en-US" sz="2000" b="1">
                <a:solidFill>
                  <a:schemeClr val="tx2"/>
                </a:solidFill>
                <a:latin typeface="Arial" charset="0"/>
              </a:rPr>
              <a:t>policy-related</a:t>
            </a:r>
            <a:r>
              <a:rPr lang="en-GB" altLang="en-US" sz="2000">
                <a:latin typeface="Arial" charset="0"/>
              </a:rPr>
              <a:t> (to inform decision-making)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2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3312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3312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33123">
                                            <p:txEl>
                                              <p:pRg st="6" end="6"/>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331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350963" y="0"/>
            <a:ext cx="7793037" cy="1462088"/>
          </a:xfrm>
        </p:spPr>
        <p:txBody>
          <a:bodyPr/>
          <a:lstStyle/>
          <a:p>
            <a:pPr eaLnBrk="1" hangingPunct="1"/>
            <a:r>
              <a:rPr lang="en-GB" altLang="en-US" sz="2400" b="1">
                <a:solidFill>
                  <a:schemeClr val="tx1"/>
                </a:solidFill>
                <a:latin typeface="Book Antiqua" pitchFamily="18" charset="0"/>
              </a:rPr>
              <a:t> </a:t>
            </a:r>
            <a:r>
              <a:rPr lang="en-GB" altLang="en-US" sz="3200">
                <a:latin typeface="Arial" charset="0"/>
              </a:rPr>
              <a:t>Measurement and meaning</a:t>
            </a:r>
          </a:p>
        </p:txBody>
      </p:sp>
      <p:sp>
        <p:nvSpPr>
          <p:cNvPr id="91139" name="Rectangle 3"/>
          <p:cNvSpPr>
            <a:spLocks noGrp="1" noChangeArrowheads="1"/>
          </p:cNvSpPr>
          <p:nvPr>
            <p:ph idx="1"/>
          </p:nvPr>
        </p:nvSpPr>
        <p:spPr>
          <a:xfrm>
            <a:off x="971550" y="2349500"/>
            <a:ext cx="7772400" cy="3600450"/>
          </a:xfrm>
        </p:spPr>
        <p:txBody>
          <a:bodyPr>
            <a:normAutofit fontScale="92500"/>
          </a:bodyPr>
          <a:lstStyle/>
          <a:p>
            <a:pPr marL="274320" indent="-274320" eaLnBrk="1" fontAlgn="auto" hangingPunct="1">
              <a:spcAft>
                <a:spcPts val="0"/>
              </a:spcAft>
              <a:buClr>
                <a:schemeClr val="accent3"/>
              </a:buClr>
              <a:buFont typeface="Wingdings 2"/>
              <a:buChar char=""/>
              <a:defRPr/>
            </a:pPr>
            <a:r>
              <a:rPr lang="en-GB" altLang="en-US" sz="2500" dirty="0">
                <a:latin typeface="Arial" charset="0"/>
              </a:rPr>
              <a:t>some research studies lend themselves to</a:t>
            </a:r>
            <a:r>
              <a:rPr lang="en-GB" altLang="en-US" sz="2500" b="1" dirty="0">
                <a:latin typeface="Arial" charset="0"/>
              </a:rPr>
              <a:t> measurement </a:t>
            </a:r>
            <a:r>
              <a:rPr lang="en-GB" altLang="en-US" sz="2500" dirty="0">
                <a:latin typeface="Arial" charset="0"/>
              </a:rPr>
              <a:t>(e.g. to what extent is this true?, how many people think …..?)</a:t>
            </a:r>
          </a:p>
          <a:p>
            <a:pPr marL="274320" indent="-274320" eaLnBrk="1" fontAlgn="auto" hangingPunct="1">
              <a:spcAft>
                <a:spcPts val="0"/>
              </a:spcAft>
              <a:buClr>
                <a:schemeClr val="accent3"/>
              </a:buClr>
              <a:buFont typeface="Wingdings" pitchFamily="2" charset="2"/>
              <a:buNone/>
              <a:defRPr/>
            </a:pPr>
            <a:endParaRPr lang="en-GB" altLang="en-US" sz="2500" dirty="0">
              <a:latin typeface="Arial" charset="0"/>
            </a:endParaRPr>
          </a:p>
          <a:p>
            <a:pPr marL="274320" indent="-274320" eaLnBrk="1" fontAlgn="auto" hangingPunct="1">
              <a:spcAft>
                <a:spcPts val="0"/>
              </a:spcAft>
              <a:buClr>
                <a:schemeClr val="accent3"/>
              </a:buClr>
              <a:buFont typeface="Wingdings 2"/>
              <a:buChar char=""/>
              <a:defRPr/>
            </a:pPr>
            <a:r>
              <a:rPr lang="en-GB" altLang="en-US" sz="2500" dirty="0">
                <a:latin typeface="Arial" charset="0"/>
              </a:rPr>
              <a:t>others lend themselves to the exploration of </a:t>
            </a:r>
            <a:r>
              <a:rPr lang="en-GB" altLang="en-US" sz="2500" b="1" dirty="0">
                <a:latin typeface="Arial" charset="0"/>
              </a:rPr>
              <a:t>processes or meanings</a:t>
            </a:r>
            <a:r>
              <a:rPr lang="en-GB" altLang="en-US" sz="2500" dirty="0">
                <a:latin typeface="Arial" charset="0"/>
              </a:rPr>
              <a:t> (e.g. what is going on here?)</a:t>
            </a:r>
          </a:p>
          <a:p>
            <a:pPr marL="274320" indent="-274320" eaLnBrk="1" fontAlgn="auto" hangingPunct="1">
              <a:spcAft>
                <a:spcPts val="0"/>
              </a:spcAft>
              <a:buClr>
                <a:schemeClr val="accent3"/>
              </a:buClr>
              <a:buFont typeface="Wingdings" pitchFamily="2" charset="2"/>
              <a:buNone/>
              <a:defRPr/>
            </a:pPr>
            <a:endParaRPr lang="en-GB" altLang="en-US" sz="2500" dirty="0">
              <a:latin typeface="Arial" charset="0"/>
            </a:endParaRPr>
          </a:p>
          <a:p>
            <a:pPr marL="274320" indent="-274320" eaLnBrk="1" fontAlgn="auto" hangingPunct="1">
              <a:spcAft>
                <a:spcPts val="0"/>
              </a:spcAft>
              <a:buClr>
                <a:schemeClr val="accent3"/>
              </a:buClr>
              <a:buFont typeface="Wingdings 2"/>
              <a:buChar char=""/>
              <a:defRPr/>
            </a:pPr>
            <a:r>
              <a:rPr lang="en-GB" altLang="en-US" sz="2500" dirty="0">
                <a:latin typeface="Arial" charset="0"/>
              </a:rPr>
              <a:t>some require both </a:t>
            </a:r>
            <a:r>
              <a:rPr lang="en-GB" altLang="en-US" sz="2500" b="1" dirty="0">
                <a:latin typeface="Arial" charset="0"/>
              </a:rPr>
              <a:t>measurement and interpretation</a:t>
            </a:r>
          </a:p>
          <a:p>
            <a:pPr marL="274320" indent="-274320" eaLnBrk="1" fontAlgn="auto" hangingPunct="1">
              <a:spcAft>
                <a:spcPts val="0"/>
              </a:spcAft>
              <a:buClr>
                <a:schemeClr val="tx1"/>
              </a:buClr>
              <a:buFont typeface="Wingdings" pitchFamily="2" charset="2"/>
              <a:buNone/>
              <a:defRPr/>
            </a:pPr>
            <a:endParaRPr lang="en-GB" altLang="en-US" dirty="0">
              <a:latin typeface="Book Antiqu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113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113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11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350963" y="0"/>
            <a:ext cx="7793037" cy="1462088"/>
          </a:xfrm>
        </p:spPr>
        <p:txBody>
          <a:bodyPr/>
          <a:lstStyle/>
          <a:p>
            <a:pPr eaLnBrk="1" hangingPunct="1"/>
            <a:r>
              <a:rPr lang="en-GB" altLang="en-US" sz="3200">
                <a:latin typeface="Arial" charset="0"/>
              </a:rPr>
              <a:t>Undertaking educational research</a:t>
            </a:r>
          </a:p>
        </p:txBody>
      </p:sp>
      <p:sp>
        <p:nvSpPr>
          <p:cNvPr id="19459" name="Rectangle 3"/>
          <p:cNvSpPr>
            <a:spLocks noGrp="1" noChangeArrowheads="1"/>
          </p:cNvSpPr>
          <p:nvPr>
            <p:ph idx="1"/>
          </p:nvPr>
        </p:nvSpPr>
        <p:spPr>
          <a:xfrm>
            <a:off x="611188" y="2133600"/>
            <a:ext cx="7772400" cy="4114800"/>
          </a:xfrm>
        </p:spPr>
        <p:txBody>
          <a:bodyPr/>
          <a:lstStyle/>
          <a:p>
            <a:pPr eaLnBrk="1" hangingPunct="1"/>
            <a:endParaRPr lang="en-GB" altLang="en-US"/>
          </a:p>
          <a:p>
            <a:pPr eaLnBrk="1" hangingPunct="1">
              <a:buFont typeface="Wingdings" pitchFamily="2" charset="2"/>
              <a:buNone/>
            </a:pPr>
            <a:endParaRPr lang="en-GB" altLang="en-US"/>
          </a:p>
          <a:p>
            <a:pPr algn="ctr" eaLnBrk="1" hangingPunct="1">
              <a:buFont typeface="Wingdings" pitchFamily="2" charset="2"/>
              <a:buNone/>
            </a:pPr>
            <a:r>
              <a:rPr lang="en-GB" altLang="en-US" sz="2400">
                <a:latin typeface="Arial" charset="0"/>
              </a:rPr>
              <a:t>First, decide on your research question(s) ……</a:t>
            </a:r>
            <a:endParaRPr lang="en-US" altLang="en-US" sz="2400">
              <a:latin typeface="Arial" charset="0"/>
            </a:endParaRPr>
          </a:p>
          <a:p>
            <a:pPr eaLnBrk="1" hangingPunct="1"/>
            <a:endParaRPr lang="en-GB" altLang="en-US" sz="2400">
              <a:latin typeface="Arial"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1560</TotalTime>
  <Words>957</Words>
  <Application>Microsoft Office PowerPoint</Application>
  <PresentationFormat>On-screen Show (4:3)</PresentationFormat>
  <Paragraphs>217</Paragraphs>
  <Slides>29</Slides>
  <Notes>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29</vt:i4>
      </vt:variant>
    </vt:vector>
  </HeadingPairs>
  <TitlesOfParts>
    <vt:vector size="39" baseType="lpstr">
      <vt:lpstr>Arial Unicode MS</vt:lpstr>
      <vt:lpstr>Arial</vt:lpstr>
      <vt:lpstr>Book Antiqua</vt:lpstr>
      <vt:lpstr>Calibri</vt:lpstr>
      <vt:lpstr>Constantia</vt:lpstr>
      <vt:lpstr>Tahoma</vt:lpstr>
      <vt:lpstr>Times New Roman</vt:lpstr>
      <vt:lpstr>Wingdings</vt:lpstr>
      <vt:lpstr>Wingdings 2</vt:lpstr>
      <vt:lpstr>Flow</vt:lpstr>
      <vt:lpstr>Research Methods in Education  Session 1</vt:lpstr>
      <vt:lpstr>What is research?</vt:lpstr>
      <vt:lpstr>Types of research</vt:lpstr>
      <vt:lpstr>Why do research in education?</vt:lpstr>
      <vt:lpstr>Why do research in education?</vt:lpstr>
      <vt:lpstr>Where do educational research topics come from?</vt:lpstr>
      <vt:lpstr>Types of knowledge in education</vt:lpstr>
      <vt:lpstr> Measurement and meaning</vt:lpstr>
      <vt:lpstr>Undertaking educational research</vt:lpstr>
      <vt:lpstr>PowerPoint Presentation</vt:lpstr>
      <vt:lpstr>Characteristics of good research questions</vt:lpstr>
      <vt:lpstr>Possible research questions?</vt:lpstr>
      <vt:lpstr>Characteristics of good research questions</vt:lpstr>
      <vt:lpstr>A well-formulated research question will ……</vt:lpstr>
      <vt:lpstr>Approaches and data gathering methods</vt:lpstr>
      <vt:lpstr>Influences on social research</vt:lpstr>
      <vt:lpstr>PowerPoint Presentation</vt:lpstr>
      <vt:lpstr>Defining paradigm</vt:lpstr>
      <vt:lpstr>A word about paradigms</vt:lpstr>
      <vt:lpstr>PowerPoint Presentation</vt:lpstr>
      <vt:lpstr>Making sense of terminology</vt:lpstr>
      <vt:lpstr>PowerPoint Presentation</vt:lpstr>
      <vt:lpstr>So, what’s wrong with saying …</vt:lpstr>
      <vt:lpstr>Mixed Methods</vt:lpstr>
      <vt:lpstr>Choosing an approach</vt:lpstr>
      <vt:lpstr>Research methods</vt:lpstr>
      <vt:lpstr>The nature of data</vt:lpstr>
      <vt:lpstr>Data collecting methods</vt:lpstr>
      <vt:lpstr>Designing a research inquiry</vt:lpstr>
    </vt:vector>
  </TitlesOfParts>
  <Company>University of Bath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Research Instruments</dc:title>
  <dc:creator>Dept of Education</dc:creator>
  <cp:lastModifiedBy>Paul Denley</cp:lastModifiedBy>
  <cp:revision>108</cp:revision>
  <cp:lastPrinted>2016-05-09T12:10:43Z</cp:lastPrinted>
  <dcterms:created xsi:type="dcterms:W3CDTF">2004-06-10T14:32:03Z</dcterms:created>
  <dcterms:modified xsi:type="dcterms:W3CDTF">2019-07-07T14:48:28Z</dcterms:modified>
</cp:coreProperties>
</file>