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notesMasterIdLst>
    <p:notesMasterId r:id="rId14"/>
  </p:notesMasterIdLst>
  <p:handoutMasterIdLst>
    <p:handoutMasterId r:id="rId15"/>
  </p:handoutMasterIdLst>
  <p:sldIdLst>
    <p:sldId id="286" r:id="rId2"/>
    <p:sldId id="275" r:id="rId3"/>
    <p:sldId id="320" r:id="rId4"/>
    <p:sldId id="321" r:id="rId5"/>
    <p:sldId id="322" r:id="rId6"/>
    <p:sldId id="323" r:id="rId7"/>
    <p:sldId id="314" r:id="rId8"/>
    <p:sldId id="316" r:id="rId9"/>
    <p:sldId id="317" r:id="rId10"/>
    <p:sldId id="319" r:id="rId11"/>
    <p:sldId id="318" r:id="rId12"/>
    <p:sldId id="324" r:id="rId13"/>
  </p:sldIdLst>
  <p:sldSz cx="9144000" cy="6858000" type="screen4x3"/>
  <p:notesSz cx="9872663" cy="6797675"/>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654" autoAdjust="0"/>
    <p:restoredTop sz="93899" autoAdjust="0"/>
  </p:normalViewPr>
  <p:slideViewPr>
    <p:cSldViewPr>
      <p:cViewPr varScale="1">
        <p:scale>
          <a:sx n="120" d="100"/>
          <a:sy n="120" d="100"/>
        </p:scale>
        <p:origin x="864" y="114"/>
      </p:cViewPr>
      <p:guideLst>
        <p:guide orient="horz" pos="2160"/>
        <p:guide pos="2880"/>
      </p:guideLst>
    </p:cSldViewPr>
  </p:slideViewPr>
  <p:outlineViewPr>
    <p:cViewPr>
      <p:scale>
        <a:sx n="33" d="100"/>
        <a:sy n="33" d="100"/>
      </p:scale>
      <p:origin x="0" y="-12188"/>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70659" name="Rectangle 3"/>
          <p:cNvSpPr>
            <a:spLocks noGrp="1" noChangeArrowheads="1"/>
          </p:cNvSpPr>
          <p:nvPr>
            <p:ph type="dt" sz="quarter" idx="1"/>
          </p:nvPr>
        </p:nvSpPr>
        <p:spPr bwMode="auto">
          <a:xfrm>
            <a:off x="5592225"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70660" name="Rectangle 4"/>
          <p:cNvSpPr>
            <a:spLocks noGrp="1" noChangeArrowheads="1"/>
          </p:cNvSpPr>
          <p:nvPr>
            <p:ph type="ftr" sz="quarter" idx="2"/>
          </p:nvPr>
        </p:nvSpPr>
        <p:spPr bwMode="auto">
          <a:xfrm>
            <a:off x="0" y="6456613"/>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70661" name="Rectangle 5"/>
          <p:cNvSpPr>
            <a:spLocks noGrp="1" noChangeArrowheads="1"/>
          </p:cNvSpPr>
          <p:nvPr>
            <p:ph type="sldNum" sz="quarter" idx="3"/>
          </p:nvPr>
        </p:nvSpPr>
        <p:spPr bwMode="auto">
          <a:xfrm>
            <a:off x="5592225" y="6456613"/>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38CA82F-8915-4FD3-8E6D-A9D3A29C0B83}" type="slidenum">
              <a:rPr lang="en-GB"/>
              <a:pPr>
                <a:defRPr/>
              </a:pPr>
              <a:t>‹#›</a:t>
            </a:fld>
            <a:endParaRPr lang="en-GB"/>
          </a:p>
        </p:txBody>
      </p:sp>
    </p:spTree>
    <p:extLst>
      <p:ext uri="{BB962C8B-B14F-4D97-AF65-F5344CB8AC3E}">
        <p14:creationId xmlns:p14="http://schemas.microsoft.com/office/powerpoint/2010/main" val="11919716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154" cy="33988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592225" y="0"/>
            <a:ext cx="4278154" cy="339883"/>
          </a:xfrm>
          <a:prstGeom prst="rect">
            <a:avLst/>
          </a:prstGeom>
        </p:spPr>
        <p:txBody>
          <a:bodyPr vert="horz" lIns="91440" tIns="45720" rIns="91440" bIns="45720" rtlCol="0"/>
          <a:lstStyle>
            <a:lvl1pPr algn="r">
              <a:defRPr sz="1200"/>
            </a:lvl1pPr>
          </a:lstStyle>
          <a:p>
            <a:fld id="{B6DB274D-98F9-4ED2-8276-71ED3E191CE6}" type="datetimeFigureOut">
              <a:rPr lang="en-GB" smtClean="0"/>
              <a:t>07/07/2019</a:t>
            </a:fld>
            <a:endParaRPr lang="en-GB"/>
          </a:p>
        </p:txBody>
      </p:sp>
      <p:sp>
        <p:nvSpPr>
          <p:cNvPr id="4" name="Slide Image Placeholder 3"/>
          <p:cNvSpPr>
            <a:spLocks noGrp="1" noRot="1" noChangeAspect="1"/>
          </p:cNvSpPr>
          <p:nvPr>
            <p:ph type="sldImg" idx="2"/>
          </p:nvPr>
        </p:nvSpPr>
        <p:spPr>
          <a:xfrm>
            <a:off x="3238500" y="509588"/>
            <a:ext cx="3395663" cy="2547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267" y="3228896"/>
            <a:ext cx="7898130" cy="305895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613"/>
            <a:ext cx="4278154" cy="33988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592225" y="6456613"/>
            <a:ext cx="4278154" cy="339883"/>
          </a:xfrm>
          <a:prstGeom prst="rect">
            <a:avLst/>
          </a:prstGeom>
        </p:spPr>
        <p:txBody>
          <a:bodyPr vert="horz" lIns="91440" tIns="45720" rIns="91440" bIns="45720" rtlCol="0" anchor="b"/>
          <a:lstStyle>
            <a:lvl1pPr algn="r">
              <a:defRPr sz="1200"/>
            </a:lvl1pPr>
          </a:lstStyle>
          <a:p>
            <a:fld id="{1CD4C202-2C8B-4D22-9487-44B82C3ECDD7}" type="slidenum">
              <a:rPr lang="en-GB" smtClean="0"/>
              <a:t>‹#›</a:t>
            </a:fld>
            <a:endParaRPr lang="en-GB"/>
          </a:p>
        </p:txBody>
      </p:sp>
    </p:spTree>
    <p:extLst>
      <p:ext uri="{BB962C8B-B14F-4D97-AF65-F5344CB8AC3E}">
        <p14:creationId xmlns:p14="http://schemas.microsoft.com/office/powerpoint/2010/main" val="1833595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D4C202-2C8B-4D22-9487-44B82C3ECDD7}" type="slidenum">
              <a:rPr lang="en-GB" smtClean="0"/>
              <a:t>1</a:t>
            </a:fld>
            <a:endParaRPr lang="en-GB"/>
          </a:p>
        </p:txBody>
      </p:sp>
    </p:spTree>
    <p:extLst>
      <p:ext uri="{BB962C8B-B14F-4D97-AF65-F5344CB8AC3E}">
        <p14:creationId xmlns:p14="http://schemas.microsoft.com/office/powerpoint/2010/main" val="22753673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10</a:t>
            </a:fld>
            <a:endParaRPr lang="en-GB"/>
          </a:p>
        </p:txBody>
      </p:sp>
    </p:spTree>
    <p:extLst>
      <p:ext uri="{BB962C8B-B14F-4D97-AF65-F5344CB8AC3E}">
        <p14:creationId xmlns:p14="http://schemas.microsoft.com/office/powerpoint/2010/main" val="1769348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11</a:t>
            </a:fld>
            <a:endParaRPr lang="en-GB"/>
          </a:p>
        </p:txBody>
      </p:sp>
    </p:spTree>
    <p:extLst>
      <p:ext uri="{BB962C8B-B14F-4D97-AF65-F5344CB8AC3E}">
        <p14:creationId xmlns:p14="http://schemas.microsoft.com/office/powerpoint/2010/main" val="286237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12</a:t>
            </a:fld>
            <a:endParaRPr lang="en-GB"/>
          </a:p>
        </p:txBody>
      </p:sp>
    </p:spTree>
    <p:extLst>
      <p:ext uri="{BB962C8B-B14F-4D97-AF65-F5344CB8AC3E}">
        <p14:creationId xmlns:p14="http://schemas.microsoft.com/office/powerpoint/2010/main" val="2549145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2</a:t>
            </a:fld>
            <a:endParaRPr lang="en-GB"/>
          </a:p>
        </p:txBody>
      </p:sp>
    </p:spTree>
    <p:extLst>
      <p:ext uri="{BB962C8B-B14F-4D97-AF65-F5344CB8AC3E}">
        <p14:creationId xmlns:p14="http://schemas.microsoft.com/office/powerpoint/2010/main" val="830636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3</a:t>
            </a:fld>
            <a:endParaRPr lang="en-GB"/>
          </a:p>
        </p:txBody>
      </p:sp>
    </p:spTree>
    <p:extLst>
      <p:ext uri="{BB962C8B-B14F-4D97-AF65-F5344CB8AC3E}">
        <p14:creationId xmlns:p14="http://schemas.microsoft.com/office/powerpoint/2010/main" val="72030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4</a:t>
            </a:fld>
            <a:endParaRPr lang="en-GB"/>
          </a:p>
        </p:txBody>
      </p:sp>
    </p:spTree>
    <p:extLst>
      <p:ext uri="{BB962C8B-B14F-4D97-AF65-F5344CB8AC3E}">
        <p14:creationId xmlns:p14="http://schemas.microsoft.com/office/powerpoint/2010/main" val="147762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5</a:t>
            </a:fld>
            <a:endParaRPr lang="en-GB"/>
          </a:p>
        </p:txBody>
      </p:sp>
    </p:spTree>
    <p:extLst>
      <p:ext uri="{BB962C8B-B14F-4D97-AF65-F5344CB8AC3E}">
        <p14:creationId xmlns:p14="http://schemas.microsoft.com/office/powerpoint/2010/main" val="4043678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6</a:t>
            </a:fld>
            <a:endParaRPr lang="en-GB"/>
          </a:p>
        </p:txBody>
      </p:sp>
    </p:spTree>
    <p:extLst>
      <p:ext uri="{BB962C8B-B14F-4D97-AF65-F5344CB8AC3E}">
        <p14:creationId xmlns:p14="http://schemas.microsoft.com/office/powerpoint/2010/main" val="2888145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7</a:t>
            </a:fld>
            <a:endParaRPr lang="en-GB"/>
          </a:p>
        </p:txBody>
      </p:sp>
    </p:spTree>
    <p:extLst>
      <p:ext uri="{BB962C8B-B14F-4D97-AF65-F5344CB8AC3E}">
        <p14:creationId xmlns:p14="http://schemas.microsoft.com/office/powerpoint/2010/main" val="2088233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8</a:t>
            </a:fld>
            <a:endParaRPr lang="en-GB"/>
          </a:p>
        </p:txBody>
      </p:sp>
    </p:spTree>
    <p:extLst>
      <p:ext uri="{BB962C8B-B14F-4D97-AF65-F5344CB8AC3E}">
        <p14:creationId xmlns:p14="http://schemas.microsoft.com/office/powerpoint/2010/main" val="11308909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9</a:t>
            </a:fld>
            <a:endParaRPr lang="en-GB"/>
          </a:p>
        </p:txBody>
      </p:sp>
    </p:spTree>
    <p:extLst>
      <p:ext uri="{BB962C8B-B14F-4D97-AF65-F5344CB8AC3E}">
        <p14:creationId xmlns:p14="http://schemas.microsoft.com/office/powerpoint/2010/main" val="2597197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GB"/>
          </a:p>
        </p:txBody>
      </p:sp>
      <p:sp>
        <p:nvSpPr>
          <p:cNvPr id="19" name="Footer Placeholder 18"/>
          <p:cNvSpPr>
            <a:spLocks noGrp="1"/>
          </p:cNvSpPr>
          <p:nvPr>
            <p:ph type="ftr" sz="quarter" idx="11"/>
          </p:nvPr>
        </p:nvSpPr>
        <p:spPr/>
        <p:txBody>
          <a:bodyPr/>
          <a:lstStyle/>
          <a:p>
            <a:pPr>
              <a:defRPr/>
            </a:pPr>
            <a:endParaRPr lang="en-GB"/>
          </a:p>
        </p:txBody>
      </p:sp>
      <p:sp>
        <p:nvSpPr>
          <p:cNvPr id="27" name="Slide Number Placeholder 26"/>
          <p:cNvSpPr>
            <a:spLocks noGrp="1"/>
          </p:cNvSpPr>
          <p:nvPr>
            <p:ph type="sldNum" sz="quarter" idx="12"/>
          </p:nvPr>
        </p:nvSpPr>
        <p:spPr/>
        <p:txBody>
          <a:bodyPr/>
          <a:lstStyle/>
          <a:p>
            <a:pPr>
              <a:defRPr/>
            </a:pPr>
            <a:fld id="{384D08AF-A870-4B5F-9243-C91D0F669211}"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87F1242-9ED3-4AAD-87AC-71B311E4D39B}"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4EBCA844-4F75-41F0-A537-E9954170726B}"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4260E6-685F-4E8F-9B6B-10A52FEA75A0}"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0D730D7-E893-4601-9AED-B22E85F806F1}"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16D16E73-164D-4F4C-83F8-BC03CB8BBF14}"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BB82C3C1-E0C0-476F-BBDB-B501004CF89E}"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2B4558FD-5199-4661-9F85-C19F0A4876D5}"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9D30ED3C-4969-4F3B-B5EE-5C5B743C0390}"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46FCDA6-143F-4EDC-820A-D8776C163BC6}"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12AA8B3-24E1-4271-B1F9-CA1E2C3BA5DB}" type="slidenum">
              <a:rPr lang="en-GB" smtClean="0"/>
              <a:pPr>
                <a:defRPr/>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401CFE0D-0064-40BF-B335-CF485BACC352}" type="slidenum">
              <a:rPr lang="en-GB" smtClean="0"/>
              <a:pPr>
                <a:defRPr/>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ath.ac.uk/library/subjects/education/database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cholar.google.co.uk/" TargetMode="External"/><Relationship Id="rId4" Type="http://schemas.openxmlformats.org/officeDocument/2006/relationships/hyperlink" Target="http://www.leeds.ac.uk/educol/elinfo.htm"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methods.sagepub.com/methods-map" TargetMode="External"/><Relationship Id="rId3" Type="http://schemas.openxmlformats.org/officeDocument/2006/relationships/hyperlink" Target="http://www.bera.ac.uk/" TargetMode="External"/><Relationship Id="rId7" Type="http://schemas.openxmlformats.org/officeDocument/2006/relationships/hyperlink" Target="http://studysites.uk.sagepub.com/bjohnson4e/study/intro.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study.sagepub.com/opie" TargetMode="External"/><Relationship Id="rId5" Type="http://schemas.openxmlformats.org/officeDocument/2006/relationships/hyperlink" Target="http://www.aera.net/" TargetMode="External"/><Relationship Id="rId10" Type="http://schemas.openxmlformats.org/officeDocument/2006/relationships/hyperlink" Target="https://educationendowmentfoundation.org.uk/" TargetMode="External"/><Relationship Id="rId4" Type="http://schemas.openxmlformats.org/officeDocument/2006/relationships/hyperlink" Target="https://www.nfer.ac.uk/" TargetMode="External"/><Relationship Id="rId9" Type="http://schemas.openxmlformats.org/officeDocument/2006/relationships/hyperlink" Target="https://researchrundowns.com/intro/whatisedresearch/"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youtube.com/channel/UCHCxKrD0CG4iRUfHbB5xoJw" TargetMode="External"/><Relationship Id="rId3" Type="http://schemas.openxmlformats.org/officeDocument/2006/relationships/hyperlink" Target="https://www.youtube.com/channel/UCafkV40656nWz9Jc129ZCFA" TargetMode="External"/><Relationship Id="rId7" Type="http://schemas.openxmlformats.org/officeDocument/2006/relationships/hyperlink" Target="https://www.youtube.com/user/EndNoteTraining/featured"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youtube.com/channel/UCnfY7xiVmjJ-y0Y3cFN0MJw" TargetMode="External"/><Relationship Id="rId5" Type="http://schemas.openxmlformats.org/officeDocument/2006/relationships/hyperlink" Target="https://www.youtube.com/channel/UCloEt_1Z8f8rzcs-j837uTA" TargetMode="External"/><Relationship Id="rId4" Type="http://schemas.openxmlformats.org/officeDocument/2006/relationships/hyperlink" Target="https://www.youtube.com/playlist?list=PLsTeSHxNNZbxfqfcCoOG34Y8BPWk1jKL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iki.bath.ac.uk/display/MED/MA+Ed+Dissertation+Home" TargetMode="External"/><Relationship Id="rId3" Type="http://schemas.openxmlformats.org/officeDocument/2006/relationships/hyperlink" Target="http://people.bath.ac.uk/edspd/Weblinks/MA_RME" TargetMode="External"/><Relationship Id="rId7" Type="http://schemas.openxmlformats.org/officeDocument/2006/relationships/hyperlink" Target="http://moodle.bath.ac.uk/course/view.php?id=238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moodle.bath.ac.uk/course/view.php?id=2514" TargetMode="External"/><Relationship Id="rId5" Type="http://schemas.openxmlformats.org/officeDocument/2006/relationships/hyperlink" Target="http://moodle.bath.ac.uk/course/view.php?id=1064" TargetMode="External"/><Relationship Id="rId4" Type="http://schemas.openxmlformats.org/officeDocument/2006/relationships/hyperlink" Target="http://ro.uwe.ac.uk/RenderPages/RenderHomePage.aspx" TargetMode="External"/><Relationship Id="rId9" Type="http://schemas.openxmlformats.org/officeDocument/2006/relationships/hyperlink" Target="http://www.bath.ac.uk/library/subjects/education/"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primo.bath.ac.uk/primo_library/libweb/action/display.do?tabs=detailsTab&amp;ct=display&amp;fn=search&amp;doc=44BAT_SFX_DS954925376873&amp;indx=6&amp;recIds=44BAT_SFX_DS954925376873&amp;recIdxs=5&amp;elementId=5&amp;renderMode=poppedOut&amp;displayMode=full&amp;frbrVersion=&amp;fctN=facet_pfilter&amp;dscnt=0&amp;rfnGrp=1&amp;fctV=journals&amp;dstmp=1399002358193&amp;institute=&amp;fromLogin=true&amp;rfnGrpCounter=1&amp;calling_system=primo&amp;vl(freeText0)=educational%20research&amp;vid=44BAT_VU1" TargetMode="External"/><Relationship Id="rId3" Type="http://schemas.openxmlformats.org/officeDocument/2006/relationships/hyperlink" Target="http://primo.bath.ac.uk/primo_library/libweb/action/display.do?tabs=detailsTab&amp;ct=display&amp;fn=search&amp;doc=dedupmrg33937092&amp;indx=2&amp;recIds=dedupmrg33937092&amp;recIdxs=1&amp;elementId=1&amp;renderMode=poppedOut&amp;displayMode=full&amp;frbrVersion=&amp;fctN=facet_pfilter&amp;dscnt=0&amp;rfnGrp=1&amp;fctV=journals&amp;dstmp=1399002358193&amp;institute=&amp;fromLogin=true&amp;rfnGrpCounter=1&amp;calling_system=primo&amp;vl(freeText0)=educational%20research&amp;vid=44BAT_VU1" TargetMode="External"/><Relationship Id="rId7" Type="http://schemas.openxmlformats.org/officeDocument/2006/relationships/hyperlink" Target="http://primo.bath.ac.uk/primo_library/libweb/action/display.do?tabs=detailsTab&amp;ct=display&amp;fn=search&amp;doc=44BAT_SFX_DS111006489771024&amp;indx=7&amp;recIds=44BAT_SFX_DS111006489771024&amp;recIdxs=6&amp;elementId=6&amp;renderMode=poppedOut&amp;displayMode=full&amp;frbrVersion=&amp;fctN=facet_lang&amp;fctN=facet_pfilter&amp;dscnt=0&amp;rfnGrp=2&amp;rfnGrp=1&amp;fctV=eng&amp;fctV=journals&amp;dstmp=1399002852479&amp;institute=&amp;fromLogin=true&amp;rfnGrpCounter=2&amp;calling_system=primo&amp;vl(freeText0)=educational%20research&amp;vid=44BAT_VU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primo.bath.ac.uk/primo_library/libweb/action/display.do;jsessionid=C2FB490CFF898B12AB4C9DCC0803C987?tabs=detailsTab&amp;ct=display&amp;fn=search&amp;doc=44BAT_SFX_DS111097776606050&amp;indx=2&amp;recIds=44BAT_SFX_DS111097776606050&amp;recIdxs=1&amp;elementId=1&amp;renderMode=poppedOut&amp;displayMode=full&amp;frbrVersion=6&amp;vid=44BAT_VU1&amp;institute=&amp;dscnt=0&amp;vl(freeText0)=International%20Journal%20of%20Research%20and%20Method%20in%20Education&amp;fromLogin=true&amp;calling_system=primo&amp;dstmp=1462966987037" TargetMode="External"/><Relationship Id="rId5" Type="http://schemas.openxmlformats.org/officeDocument/2006/relationships/hyperlink" Target="http://primo.bath.ac.uk/primo_library/libweb/action/display.do?tabs=detailsTab&amp;ct=display&amp;fn=search&amp;doc=dedupmrg33945789&amp;indx=1&amp;recIds=dedupmrg33945789&amp;recIdxs=0&amp;elementId=0&amp;renderMode=poppedOut&amp;displayMode=full&amp;frbrVersion=&amp;dscnt=0&amp;vl(D2766178UI1)=any&amp;vl(drEndMonth5)=00&amp;tab=local&amp;dstmp=1432784541515&amp;srt=rank&amp;vl(drStartMonth5)=00&amp;vl(boolOperator0)=AND&amp;mode=Advanced&amp;vl(2766391UI0)=title&amp;&amp;vl(1UIStartWith1)=contains&amp;vl(D2766180UI4)=all_items&amp;tb=t&amp;vl(2766392UI3)=journals&amp;vl(drStartYear5)=Year&amp;vl(D2766182UI2)=all_items&amp;vl(freeText0)=research%20international%20education&amp;vid=44BAT_VU1&amp;vl(drStartDay5)=00&amp;frbg=&amp;vl(boolOperator1)=AND&amp;dum=true&amp;vl(drEndDay5)=00&amp;vl(1UIStartWith0)=contains&amp;Submit=Search&amp;vl(drEndYear5)=Year&amp;vl(freeText1)=" TargetMode="External"/><Relationship Id="rId4" Type="http://schemas.openxmlformats.org/officeDocument/2006/relationships/hyperlink" Target="http://primo.bath.ac.uk/primo_library/libweb/action/display.do?tabs=detailsTab&amp;ct=display&amp;fn=search&amp;doc=dedupmrg33937232&amp;indx=1&amp;recIds=dedupmrg33937232&amp;recIdxs=0&amp;elementId=0&amp;renderMode=poppedOut&amp;displayMode=full&amp;frbrVersion=&amp;fctN=facet_pfilter&amp;dscnt=0&amp;rfnGrp=1&amp;fctV=journals&amp;dstmp=1399002358193&amp;institute=&amp;fromLogin=true&amp;rfnGrpCounter=1&amp;calling_system=primo&amp;vl(freeText0)=educational%20research&amp;vid=44BAT_VU1" TargetMode="External"/><Relationship Id="rId9" Type="http://schemas.openxmlformats.org/officeDocument/2006/relationships/hyperlink" Target="http://primo.bath.ac.uk/primo_library/libweb/action/display.do?tabs=detailsTab&amp;ct=display&amp;fn=search&amp;doc=44BAT_SFX_DS110978977977962&amp;indx=1&amp;recIds=44BAT_SFX_DS110978977977962&amp;recIdxs=0&amp;elementId=0&amp;renderMode=poppedOut&amp;displayMode=full&amp;frbrVersion=&amp;dscnt=0&amp;vl(D2766178UI1)=any&amp;vl(drEndMonth5)=00&amp;tab=local&amp;dstmp=1432784994827&amp;srt=rank&amp;vl(drStartMonth5)=00&amp;vl(boolOperator0)=AND&amp;mode=Advanced&amp;vl(2766391UI0)=title&amp;&amp;vl(1UIStartWith1)=contains&amp;vl(D2766180UI4)=all_items&amp;tb=t&amp;vl(2766392UI3)=journals&amp;vl(drStartYear5)=Year&amp;vl(D2766182UI2)=all_items&amp;vl(freeText0)=review%20of%20research%20in%20education&amp;vid=44BAT_VU1&amp;vl(drStartDay5)=00&amp;frbg=&amp;vl(boolOperator1)=AND&amp;dum=true&amp;vl(drEndDay5)=00&amp;vl(1UIStartWith0)=exact&amp;Submit=Search&amp;vl(drEndYear5)=Year&amp;vl(freeText1)="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zotero.org/" TargetMode="External"/><Relationship Id="rId3" Type="http://schemas.openxmlformats.org/officeDocument/2006/relationships/hyperlink" Target="https://library.bath.ac.uk/education/literature-search" TargetMode="External"/><Relationship Id="rId7" Type="http://schemas.openxmlformats.org/officeDocument/2006/relationships/hyperlink" Target="https://library.bath.ac.uk/referencing/endnote-onlin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bath.ac.uk/library/infoskills/current-awareness/" TargetMode="External"/><Relationship Id="rId5" Type="http://schemas.openxmlformats.org/officeDocument/2006/relationships/hyperlink" Target="http://libproxy.bath.ac.uk/login?url=https://www.bath.ac.uk/publications/library-guides-to-citing-referencing/attachments/harvard-bath-style-guide.pdf" TargetMode="External"/><Relationship Id="rId4" Type="http://schemas.openxmlformats.org/officeDocument/2006/relationships/hyperlink" Target="http://www.bath.ac.uk/library/infoskills/referencing-plagiarism/" TargetMode="External"/><Relationship Id="rId9" Type="http://schemas.openxmlformats.org/officeDocument/2006/relationships/hyperlink" Target="https://www.bath.ac.uk/services/secure-downloa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548680"/>
            <a:ext cx="7772400" cy="5616624"/>
          </a:xfrm>
        </p:spPr>
        <p:txBody>
          <a:bodyPr>
            <a:normAutofit/>
          </a:bodyPr>
          <a:lstStyle/>
          <a:p>
            <a:pPr algn="ctr"/>
            <a:r>
              <a:rPr lang="en-GB" sz="3600" dirty="0">
                <a:latin typeface="Arial" charset="0"/>
              </a:rPr>
              <a:t>University of Bath</a:t>
            </a:r>
            <a:br>
              <a:rPr lang="en-GB" sz="3600" dirty="0">
                <a:latin typeface="Arial" charset="0"/>
              </a:rPr>
            </a:br>
            <a:r>
              <a:rPr lang="en-GB" sz="3600" dirty="0">
                <a:latin typeface="Arial" charset="0"/>
              </a:rPr>
              <a:t>MA in Education</a:t>
            </a:r>
            <a:br>
              <a:rPr lang="en-GB" sz="3600" dirty="0">
                <a:latin typeface="Arial" charset="0"/>
              </a:rPr>
            </a:br>
            <a:br>
              <a:rPr lang="en-GB" sz="3600" dirty="0">
                <a:latin typeface="Arial" charset="0"/>
              </a:rPr>
            </a:br>
            <a:r>
              <a:rPr lang="en-GB" sz="4000" i="1" dirty="0">
                <a:latin typeface="Arial" charset="0"/>
              </a:rPr>
              <a:t>Research Methods in Education</a:t>
            </a:r>
            <a:br>
              <a:rPr lang="en-GB" sz="4000" i="1" dirty="0">
                <a:latin typeface="Arial" charset="0"/>
              </a:rPr>
            </a:br>
            <a:br>
              <a:rPr lang="en-GB" sz="4000" i="1" dirty="0">
                <a:latin typeface="Arial" charset="0"/>
              </a:rPr>
            </a:br>
            <a:r>
              <a:rPr lang="en-GB" sz="4000" i="1" dirty="0">
                <a:latin typeface="Arial" charset="0"/>
              </a:rPr>
              <a:t>Summer School 2019</a:t>
            </a:r>
            <a:br>
              <a:rPr lang="en-GB" sz="4000" i="1" dirty="0">
                <a:latin typeface="Arial" charset="0"/>
              </a:rPr>
            </a:br>
            <a:br>
              <a:rPr lang="en-GB" sz="4000" i="1" dirty="0">
                <a:latin typeface="Arial" charset="0"/>
              </a:rPr>
            </a:br>
            <a:r>
              <a:rPr lang="en-GB" sz="2800" i="1" dirty="0">
                <a:latin typeface="Arial" charset="0"/>
              </a:rPr>
              <a:t>Dr Aline Courtois</a:t>
            </a:r>
            <a:br>
              <a:rPr lang="en-GB" sz="2800" i="1" dirty="0">
                <a:latin typeface="Arial" charset="0"/>
              </a:rPr>
            </a:br>
            <a:r>
              <a:rPr lang="en-GB" sz="2800" i="1" dirty="0">
                <a:latin typeface="Arial" charset="0"/>
              </a:rPr>
              <a:t>Dr Paul Denley</a:t>
            </a:r>
            <a:br>
              <a:rPr lang="en-GB" sz="2800" i="1" dirty="0">
                <a:latin typeface="Arial" charset="0"/>
              </a:rPr>
            </a:br>
            <a:r>
              <a:rPr lang="en-GB" sz="2800" i="1" dirty="0">
                <a:latin typeface="Arial" charset="0"/>
              </a:rPr>
              <a:t>Dr Janina Iwaniec </a:t>
            </a:r>
            <a:endParaRPr lang="en-GB" sz="4000" i="1" dirty="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20688"/>
            <a:ext cx="7488832" cy="1143000"/>
          </a:xfrm>
        </p:spPr>
        <p:txBody>
          <a:bodyPr>
            <a:normAutofit/>
          </a:bodyPr>
          <a:lstStyle/>
          <a:p>
            <a:r>
              <a:rPr lang="en-GB" sz="3600" dirty="0">
                <a:latin typeface="Arial" panose="020B0604020202020204" pitchFamily="34" charset="0"/>
                <a:cs typeface="Arial" panose="020B0604020202020204" pitchFamily="34" charset="0"/>
              </a:rPr>
              <a:t>Searching for literature</a:t>
            </a:r>
          </a:p>
        </p:txBody>
      </p:sp>
      <p:sp>
        <p:nvSpPr>
          <p:cNvPr id="3" name="Content Placeholder 2"/>
          <p:cNvSpPr>
            <a:spLocks noGrp="1"/>
          </p:cNvSpPr>
          <p:nvPr>
            <p:ph idx="1"/>
          </p:nvPr>
        </p:nvSpPr>
        <p:spPr>
          <a:xfrm>
            <a:off x="755576" y="2348880"/>
            <a:ext cx="7920880" cy="3384376"/>
          </a:xfrm>
        </p:spPr>
        <p:txBody>
          <a:bodyPr>
            <a:normAutofit lnSpcReduction="10000"/>
          </a:bodyPr>
          <a:lstStyle/>
          <a:p>
            <a:pPr marL="0" indent="0">
              <a:buNone/>
            </a:pPr>
            <a:r>
              <a:rPr lang="en-GB" sz="3200" b="1" dirty="0">
                <a:solidFill>
                  <a:schemeClr val="tx2"/>
                </a:solidFill>
                <a:latin typeface="Arial" panose="020B0604020202020204" pitchFamily="34" charset="0"/>
                <a:cs typeface="Arial" panose="020B0604020202020204" pitchFamily="34" charset="0"/>
                <a:hlinkClick r:id="rId3"/>
              </a:rPr>
              <a:t>Education databases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Educati</a:t>
            </a:r>
            <a:r>
              <a:rPr lang="en-GB" sz="3200" b="1" i="1" dirty="0">
                <a:solidFill>
                  <a:schemeClr val="tx2"/>
                </a:solidFill>
                <a:latin typeface="Arial" panose="020B0604020202020204" pitchFamily="34" charset="0"/>
                <a:cs typeface="Arial" panose="020B0604020202020204" pitchFamily="34" charset="0"/>
                <a:hlinkClick r:id="rId4"/>
              </a:rPr>
              <a:t>on-line</a:t>
            </a:r>
            <a:endParaRPr lang="en-GB" sz="3200" b="1" i="1" dirty="0">
              <a:solidFill>
                <a:schemeClr val="tx2"/>
              </a:solidFill>
              <a:latin typeface="Arial" panose="020B0604020202020204" pitchFamily="34" charset="0"/>
              <a:cs typeface="Arial" panose="020B0604020202020204" pitchFamily="34" charset="0"/>
            </a:endParaRPr>
          </a:p>
          <a:p>
            <a:pPr marL="0" indent="0">
              <a:buNone/>
            </a:pPr>
            <a:endParaRPr lang="en-GB" sz="3200" b="1" i="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Google Scholar</a:t>
            </a: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rPr>
              <a:t>(Link with your Library account)</a:t>
            </a:r>
          </a:p>
          <a:p>
            <a:pPr marL="0" indent="0">
              <a:buNone/>
            </a:pP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5141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28" y="740088"/>
            <a:ext cx="6203032" cy="1143000"/>
          </a:xfrm>
        </p:spPr>
        <p:txBody>
          <a:bodyPr>
            <a:normAutofit/>
          </a:bodyPr>
          <a:lstStyle/>
          <a:p>
            <a:r>
              <a:rPr lang="en-GB" sz="3600" dirty="0">
                <a:latin typeface="Arial" panose="020B0604020202020204" pitchFamily="34" charset="0"/>
                <a:cs typeface="Arial" panose="020B0604020202020204" pitchFamily="34" charset="0"/>
              </a:rPr>
              <a:t>Websites</a:t>
            </a:r>
          </a:p>
        </p:txBody>
      </p:sp>
      <p:sp>
        <p:nvSpPr>
          <p:cNvPr id="3" name="Content Placeholder 2"/>
          <p:cNvSpPr>
            <a:spLocks noGrp="1"/>
          </p:cNvSpPr>
          <p:nvPr>
            <p:ph idx="1"/>
          </p:nvPr>
        </p:nvSpPr>
        <p:spPr>
          <a:xfrm>
            <a:off x="766128" y="2276872"/>
            <a:ext cx="6758200" cy="4032448"/>
          </a:xfrm>
        </p:spPr>
        <p:txBody>
          <a:bodyPr>
            <a:normAutofit fontScale="92500" lnSpcReduction="20000"/>
          </a:bodyPr>
          <a:lstStyle/>
          <a:p>
            <a:r>
              <a:rPr lang="en-GB" b="1" dirty="0">
                <a:solidFill>
                  <a:schemeClr val="tx2"/>
                </a:solidFill>
                <a:latin typeface="Arial" panose="020B0604020202020204" pitchFamily="34" charset="0"/>
                <a:cs typeface="Arial" panose="020B0604020202020204" pitchFamily="34" charset="0"/>
                <a:hlinkClick r:id="rId3"/>
              </a:rPr>
              <a:t>British Educational Research Association (BERA)</a:t>
            </a:r>
            <a:endParaRPr lang="en-GB" b="1" dirty="0">
              <a:solidFill>
                <a:schemeClr val="tx2"/>
              </a:solidFill>
              <a:latin typeface="Arial" panose="020B0604020202020204" pitchFamily="34" charset="0"/>
              <a:cs typeface="Arial" panose="020B0604020202020204" pitchFamily="34" charset="0"/>
            </a:endParaRPr>
          </a:p>
          <a:p>
            <a:r>
              <a:rPr lang="en-GB" b="1" dirty="0">
                <a:solidFill>
                  <a:schemeClr val="tx2"/>
                </a:solidFill>
                <a:latin typeface="Arial" panose="020B0604020202020204" pitchFamily="34" charset="0"/>
                <a:cs typeface="Arial" panose="020B0604020202020204" pitchFamily="34" charset="0"/>
                <a:hlinkClick r:id="rId4"/>
              </a:rPr>
              <a:t>National Foundation for Educational Research</a:t>
            </a:r>
            <a:endParaRPr lang="en-GB" b="1" dirty="0">
              <a:solidFill>
                <a:schemeClr val="tx2"/>
              </a:solidFill>
              <a:latin typeface="Arial" panose="020B0604020202020204" pitchFamily="34" charset="0"/>
              <a:cs typeface="Arial" panose="020B0604020202020204" pitchFamily="34" charset="0"/>
            </a:endParaRPr>
          </a:p>
          <a:p>
            <a:r>
              <a:rPr lang="en-GB" b="1" dirty="0">
                <a:solidFill>
                  <a:schemeClr val="tx2"/>
                </a:solidFill>
                <a:latin typeface="Arial" panose="020B0604020202020204" pitchFamily="34" charset="0"/>
                <a:cs typeface="Arial" panose="020B0604020202020204" pitchFamily="34" charset="0"/>
                <a:hlinkClick r:id="rId5"/>
              </a:rPr>
              <a:t>American Educational Research Association </a:t>
            </a:r>
            <a:endParaRPr lang="en-GB"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6"/>
              </a:rPr>
              <a:t>Opie &amp; Brown website</a:t>
            </a:r>
            <a:endParaRPr lang="en-GB" sz="2400"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7"/>
              </a:rPr>
              <a:t>SAGE Johnson &amp; </a:t>
            </a:r>
            <a:r>
              <a:rPr lang="en-GB" sz="2400" b="1" dirty="0" err="1">
                <a:solidFill>
                  <a:schemeClr val="tx2"/>
                </a:solidFill>
                <a:latin typeface="Arial" panose="020B0604020202020204" pitchFamily="34" charset="0"/>
                <a:cs typeface="Arial" panose="020B0604020202020204" pitchFamily="34" charset="0"/>
                <a:hlinkClick r:id="rId7"/>
              </a:rPr>
              <a:t>Christiensen</a:t>
            </a:r>
            <a:endParaRPr lang="en-GB" sz="2400"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8"/>
              </a:rPr>
              <a:t>SAGE Methods Map</a:t>
            </a:r>
            <a:endParaRPr lang="en-GB" sz="2400"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9"/>
              </a:rPr>
              <a:t>Research Rundowns</a:t>
            </a:r>
            <a:endParaRPr lang="en-GB" sz="2400"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10"/>
              </a:rPr>
              <a:t>Education Endowment Foundation</a:t>
            </a:r>
            <a:endParaRPr lang="en-GB" sz="24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9343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908720"/>
            <a:ext cx="2160240" cy="710952"/>
          </a:xfrm>
        </p:spPr>
        <p:txBody>
          <a:bodyPr>
            <a:normAutofit/>
          </a:bodyPr>
          <a:lstStyle/>
          <a:p>
            <a:r>
              <a:rPr lang="en-GB" sz="3600" dirty="0">
                <a:latin typeface="Arial" panose="020B0604020202020204" pitchFamily="34" charset="0"/>
                <a:cs typeface="Arial" panose="020B0604020202020204" pitchFamily="34" charset="0"/>
              </a:rPr>
              <a:t>YouTube</a:t>
            </a:r>
          </a:p>
        </p:txBody>
      </p:sp>
      <p:sp>
        <p:nvSpPr>
          <p:cNvPr id="3" name="Content Placeholder 2"/>
          <p:cNvSpPr>
            <a:spLocks noGrp="1"/>
          </p:cNvSpPr>
          <p:nvPr>
            <p:ph idx="1"/>
          </p:nvPr>
        </p:nvSpPr>
        <p:spPr>
          <a:xfrm>
            <a:off x="1022296" y="1988840"/>
            <a:ext cx="7920880" cy="4389120"/>
          </a:xfrm>
        </p:spPr>
        <p:txBody>
          <a:bodyPr>
            <a:normAutofit fontScale="70000" lnSpcReduction="20000"/>
          </a:bodyPr>
          <a:lstStyle/>
          <a:p>
            <a:pPr marL="0" indent="0">
              <a:buNone/>
            </a:pPr>
            <a:endParaRPr lang="en-GB" sz="2400" dirty="0">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3"/>
              </a:rPr>
              <a:t>Graham Gibbs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University of Southampton</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The Education and Training Consortium</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err="1">
                <a:solidFill>
                  <a:schemeClr val="tx2"/>
                </a:solidFill>
                <a:latin typeface="Arial" panose="020B0604020202020204" pitchFamily="34" charset="0"/>
                <a:cs typeface="Arial" panose="020B0604020202020204" pitchFamily="34" charset="0"/>
                <a:hlinkClick r:id="rId6"/>
              </a:rPr>
              <a:t>Nvivo</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7"/>
              </a:rPr>
              <a:t>EndNote</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8"/>
              </a:rPr>
              <a:t>Phil Chan – SPSS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751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908720"/>
            <a:ext cx="4618856" cy="710952"/>
          </a:xfrm>
        </p:spPr>
        <p:txBody>
          <a:bodyPr/>
          <a:lstStyle/>
          <a:p>
            <a:pPr eaLnBrk="1" hangingPunct="1"/>
            <a:r>
              <a:rPr lang="en-GB" sz="3600" dirty="0">
                <a:latin typeface="Arial" charset="0"/>
              </a:rPr>
              <a:t>RME overview</a:t>
            </a:r>
          </a:p>
        </p:txBody>
      </p:sp>
      <p:sp>
        <p:nvSpPr>
          <p:cNvPr id="58371" name="Rectangle 3"/>
          <p:cNvSpPr>
            <a:spLocks noGrp="1" noChangeArrowheads="1"/>
          </p:cNvSpPr>
          <p:nvPr>
            <p:ph idx="1"/>
          </p:nvPr>
        </p:nvSpPr>
        <p:spPr>
          <a:xfrm>
            <a:off x="1043608" y="2060848"/>
            <a:ext cx="6408638" cy="4104456"/>
          </a:xfrm>
        </p:spPr>
        <p:txBody>
          <a:bodyPr>
            <a:normAutofit fontScale="25000" lnSpcReduction="20000"/>
          </a:bodyPr>
          <a:lstStyle/>
          <a:p>
            <a:pPr marL="0" indent="0" eaLnBrk="1" hangingPunct="1">
              <a:lnSpc>
                <a:spcPct val="120000"/>
              </a:lnSpc>
              <a:spcBef>
                <a:spcPts val="0"/>
              </a:spcBef>
              <a:spcAft>
                <a:spcPts val="1800"/>
              </a:spcAft>
              <a:buNone/>
            </a:pPr>
            <a:r>
              <a:rPr lang="en-GB" sz="7200" b="1" dirty="0">
                <a:latin typeface="Arial" charset="0"/>
              </a:rPr>
              <a:t>Session 1:</a:t>
            </a:r>
            <a:r>
              <a:rPr lang="en-GB" sz="7200" dirty="0">
                <a:latin typeface="Arial" charset="0"/>
              </a:rPr>
              <a:t> Introduction to educational research (PD/AC)</a:t>
            </a:r>
          </a:p>
          <a:p>
            <a:pPr marL="0" indent="0">
              <a:lnSpc>
                <a:spcPct val="120000"/>
              </a:lnSpc>
              <a:spcBef>
                <a:spcPts val="0"/>
              </a:spcBef>
              <a:spcAft>
                <a:spcPts val="1800"/>
              </a:spcAft>
              <a:buNone/>
            </a:pPr>
            <a:r>
              <a:rPr lang="en-GB" sz="7200" b="1" dirty="0">
                <a:latin typeface="Arial" charset="0"/>
              </a:rPr>
              <a:t>Session 2:</a:t>
            </a:r>
            <a:r>
              <a:rPr lang="en-GB" sz="7200" dirty="0">
                <a:latin typeface="Arial" charset="0"/>
              </a:rPr>
              <a:t> Quantitative Research I (PD)</a:t>
            </a:r>
          </a:p>
          <a:p>
            <a:pPr marL="0" indent="0">
              <a:lnSpc>
                <a:spcPct val="120000"/>
              </a:lnSpc>
              <a:spcBef>
                <a:spcPts val="0"/>
              </a:spcBef>
              <a:spcAft>
                <a:spcPts val="1800"/>
              </a:spcAft>
              <a:buNone/>
            </a:pPr>
            <a:r>
              <a:rPr lang="en-GB" sz="7200" b="1" dirty="0">
                <a:latin typeface="Arial" charset="0"/>
              </a:rPr>
              <a:t>Session 3:</a:t>
            </a:r>
            <a:r>
              <a:rPr lang="en-GB" sz="7200" dirty="0">
                <a:latin typeface="Arial" charset="0"/>
              </a:rPr>
              <a:t> Qualitative Research I (AC)</a:t>
            </a:r>
          </a:p>
          <a:p>
            <a:pPr marL="0" indent="0">
              <a:lnSpc>
                <a:spcPct val="120000"/>
              </a:lnSpc>
              <a:spcBef>
                <a:spcPts val="0"/>
              </a:spcBef>
              <a:spcAft>
                <a:spcPts val="1800"/>
              </a:spcAft>
              <a:buNone/>
            </a:pPr>
            <a:r>
              <a:rPr lang="en-GB" sz="7200" b="1" dirty="0">
                <a:latin typeface="Arial" charset="0"/>
              </a:rPr>
              <a:t>Session 4:</a:t>
            </a:r>
            <a:r>
              <a:rPr lang="en-GB" sz="7200" dirty="0">
                <a:latin typeface="Arial" charset="0"/>
              </a:rPr>
              <a:t> Qualitative Research II (AC)</a:t>
            </a:r>
          </a:p>
          <a:p>
            <a:pPr marL="0" indent="0">
              <a:lnSpc>
                <a:spcPct val="120000"/>
              </a:lnSpc>
              <a:spcBef>
                <a:spcPts val="0"/>
              </a:spcBef>
              <a:spcAft>
                <a:spcPts val="1800"/>
              </a:spcAft>
              <a:buNone/>
            </a:pPr>
            <a:r>
              <a:rPr lang="en-GB" sz="7200" b="1" dirty="0">
                <a:latin typeface="Arial" charset="0"/>
              </a:rPr>
              <a:t>Session 5:</a:t>
            </a:r>
            <a:r>
              <a:rPr lang="en-GB" sz="7200" dirty="0">
                <a:latin typeface="Arial" charset="0"/>
              </a:rPr>
              <a:t> Quantitative Research II (JI)</a:t>
            </a:r>
          </a:p>
          <a:p>
            <a:pPr marL="0" indent="0" eaLnBrk="1" hangingPunct="1">
              <a:lnSpc>
                <a:spcPct val="120000"/>
              </a:lnSpc>
              <a:spcBef>
                <a:spcPts val="0"/>
              </a:spcBef>
              <a:spcAft>
                <a:spcPts val="1800"/>
              </a:spcAft>
              <a:buNone/>
            </a:pPr>
            <a:r>
              <a:rPr lang="en-GB" sz="7200" b="1" dirty="0">
                <a:latin typeface="Arial" charset="0"/>
              </a:rPr>
              <a:t>Session 6: </a:t>
            </a:r>
            <a:r>
              <a:rPr lang="en-GB" sz="7200" dirty="0">
                <a:latin typeface="Arial" charset="0"/>
              </a:rPr>
              <a:t>Observation/Mixed Methods (AC)</a:t>
            </a:r>
          </a:p>
          <a:p>
            <a:pPr marL="0" indent="0" eaLnBrk="1" hangingPunct="1">
              <a:lnSpc>
                <a:spcPct val="120000"/>
              </a:lnSpc>
              <a:spcBef>
                <a:spcPts val="0"/>
              </a:spcBef>
              <a:spcAft>
                <a:spcPts val="1800"/>
              </a:spcAft>
              <a:buNone/>
            </a:pPr>
            <a:r>
              <a:rPr lang="en-GB" sz="7200" b="1" dirty="0">
                <a:latin typeface="Arial" charset="0"/>
              </a:rPr>
              <a:t>Session 7: </a:t>
            </a:r>
            <a:r>
              <a:rPr lang="en-GB" sz="7200" dirty="0">
                <a:latin typeface="Arial" charset="0"/>
              </a:rPr>
              <a:t>Quality in educational research (PD)</a:t>
            </a:r>
          </a:p>
          <a:p>
            <a:pPr marL="0" indent="0" eaLnBrk="1" hangingPunct="1">
              <a:lnSpc>
                <a:spcPct val="120000"/>
              </a:lnSpc>
              <a:spcBef>
                <a:spcPts val="0"/>
              </a:spcBef>
              <a:spcAft>
                <a:spcPts val="1800"/>
              </a:spcAft>
              <a:buNone/>
            </a:pPr>
            <a:r>
              <a:rPr lang="en-GB" sz="7200" b="1" dirty="0">
                <a:latin typeface="Arial" charset="0"/>
              </a:rPr>
              <a:t>Session 8: </a:t>
            </a:r>
            <a:r>
              <a:rPr lang="en-GB" sz="7200" dirty="0">
                <a:latin typeface="Arial" charset="0"/>
              </a:rPr>
              <a:t>Presentations; unit evaluation (AC/PD)</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16013" y="0"/>
            <a:ext cx="7793037" cy="1462088"/>
          </a:xfrm>
        </p:spPr>
        <p:txBody>
          <a:bodyPr/>
          <a:lstStyle/>
          <a:p>
            <a:pPr eaLnBrk="1" hangingPunct="1"/>
            <a:r>
              <a:rPr lang="en-GB" sz="3200" dirty="0">
                <a:latin typeface="Arial" charset="0"/>
              </a:rPr>
              <a:t>RME assignment</a:t>
            </a:r>
          </a:p>
        </p:txBody>
      </p:sp>
      <p:sp>
        <p:nvSpPr>
          <p:cNvPr id="5" name="Rectangle 2">
            <a:extLst>
              <a:ext uri="{FF2B5EF4-FFF2-40B4-BE49-F238E27FC236}">
                <a16:creationId xmlns:a16="http://schemas.microsoft.com/office/drawing/2014/main" id="{56D27F29-38DD-4008-88FB-E1DA5071AB45}"/>
              </a:ext>
            </a:extLst>
          </p:cNvPr>
          <p:cNvSpPr>
            <a:spLocks noChangeArrowheads="1"/>
          </p:cNvSpPr>
          <p:nvPr/>
        </p:nvSpPr>
        <p:spPr bwMode="auto">
          <a:xfrm>
            <a:off x="755576" y="1958351"/>
            <a:ext cx="7632848"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The assignment for the RME unit will normally be a plan for a small-scale educational enquiry.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If you are near to completing your five units, this assignment can be used to develop a plan for your dissertation study.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If you are closer to the start of your five units, you may not be ready to plan what you are going to do for your dissertation. However, there is still value in developing a hypothetical plan which enables you to discuss issues relating to designing a small-scale research study.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It is possible to use this plan as the basis for an Educational Enquiry unit where you conduct the enquiry as one of the units in your profile. (This might act as a pilot or preliminary study for what you then go on to do for your dissertation.)</a:t>
            </a:r>
            <a:endParaRPr kumimoji="0" lang="en-GB"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10584168"/>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012104" y="0"/>
            <a:ext cx="7793037" cy="1462088"/>
          </a:xfrm>
        </p:spPr>
        <p:txBody>
          <a:bodyPr/>
          <a:lstStyle/>
          <a:p>
            <a:pPr eaLnBrk="1" hangingPunct="1"/>
            <a:r>
              <a:rPr lang="en-GB" sz="3200" dirty="0">
                <a:latin typeface="Arial" charset="0"/>
              </a:rPr>
              <a:t>RME assignment</a:t>
            </a:r>
          </a:p>
        </p:txBody>
      </p:sp>
      <p:sp>
        <p:nvSpPr>
          <p:cNvPr id="167939" name="Rectangle 3"/>
          <p:cNvSpPr>
            <a:spLocks noGrp="1" noChangeArrowheads="1"/>
          </p:cNvSpPr>
          <p:nvPr>
            <p:ph idx="1"/>
          </p:nvPr>
        </p:nvSpPr>
        <p:spPr>
          <a:xfrm>
            <a:off x="755650" y="2060574"/>
            <a:ext cx="6624662" cy="4392761"/>
          </a:xfrm>
        </p:spPr>
        <p:txBody>
          <a:bodyPr/>
          <a:lstStyle/>
          <a:p>
            <a:pPr eaLnBrk="1" hangingPunct="1">
              <a:lnSpc>
                <a:spcPct val="80000"/>
              </a:lnSpc>
            </a:pPr>
            <a:endParaRPr lang="en-GB" sz="2000" dirty="0">
              <a:latin typeface="Arial" charset="0"/>
            </a:endParaRPr>
          </a:p>
          <a:p>
            <a:pPr eaLnBrk="1" hangingPunct="1">
              <a:lnSpc>
                <a:spcPct val="80000"/>
              </a:lnSpc>
            </a:pPr>
            <a:r>
              <a:rPr lang="en-GB" sz="2000" dirty="0">
                <a:latin typeface="Arial" charset="0"/>
              </a:rPr>
              <a:t>your assignment should be 5,000 words long, with a 10% margin on either side</a:t>
            </a:r>
          </a:p>
          <a:p>
            <a:pPr eaLnBrk="1" hangingPunct="1">
              <a:lnSpc>
                <a:spcPct val="80000"/>
              </a:lnSpc>
            </a:pPr>
            <a:endParaRPr lang="en-GB" sz="2000" dirty="0">
              <a:latin typeface="Arial" charset="0"/>
            </a:endParaRPr>
          </a:p>
          <a:p>
            <a:pPr eaLnBrk="1" hangingPunct="1">
              <a:lnSpc>
                <a:spcPct val="80000"/>
              </a:lnSpc>
            </a:pPr>
            <a:r>
              <a:rPr lang="en-GB" sz="2000" dirty="0">
                <a:latin typeface="Arial" charset="0"/>
              </a:rPr>
              <a:t>it should draw on your professional experience as well as </a:t>
            </a:r>
            <a:r>
              <a:rPr lang="en-GB" sz="2000" dirty="0">
                <a:solidFill>
                  <a:schemeClr val="hlink"/>
                </a:solidFill>
                <a:latin typeface="Arial" charset="0"/>
              </a:rPr>
              <a:t>critically engaging</a:t>
            </a:r>
            <a:r>
              <a:rPr lang="en-GB" sz="2000" dirty="0">
                <a:latin typeface="Arial" charset="0"/>
              </a:rPr>
              <a:t> with relevant literature sources </a:t>
            </a:r>
          </a:p>
          <a:p>
            <a:pPr eaLnBrk="1" hangingPunct="1">
              <a:lnSpc>
                <a:spcPct val="80000"/>
              </a:lnSpc>
              <a:buFont typeface="Wingdings" pitchFamily="2" charset="2"/>
              <a:buNone/>
            </a:pPr>
            <a:endParaRPr lang="en-GB" sz="2000" dirty="0">
              <a:latin typeface="Arial" charset="0"/>
            </a:endParaRPr>
          </a:p>
          <a:p>
            <a:pPr eaLnBrk="1" hangingPunct="1">
              <a:lnSpc>
                <a:spcPct val="80000"/>
              </a:lnSpc>
            </a:pPr>
            <a:r>
              <a:rPr lang="en-GB" sz="2000" dirty="0">
                <a:latin typeface="Arial" charset="0"/>
              </a:rPr>
              <a:t>all published works you mention in the text must be clearly and fully cited and referenced</a:t>
            </a:r>
          </a:p>
          <a:p>
            <a:pPr eaLnBrk="1" hangingPunct="1">
              <a:lnSpc>
                <a:spcPct val="80000"/>
              </a:lnSpc>
              <a:buFont typeface="Wingdings" pitchFamily="2" charset="2"/>
              <a:buNone/>
            </a:pPr>
            <a:endParaRPr lang="en-GB" sz="2000" dirty="0">
              <a:latin typeface="Arial" charset="0"/>
            </a:endParaRPr>
          </a:p>
          <a:p>
            <a:pPr eaLnBrk="1" hangingPunct="1">
              <a:lnSpc>
                <a:spcPct val="80000"/>
              </a:lnSpc>
            </a:pPr>
            <a:r>
              <a:rPr lang="en-GB" sz="2000" dirty="0">
                <a:latin typeface="Arial" charset="0"/>
              </a:rPr>
              <a:t>further guidance on structuring the RME assignment will be provided</a:t>
            </a:r>
          </a:p>
          <a:p>
            <a:pPr eaLnBrk="1" hangingPunct="1">
              <a:lnSpc>
                <a:spcPct val="80000"/>
              </a:lnSpc>
            </a:pPr>
            <a:endParaRPr lang="en-GB" sz="2000" dirty="0">
              <a:latin typeface="Arial" charset="0"/>
            </a:endParaRPr>
          </a:p>
          <a:p>
            <a:pPr eaLnBrk="1" hangingPunct="1">
              <a:lnSpc>
                <a:spcPct val="80000"/>
              </a:lnSpc>
            </a:pPr>
            <a:r>
              <a:rPr lang="en-GB" sz="2000" dirty="0">
                <a:latin typeface="Arial" charset="0"/>
              </a:rPr>
              <a:t>you should be aware of the MA unit assessment criteria (available on Moodle)</a:t>
            </a:r>
          </a:p>
        </p:txBody>
      </p:sp>
    </p:spTree>
    <p:extLst>
      <p:ext uri="{BB962C8B-B14F-4D97-AF65-F5344CB8AC3E}">
        <p14:creationId xmlns:p14="http://schemas.microsoft.com/office/powerpoint/2010/main" val="249301687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79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793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7939">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7939">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79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7" name="Rectangle 3"/>
          <p:cNvSpPr>
            <a:spLocks noGrp="1" noChangeArrowheads="1"/>
          </p:cNvSpPr>
          <p:nvPr>
            <p:ph idx="1"/>
          </p:nvPr>
        </p:nvSpPr>
        <p:spPr>
          <a:xfrm>
            <a:off x="683568" y="1628800"/>
            <a:ext cx="7991475" cy="4464496"/>
          </a:xfrm>
        </p:spPr>
        <p:txBody>
          <a:bodyPr>
            <a:normAutofit/>
          </a:bodyPr>
          <a:lstStyle/>
          <a:p>
            <a:pPr marL="0" indent="0">
              <a:buNone/>
            </a:pPr>
            <a:r>
              <a:rPr lang="en-GB" altLang="en-US" sz="3200" dirty="0">
                <a:solidFill>
                  <a:schemeClr val="tx2"/>
                </a:solidFill>
                <a:latin typeface="Arial" charset="0"/>
              </a:rPr>
              <a:t>Assignment Presentations (Session 8)</a:t>
            </a:r>
          </a:p>
          <a:p>
            <a:pPr marL="714375" indent="-714375"/>
            <a:endParaRPr lang="en-GB" altLang="en-US" sz="3200" dirty="0">
              <a:latin typeface="Arial" charset="0"/>
            </a:endParaRPr>
          </a:p>
          <a:p>
            <a:pPr marL="714375" indent="-714375">
              <a:spcBef>
                <a:spcPts val="0"/>
              </a:spcBef>
              <a:spcAft>
                <a:spcPts val="1200"/>
              </a:spcAft>
            </a:pPr>
            <a:r>
              <a:rPr lang="en-GB" altLang="en-US" sz="3200" dirty="0">
                <a:latin typeface="Arial" charset="0"/>
              </a:rPr>
              <a:t>A brief (no more than 10 minutes) of your current thinking about your assignment</a:t>
            </a:r>
          </a:p>
          <a:p>
            <a:pPr marL="714375" indent="-714375">
              <a:spcBef>
                <a:spcPts val="0"/>
              </a:spcBef>
              <a:spcAft>
                <a:spcPts val="1200"/>
              </a:spcAft>
            </a:pPr>
            <a:r>
              <a:rPr lang="en-GB" altLang="en-US" sz="3200" dirty="0">
                <a:latin typeface="Arial" charset="0"/>
              </a:rPr>
              <a:t>Questions and discussion</a:t>
            </a:r>
          </a:p>
          <a:p>
            <a:pPr marL="714375" indent="-714375">
              <a:spcBef>
                <a:spcPts val="0"/>
              </a:spcBef>
              <a:spcAft>
                <a:spcPts val="1200"/>
              </a:spcAft>
            </a:pPr>
            <a:r>
              <a:rPr lang="en-GB" altLang="en-US" sz="3200" dirty="0">
                <a:latin typeface="Arial" charset="0"/>
              </a:rPr>
              <a:t>Potential for collaboration</a:t>
            </a:r>
          </a:p>
        </p:txBody>
      </p:sp>
    </p:spTree>
    <p:extLst>
      <p:ext uri="{BB962C8B-B14F-4D97-AF65-F5344CB8AC3E}">
        <p14:creationId xmlns:p14="http://schemas.microsoft.com/office/powerpoint/2010/main" val="3567962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6203032" cy="1143000"/>
          </a:xfrm>
        </p:spPr>
        <p:txBody>
          <a:bodyPr>
            <a:normAutofit/>
          </a:bodyPr>
          <a:lstStyle/>
          <a:p>
            <a:r>
              <a:rPr lang="en-GB" sz="3600" dirty="0">
                <a:latin typeface="Arial" panose="020B0604020202020204" pitchFamily="34" charset="0"/>
                <a:cs typeface="Arial" panose="020B0604020202020204" pitchFamily="34" charset="0"/>
              </a:rPr>
              <a:t>Assignment timeline</a:t>
            </a:r>
          </a:p>
        </p:txBody>
      </p:sp>
      <p:sp>
        <p:nvSpPr>
          <p:cNvPr id="3" name="Content Placeholder 2"/>
          <p:cNvSpPr>
            <a:spLocks noGrp="1"/>
          </p:cNvSpPr>
          <p:nvPr>
            <p:ph idx="1"/>
          </p:nvPr>
        </p:nvSpPr>
        <p:spPr>
          <a:xfrm>
            <a:off x="467544" y="2060848"/>
            <a:ext cx="8435280" cy="4389120"/>
          </a:xfrm>
        </p:spPr>
        <p:txBody>
          <a:bodyPr>
            <a:normAutofit fontScale="92500" lnSpcReduction="10000"/>
          </a:bodyPr>
          <a:lstStyle/>
          <a:p>
            <a:pPr marL="0" indent="0">
              <a:buNone/>
            </a:pPr>
            <a:r>
              <a:rPr lang="en-GB" sz="2400" dirty="0">
                <a:latin typeface="Arial" panose="020B0604020202020204" pitchFamily="34" charset="0"/>
                <a:cs typeface="Arial" panose="020B0604020202020204" pitchFamily="34" charset="0"/>
              </a:rPr>
              <a:t>Outline plan to tutor: </a:t>
            </a:r>
          </a:p>
          <a:p>
            <a:pPr marL="0" indent="0">
              <a:buNone/>
            </a:pP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As soon as possible</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Last recommended time for uploading draft assignment to Moodle (six weeks before final deadline): 	</a:t>
            </a:r>
          </a:p>
          <a:p>
            <a:pPr marL="0" indent="0">
              <a:buNone/>
            </a:pPr>
            <a:r>
              <a:rPr lang="en-GB" sz="2400" b="1" dirty="0">
                <a:latin typeface="Arial" panose="020B0604020202020204" pitchFamily="34" charset="0"/>
                <a:cs typeface="Arial" panose="020B0604020202020204" pitchFamily="34" charset="0"/>
              </a:rPr>
              <a:t>	15</a:t>
            </a:r>
            <a:r>
              <a:rPr lang="en-GB" sz="2400" b="1" baseline="30000" dirty="0">
                <a:latin typeface="Arial" panose="020B0604020202020204" pitchFamily="34" charset="0"/>
                <a:cs typeface="Arial" panose="020B0604020202020204" pitchFamily="34" charset="0"/>
              </a:rPr>
              <a:t>th</a:t>
            </a:r>
            <a:r>
              <a:rPr lang="en-GB" sz="2400" b="1" dirty="0">
                <a:latin typeface="Arial" panose="020B0604020202020204" pitchFamily="34" charset="0"/>
                <a:cs typeface="Arial" panose="020B0604020202020204" pitchFamily="34" charset="0"/>
              </a:rPr>
              <a:t> January 2020</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Deadline for uploading final assignment to Moodle:</a:t>
            </a:r>
          </a:p>
          <a:p>
            <a:pPr marL="0" indent="0">
              <a:buNone/>
            </a:pP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28</a:t>
            </a:r>
            <a:r>
              <a:rPr lang="en-GB" sz="2400" b="1" baseline="30000" dirty="0">
                <a:latin typeface="Arial" panose="020B0604020202020204" pitchFamily="34" charset="0"/>
                <a:cs typeface="Arial" panose="020B0604020202020204" pitchFamily="34" charset="0"/>
              </a:rPr>
              <a:t>th</a:t>
            </a:r>
            <a:r>
              <a:rPr lang="en-GB" sz="2400" b="1" dirty="0">
                <a:latin typeface="Arial" panose="020B0604020202020204" pitchFamily="34" charset="0"/>
                <a:cs typeface="Arial" panose="020B0604020202020204" pitchFamily="34" charset="0"/>
              </a:rPr>
              <a:t> February 2020(23:59 GMT!)</a:t>
            </a:r>
          </a:p>
          <a:p>
            <a:pPr marL="0" indent="0">
              <a:buNone/>
            </a:pPr>
            <a:endParaRPr lang="en-GB" sz="2400" b="1" dirty="0">
              <a:latin typeface="Arial" panose="020B0604020202020204" pitchFamily="34" charset="0"/>
              <a:cs typeface="Arial" panose="020B0604020202020204" pitchFamily="34" charset="0"/>
            </a:endParaRPr>
          </a:p>
          <a:p>
            <a:pPr marL="0" indent="0" algn="ctr">
              <a:buNone/>
            </a:pPr>
            <a:r>
              <a:rPr lang="en-GB" sz="2400" b="1" dirty="0">
                <a:latin typeface="Arial" panose="020B0604020202020204" pitchFamily="34" charset="0"/>
                <a:cs typeface="Arial" panose="020B0604020202020204" pitchFamily="34" charset="0"/>
              </a:rPr>
              <a:t>Mark capped to 40% if uploaded up to 5 working days late</a:t>
            </a:r>
          </a:p>
          <a:p>
            <a:pPr marL="0" indent="0" algn="ctr">
              <a:buNone/>
            </a:pPr>
            <a:r>
              <a:rPr lang="en-GB" sz="2400" b="1" dirty="0">
                <a:latin typeface="Arial" panose="020B0604020202020204" pitchFamily="34" charset="0"/>
                <a:cs typeface="Arial" panose="020B0604020202020204" pitchFamily="34" charset="0"/>
              </a:rPr>
              <a:t>Mark will be 0% if uploaded beyond 5 working days late</a:t>
            </a:r>
          </a:p>
        </p:txBody>
      </p:sp>
    </p:spTree>
    <p:extLst>
      <p:ext uri="{BB962C8B-B14F-4D97-AF65-F5344CB8AC3E}">
        <p14:creationId xmlns:p14="http://schemas.microsoft.com/office/powerpoint/2010/main" val="720480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88640"/>
            <a:ext cx="6203032" cy="1143000"/>
          </a:xfrm>
        </p:spPr>
        <p:txBody>
          <a:bodyPr>
            <a:normAutofit/>
          </a:bodyPr>
          <a:lstStyle/>
          <a:p>
            <a:r>
              <a:rPr lang="en-GB" sz="3600" dirty="0">
                <a:latin typeface="Arial" panose="020B0604020202020204" pitchFamily="34" charset="0"/>
                <a:cs typeface="Arial" panose="020B0604020202020204" pitchFamily="34" charset="0"/>
              </a:rPr>
              <a:t>On-line resources</a:t>
            </a:r>
          </a:p>
        </p:txBody>
      </p:sp>
      <p:sp>
        <p:nvSpPr>
          <p:cNvPr id="3" name="Content Placeholder 2"/>
          <p:cNvSpPr>
            <a:spLocks noGrp="1"/>
          </p:cNvSpPr>
          <p:nvPr>
            <p:ph idx="1"/>
          </p:nvPr>
        </p:nvSpPr>
        <p:spPr>
          <a:xfrm>
            <a:off x="1187624" y="1556792"/>
            <a:ext cx="6048672" cy="4968552"/>
          </a:xfrm>
        </p:spPr>
        <p:txBody>
          <a:bodyPr>
            <a:normAutofit fontScale="62500" lnSpcReduction="20000"/>
          </a:bodyPr>
          <a:lstStyle/>
          <a:p>
            <a:pPr marL="0" indent="0">
              <a:buNone/>
            </a:pPr>
            <a:endParaRPr lang="en-GB" sz="2400" dirty="0">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3"/>
              </a:rPr>
              <a:t>RME Session Materials</a:t>
            </a:r>
            <a:endParaRPr lang="en-GB" sz="3200" b="1" dirty="0">
              <a:solidFill>
                <a:schemeClr val="tx2"/>
              </a:solidFill>
              <a:latin typeface="Arial" panose="020B0604020202020204" pitchFamily="34" charset="0"/>
              <a:cs typeface="Arial" panose="020B0604020202020204" pitchFamily="34" charset="0"/>
              <a:hlinkClick r:id="rId4"/>
            </a:endParaRPr>
          </a:p>
          <a:p>
            <a:pPr marL="0" indent="0">
              <a:buNone/>
            </a:pPr>
            <a:endParaRPr lang="en-GB" sz="3200" b="1" dirty="0">
              <a:solidFill>
                <a:schemeClr val="tx2"/>
              </a:solidFill>
              <a:latin typeface="Arial" panose="020B0604020202020204" pitchFamily="34" charset="0"/>
              <a:cs typeface="Arial" panose="020B0604020202020204" pitchFamily="34" charset="0"/>
              <a:hlinkClick r:id="rId5"/>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Moodle</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822960" lvl="1" indent="-457200"/>
            <a:r>
              <a:rPr lang="en-GB" sz="3000" b="1" dirty="0">
                <a:solidFill>
                  <a:schemeClr val="tx2"/>
                </a:solidFill>
                <a:latin typeface="Arial" panose="020B0604020202020204" pitchFamily="34" charset="0"/>
                <a:cs typeface="Arial" panose="020B0604020202020204" pitchFamily="34" charset="0"/>
                <a:hlinkClick r:id="rId5"/>
              </a:rPr>
              <a:t>RME</a:t>
            </a:r>
            <a:endParaRPr lang="en-GB" sz="3000" b="1" dirty="0">
              <a:solidFill>
                <a:schemeClr val="tx2"/>
              </a:solidFill>
              <a:latin typeface="Arial" panose="020B0604020202020204" pitchFamily="34" charset="0"/>
              <a:cs typeface="Arial" panose="020B0604020202020204" pitchFamily="34" charset="0"/>
            </a:endParaRPr>
          </a:p>
          <a:p>
            <a:pPr marL="822960" lvl="1" indent="-457200"/>
            <a:endParaRPr lang="en-GB" sz="3000" b="1" dirty="0">
              <a:solidFill>
                <a:schemeClr val="tx2"/>
              </a:solidFill>
              <a:latin typeface="Arial" panose="020B0604020202020204" pitchFamily="34" charset="0"/>
              <a:cs typeface="Arial" panose="020B0604020202020204" pitchFamily="34" charset="0"/>
            </a:endParaRPr>
          </a:p>
          <a:p>
            <a:pPr marL="822960" lvl="1" indent="-457200"/>
            <a:r>
              <a:rPr lang="en-GB" sz="3000" b="1" dirty="0">
                <a:solidFill>
                  <a:schemeClr val="tx2"/>
                </a:solidFill>
                <a:latin typeface="Arial" panose="020B0604020202020204" pitchFamily="34" charset="0"/>
                <a:cs typeface="Arial" panose="020B0604020202020204" pitchFamily="34" charset="0"/>
                <a:hlinkClick r:id="rId6"/>
              </a:rPr>
              <a:t>MA Programme</a:t>
            </a:r>
            <a:endParaRPr lang="en-GB" sz="3000" b="1" dirty="0">
              <a:solidFill>
                <a:schemeClr val="tx2"/>
              </a:solidFill>
              <a:latin typeface="Arial" panose="020B0604020202020204" pitchFamily="34" charset="0"/>
              <a:cs typeface="Arial" panose="020B0604020202020204" pitchFamily="34" charset="0"/>
            </a:endParaRPr>
          </a:p>
          <a:p>
            <a:pPr marL="822960" lvl="1" indent="-457200"/>
            <a:endParaRPr lang="en-GB" sz="3000" b="1" dirty="0">
              <a:solidFill>
                <a:schemeClr val="tx2"/>
              </a:solidFill>
              <a:latin typeface="Arial" panose="020B0604020202020204" pitchFamily="34" charset="0"/>
              <a:cs typeface="Arial" panose="020B0604020202020204" pitchFamily="34" charset="0"/>
            </a:endParaRPr>
          </a:p>
          <a:p>
            <a:pPr marL="822960" lvl="1" indent="-457200"/>
            <a:r>
              <a:rPr lang="en-GB" sz="3000" b="1" dirty="0">
                <a:solidFill>
                  <a:schemeClr val="tx2"/>
                </a:solidFill>
                <a:latin typeface="Arial" panose="020B0604020202020204" pitchFamily="34" charset="0"/>
                <a:cs typeface="Arial" panose="020B0604020202020204" pitchFamily="34" charset="0"/>
                <a:hlinkClick r:id="rId7"/>
              </a:rPr>
              <a:t>MA Dissertation</a:t>
            </a:r>
            <a:endParaRPr lang="en-GB" sz="30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hlinkClick r:id="rId8"/>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8"/>
              </a:rPr>
              <a:t>Dissertation wiki</a:t>
            </a:r>
            <a:endParaRPr lang="en-GB" sz="3200" b="1" dirty="0">
              <a:solidFill>
                <a:schemeClr val="tx2"/>
              </a:solidFill>
              <a:latin typeface="Arial" panose="020B0604020202020204" pitchFamily="34" charset="0"/>
              <a:cs typeface="Arial" panose="020B0604020202020204" pitchFamily="34" charset="0"/>
              <a:hlinkClick r:id="rId4"/>
            </a:endParaRPr>
          </a:p>
          <a:p>
            <a:pPr marL="0" indent="0">
              <a:buNone/>
            </a:pPr>
            <a:endParaRPr lang="en-GB" sz="3200" b="1" dirty="0">
              <a:solidFill>
                <a:schemeClr val="tx2"/>
              </a:solidFill>
              <a:latin typeface="Arial" panose="020B0604020202020204" pitchFamily="34" charset="0"/>
              <a:cs typeface="Arial" panose="020B0604020202020204" pitchFamily="34" charset="0"/>
              <a:hlinkClick r:id="rId4"/>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UWE Research Observatory</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9"/>
              </a:rPr>
              <a:t>University of Bath Library</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443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20688"/>
            <a:ext cx="6203032" cy="1143000"/>
          </a:xfrm>
        </p:spPr>
        <p:txBody>
          <a:bodyPr>
            <a:normAutofit/>
          </a:bodyPr>
          <a:lstStyle/>
          <a:p>
            <a:r>
              <a:rPr lang="en-GB" sz="3600" dirty="0">
                <a:latin typeface="Arial" panose="020B0604020202020204" pitchFamily="34" charset="0"/>
                <a:cs typeface="Arial" panose="020B0604020202020204" pitchFamily="34" charset="0"/>
              </a:rPr>
              <a:t>On-line journals</a:t>
            </a:r>
          </a:p>
        </p:txBody>
      </p:sp>
      <p:sp>
        <p:nvSpPr>
          <p:cNvPr id="3" name="Content Placeholder 2"/>
          <p:cNvSpPr>
            <a:spLocks noGrp="1"/>
          </p:cNvSpPr>
          <p:nvPr>
            <p:ph idx="1"/>
          </p:nvPr>
        </p:nvSpPr>
        <p:spPr>
          <a:xfrm>
            <a:off x="755576" y="1916832"/>
            <a:ext cx="7920880" cy="4389120"/>
          </a:xfrm>
        </p:spPr>
        <p:txBody>
          <a:bodyPr>
            <a:normAutofit fontScale="62500" lnSpcReduction="20000"/>
          </a:bodyPr>
          <a:lstStyle/>
          <a:p>
            <a:pPr marL="0" indent="0">
              <a:buNone/>
            </a:pPr>
            <a:endParaRPr lang="en-GB" sz="2400" dirty="0">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3"/>
              </a:rPr>
              <a:t>British Educational Research Journal (BERJ)</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Educational Research</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Journal of Research in International Education</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6"/>
              </a:rPr>
              <a:t>International Journal of Research and Method in Education</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7"/>
              </a:rPr>
              <a:t>European Education Research Journal</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8"/>
              </a:rPr>
              <a:t>American Educational Research Journal</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9"/>
              </a:rPr>
              <a:t>Review of Research in Education</a:t>
            </a: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1454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488832" cy="1143000"/>
          </a:xfrm>
        </p:spPr>
        <p:txBody>
          <a:bodyPr>
            <a:normAutofit/>
          </a:bodyPr>
          <a:lstStyle/>
          <a:p>
            <a:r>
              <a:rPr lang="en-GB" sz="3600" dirty="0">
                <a:latin typeface="Arial" panose="020B0604020202020204" pitchFamily="34" charset="0"/>
                <a:cs typeface="Arial" panose="020B0604020202020204" pitchFamily="34" charset="0"/>
              </a:rPr>
              <a:t>Research support</a:t>
            </a:r>
          </a:p>
        </p:txBody>
      </p:sp>
      <p:sp>
        <p:nvSpPr>
          <p:cNvPr id="3" name="Content Placeholder 2"/>
          <p:cNvSpPr>
            <a:spLocks noGrp="1"/>
          </p:cNvSpPr>
          <p:nvPr>
            <p:ph idx="1"/>
          </p:nvPr>
        </p:nvSpPr>
        <p:spPr>
          <a:xfrm>
            <a:off x="683568" y="2060848"/>
            <a:ext cx="7920880" cy="3816424"/>
          </a:xfrm>
        </p:spPr>
        <p:txBody>
          <a:bodyPr>
            <a:normAutofit fontScale="70000" lnSpcReduction="20000"/>
          </a:bodyPr>
          <a:lstStyle/>
          <a:p>
            <a:pPr marL="0" indent="0">
              <a:buNone/>
            </a:pPr>
            <a:r>
              <a:rPr lang="en-GB" sz="3200" b="1" dirty="0">
                <a:solidFill>
                  <a:schemeClr val="tx2"/>
                </a:solidFill>
                <a:latin typeface="Arial" panose="020B0604020202020204" pitchFamily="34" charset="0"/>
                <a:cs typeface="Arial" panose="020B0604020202020204" pitchFamily="34" charset="0"/>
                <a:hlinkClick r:id="rId3"/>
              </a:rPr>
              <a:t>Literature search</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Referencing</a:t>
            </a:r>
            <a:r>
              <a:rPr lang="en-GB" sz="3200" b="1" dirty="0">
                <a:solidFill>
                  <a:schemeClr val="tx2"/>
                </a:solidFill>
                <a:latin typeface="Arial" panose="020B0604020202020204" pitchFamily="34" charset="0"/>
                <a:cs typeface="Arial" panose="020B0604020202020204" pitchFamily="34" charset="0"/>
              </a:rPr>
              <a:t> </a:t>
            </a:r>
            <a:r>
              <a:rPr lang="en-GB" sz="3200" b="1" dirty="0">
                <a:solidFill>
                  <a:schemeClr val="tx2"/>
                </a:solidFill>
                <a:latin typeface="Arial" panose="020B0604020202020204" pitchFamily="34" charset="0"/>
                <a:cs typeface="Arial" panose="020B0604020202020204" pitchFamily="34" charset="0"/>
                <a:hlinkClick r:id="rId5"/>
              </a:rPr>
              <a:t>[PDF]</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6"/>
              </a:rPr>
              <a:t>Journal alerts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rPr>
              <a:t>Reference management software:</a:t>
            </a:r>
          </a:p>
          <a:p>
            <a:pPr marL="0" indent="0">
              <a:buNone/>
            </a:pPr>
            <a:r>
              <a:rPr lang="en-GB" sz="3200" b="1" dirty="0">
                <a:solidFill>
                  <a:schemeClr val="tx2"/>
                </a:solidFill>
                <a:latin typeface="Arial" panose="020B0604020202020204" pitchFamily="34" charset="0"/>
                <a:cs typeface="Arial" panose="020B0604020202020204" pitchFamily="34" charset="0"/>
              </a:rPr>
              <a:t>			</a:t>
            </a:r>
            <a:r>
              <a:rPr lang="en-GB" sz="3200" b="1" dirty="0">
                <a:solidFill>
                  <a:schemeClr val="tx2"/>
                </a:solidFill>
                <a:latin typeface="Arial" panose="020B0604020202020204" pitchFamily="34" charset="0"/>
                <a:cs typeface="Arial" panose="020B0604020202020204" pitchFamily="34" charset="0"/>
                <a:hlinkClick r:id="rId7"/>
              </a:rPr>
              <a:t>EndNote</a:t>
            </a: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rPr>
              <a:t>			</a:t>
            </a:r>
            <a:r>
              <a:rPr lang="en-GB" sz="3200" b="1" dirty="0">
                <a:solidFill>
                  <a:schemeClr val="tx2"/>
                </a:solidFill>
                <a:latin typeface="Arial" panose="020B0604020202020204" pitchFamily="34" charset="0"/>
                <a:cs typeface="Arial" panose="020B0604020202020204" pitchFamily="34" charset="0"/>
                <a:hlinkClick r:id="rId8"/>
              </a:rPr>
              <a:t>Zotero</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rPr>
              <a:t>Data analysis software </a:t>
            </a:r>
            <a:r>
              <a:rPr lang="en-GB" sz="3200" b="1" dirty="0">
                <a:solidFill>
                  <a:schemeClr val="tx2"/>
                </a:solidFill>
                <a:latin typeface="Arial" panose="020B0604020202020204" pitchFamily="34" charset="0"/>
                <a:cs typeface="Arial" panose="020B0604020202020204" pitchFamily="34" charset="0"/>
                <a:hlinkClick r:id="rId9"/>
              </a:rPr>
              <a:t>(NVivo, SPSS)</a:t>
            </a: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9012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1266</TotalTime>
  <Words>492</Words>
  <Application>Microsoft Office PowerPoint</Application>
  <PresentationFormat>On-screen Show (4:3)</PresentationFormat>
  <Paragraphs>128</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Constantia</vt:lpstr>
      <vt:lpstr>Tahoma</vt:lpstr>
      <vt:lpstr>Wingdings</vt:lpstr>
      <vt:lpstr>Wingdings 2</vt:lpstr>
      <vt:lpstr>Flow</vt:lpstr>
      <vt:lpstr>University of Bath MA in Education  Research Methods in Education  Summer School 2019  Dr Aline Courtois Dr Paul Denley Dr Janina Iwaniec </vt:lpstr>
      <vt:lpstr>RME overview</vt:lpstr>
      <vt:lpstr>RME assignment</vt:lpstr>
      <vt:lpstr>RME assignment</vt:lpstr>
      <vt:lpstr>PowerPoint Presentation</vt:lpstr>
      <vt:lpstr>Assignment timeline</vt:lpstr>
      <vt:lpstr>On-line resources</vt:lpstr>
      <vt:lpstr>On-line journals</vt:lpstr>
      <vt:lpstr>Research support</vt:lpstr>
      <vt:lpstr>Searching for literature</vt:lpstr>
      <vt:lpstr>Websites</vt:lpstr>
      <vt:lpstr>YouTube</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Pupil Achievement</dc:title>
  <dc:creator>Lowe</dc:creator>
  <cp:lastModifiedBy>Paul Denley</cp:lastModifiedBy>
  <cp:revision>103</cp:revision>
  <cp:lastPrinted>2016-05-09T12:09:27Z</cp:lastPrinted>
  <dcterms:created xsi:type="dcterms:W3CDTF">2007-05-10T14:02:38Z</dcterms:created>
  <dcterms:modified xsi:type="dcterms:W3CDTF">2019-07-07T14:16:41Z</dcterms:modified>
</cp:coreProperties>
</file>