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5" r:id="rId1"/>
  </p:sldMasterIdLst>
  <p:notesMasterIdLst>
    <p:notesMasterId r:id="rId3"/>
  </p:notesMasterIdLst>
  <p:handoutMasterIdLst>
    <p:handoutMasterId r:id="rId4"/>
  </p:handoutMasterIdLst>
  <p:sldIdLst>
    <p:sldId id="351" r:id="rId2"/>
  </p:sldIdLst>
  <p:sldSz cx="9144000" cy="6858000" type="screen4x3"/>
  <p:notesSz cx="9872663" cy="679767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 userDrawn="1">
          <p15:clr>
            <a:srgbClr val="A4A3A4"/>
          </p15:clr>
        </p15:guide>
        <p15:guide id="2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06BA"/>
    <a:srgbClr val="FFFF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65" autoAdjust="0"/>
    <p:restoredTop sz="74457" autoAdjust="0"/>
  </p:normalViewPr>
  <p:slideViewPr>
    <p:cSldViewPr>
      <p:cViewPr varScale="1">
        <p:scale>
          <a:sx n="95" d="100"/>
          <a:sy n="95" d="100"/>
        </p:scale>
        <p:origin x="1632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584"/>
    </p:cViewPr>
  </p:sorterViewPr>
  <p:notesViewPr>
    <p:cSldViewPr>
      <p:cViewPr varScale="1">
        <p:scale>
          <a:sx n="34" d="100"/>
          <a:sy n="34" d="100"/>
        </p:scale>
        <p:origin x="-1422" y="-78"/>
      </p:cViewPr>
      <p:guideLst>
        <p:guide orient="horz" pos="2142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451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451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55BA763-F997-4A75-A9C4-36BF5B392A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433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4510" y="0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6913" y="509588"/>
            <a:ext cx="3398837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6357" y="3228896"/>
            <a:ext cx="7239953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4510" y="6457792"/>
            <a:ext cx="4278154" cy="339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E82BE8-2DCA-42C9-9FFD-7B41CC7851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692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F92B-747F-4D52-912B-DE192BA53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695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BDE7B-1B54-4594-AAF7-136AA321CA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90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7E375-5C4A-448C-8E24-64BD7996F7C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690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BF4C9E-265D-4F76-BE15-F7BF16FC14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37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29B4B-5BFD-4E21-BB31-1CEC5505D1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422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DC022-3FAD-4309-A905-F9EE136C83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04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430EA-8431-4185-BF4D-1AB2CDE561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0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04C76-006F-48E1-A53F-25FB6A6AFC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21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A79AC-2840-4436-BD15-A237244B15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08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7BC8B-D583-40A3-BF56-7C2C6FE4AB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12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B7F5A-33F1-4264-B099-7BF5931A27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39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1A45607-E125-423C-A650-51199D64A4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796" r:id="rId2"/>
    <p:sldLayoutId id="2147483805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6" r:id="rId9"/>
    <p:sldLayoutId id="2147483802" r:id="rId10"/>
    <p:sldLayoutId id="21474838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 26">
            <a:extLst>
              <a:ext uri="{FF2B5EF4-FFF2-40B4-BE49-F238E27FC236}">
                <a16:creationId xmlns:a16="http://schemas.microsoft.com/office/drawing/2014/main" id="{AAB0BBAF-727C-4725-B589-0C7FEC0C2822}"/>
              </a:ext>
            </a:extLst>
          </p:cNvPr>
          <p:cNvSpPr/>
          <p:nvPr/>
        </p:nvSpPr>
        <p:spPr>
          <a:xfrm>
            <a:off x="5798360" y="452471"/>
            <a:ext cx="3029076" cy="4126464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DDF09C8-DC1F-4DCF-9D9B-0DB24B090BE9}"/>
              </a:ext>
            </a:extLst>
          </p:cNvPr>
          <p:cNvSpPr/>
          <p:nvPr/>
        </p:nvSpPr>
        <p:spPr>
          <a:xfrm>
            <a:off x="114444" y="393649"/>
            <a:ext cx="3029076" cy="4115471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521BE60-4F0B-443F-8F8E-F1D2A88566D6}"/>
              </a:ext>
            </a:extLst>
          </p:cNvPr>
          <p:cNvSpPr txBox="1"/>
          <p:nvPr/>
        </p:nvSpPr>
        <p:spPr>
          <a:xfrm>
            <a:off x="3283789" y="2134781"/>
            <a:ext cx="2478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Epistemology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2DFD79-E57B-49CE-8ED7-52BAC6BDDF94}"/>
              </a:ext>
            </a:extLst>
          </p:cNvPr>
          <p:cNvSpPr txBox="1"/>
          <p:nvPr/>
        </p:nvSpPr>
        <p:spPr>
          <a:xfrm>
            <a:off x="3600523" y="994603"/>
            <a:ext cx="1688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Ontology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4E2772-1DFF-4621-A149-AEF2C91FEFE3}"/>
              </a:ext>
            </a:extLst>
          </p:cNvPr>
          <p:cNvSpPr txBox="1"/>
          <p:nvPr/>
        </p:nvSpPr>
        <p:spPr>
          <a:xfrm>
            <a:off x="503041" y="5340484"/>
            <a:ext cx="86409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2"/>
                </a:solidFill>
              </a:rPr>
              <a:t>Experiments       Surveys     Case Study     Action Research   Ethnography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ED2B8F-DB19-4EBB-AF00-D9FCB8A1B556}"/>
              </a:ext>
            </a:extLst>
          </p:cNvPr>
          <p:cNvSpPr txBox="1"/>
          <p:nvPr/>
        </p:nvSpPr>
        <p:spPr>
          <a:xfrm>
            <a:off x="3736345" y="1420743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(Truth)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F811CE-A9D8-4D1E-AAED-5B17C1D6243D}"/>
              </a:ext>
            </a:extLst>
          </p:cNvPr>
          <p:cNvSpPr txBox="1"/>
          <p:nvPr/>
        </p:nvSpPr>
        <p:spPr>
          <a:xfrm>
            <a:off x="6004583" y="3245511"/>
            <a:ext cx="28025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Phenomenological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4F653E-9E6C-44DF-8573-BFD72B4FEF03}"/>
              </a:ext>
            </a:extLst>
          </p:cNvPr>
          <p:cNvSpPr txBox="1"/>
          <p:nvPr/>
        </p:nvSpPr>
        <p:spPr>
          <a:xfrm>
            <a:off x="6499015" y="1182538"/>
            <a:ext cx="1611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Relativism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F87B150-EB4F-4FEC-888D-C6C0332E412C}"/>
              </a:ext>
            </a:extLst>
          </p:cNvPr>
          <p:cNvSpPr txBox="1"/>
          <p:nvPr/>
        </p:nvSpPr>
        <p:spPr>
          <a:xfrm>
            <a:off x="590701" y="3256689"/>
            <a:ext cx="2063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Experimental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E7A175-8287-418D-9EFC-F9441223335F}"/>
              </a:ext>
            </a:extLst>
          </p:cNvPr>
          <p:cNvSpPr txBox="1"/>
          <p:nvPr/>
        </p:nvSpPr>
        <p:spPr>
          <a:xfrm>
            <a:off x="3600523" y="3861084"/>
            <a:ext cx="1902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(Processes)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3B64FD-26F4-49DD-96F6-6F78C4E518DC}"/>
              </a:ext>
            </a:extLst>
          </p:cNvPr>
          <p:cNvSpPr txBox="1"/>
          <p:nvPr/>
        </p:nvSpPr>
        <p:spPr>
          <a:xfrm>
            <a:off x="3382598" y="3432781"/>
            <a:ext cx="2215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Methodology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DAD13-5B48-4F36-AED1-8FCB8FD13F5B}"/>
              </a:ext>
            </a:extLst>
          </p:cNvPr>
          <p:cNvSpPr txBox="1"/>
          <p:nvPr/>
        </p:nvSpPr>
        <p:spPr>
          <a:xfrm>
            <a:off x="3439267" y="2519854"/>
            <a:ext cx="2087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(Knowledge)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1A830F7-863B-48B2-8D45-8B9CE2C85523}"/>
              </a:ext>
            </a:extLst>
          </p:cNvPr>
          <p:cNvSpPr txBox="1"/>
          <p:nvPr/>
        </p:nvSpPr>
        <p:spPr>
          <a:xfrm>
            <a:off x="3677325" y="5676203"/>
            <a:ext cx="16116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Methods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2FE4EC0-FCC0-4E93-A7E4-28ADDB6ADADB}"/>
              </a:ext>
            </a:extLst>
          </p:cNvPr>
          <p:cNvSpPr txBox="1"/>
          <p:nvPr/>
        </p:nvSpPr>
        <p:spPr>
          <a:xfrm>
            <a:off x="7148181" y="2338869"/>
            <a:ext cx="1699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Subjective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A38D0E6-7F70-475E-A556-6979B360F1EF}"/>
              </a:ext>
            </a:extLst>
          </p:cNvPr>
          <p:cNvSpPr txBox="1"/>
          <p:nvPr/>
        </p:nvSpPr>
        <p:spPr>
          <a:xfrm>
            <a:off x="912769" y="117328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Realism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EEB6BF1-A1FA-48CF-B704-A2D3C003676F}"/>
              </a:ext>
            </a:extLst>
          </p:cNvPr>
          <p:cNvSpPr txBox="1"/>
          <p:nvPr/>
        </p:nvSpPr>
        <p:spPr>
          <a:xfrm>
            <a:off x="424123" y="4555933"/>
            <a:ext cx="24150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C000"/>
                </a:solidFill>
              </a:rPr>
              <a:t>Quantitative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B12694F-4E46-4107-BCA7-C91B1BC523A5}"/>
              </a:ext>
            </a:extLst>
          </p:cNvPr>
          <p:cNvSpPr txBox="1"/>
          <p:nvPr/>
        </p:nvSpPr>
        <p:spPr>
          <a:xfrm rot="20691381">
            <a:off x="1978172" y="6072954"/>
            <a:ext cx="17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Interviews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3CCB8B-EFBF-44BC-B979-1629B3B1992D}"/>
              </a:ext>
            </a:extLst>
          </p:cNvPr>
          <p:cNvSpPr txBox="1"/>
          <p:nvPr/>
        </p:nvSpPr>
        <p:spPr>
          <a:xfrm>
            <a:off x="6150751" y="4553149"/>
            <a:ext cx="2400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C000"/>
                </a:solidFill>
              </a:rPr>
              <a:t>Qualitative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9C1E49-4D0B-44E8-82E9-E24B94442314}"/>
              </a:ext>
            </a:extLst>
          </p:cNvPr>
          <p:cNvSpPr txBox="1"/>
          <p:nvPr/>
        </p:nvSpPr>
        <p:spPr>
          <a:xfrm rot="21046355">
            <a:off x="336327" y="5901432"/>
            <a:ext cx="1813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Questionnaires/tests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573C8AC-A468-4B74-B06E-CEA995492E96}"/>
              </a:ext>
            </a:extLst>
          </p:cNvPr>
          <p:cNvSpPr txBox="1"/>
          <p:nvPr/>
        </p:nvSpPr>
        <p:spPr>
          <a:xfrm rot="1593232">
            <a:off x="7491857" y="6116949"/>
            <a:ext cx="17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Narratives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E92F36C-6EA9-4C80-A9CE-16F0C8487986}"/>
              </a:ext>
            </a:extLst>
          </p:cNvPr>
          <p:cNvSpPr txBox="1"/>
          <p:nvPr/>
        </p:nvSpPr>
        <p:spPr>
          <a:xfrm rot="1162270">
            <a:off x="5852987" y="6051013"/>
            <a:ext cx="1750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tx2"/>
                </a:solidFill>
              </a:rPr>
              <a:t>Observation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1416E7-701F-4A91-BB3F-B41802B78692}"/>
              </a:ext>
            </a:extLst>
          </p:cNvPr>
          <p:cNvSpPr txBox="1"/>
          <p:nvPr/>
        </p:nvSpPr>
        <p:spPr>
          <a:xfrm>
            <a:off x="3207111" y="4705097"/>
            <a:ext cx="2525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tx2"/>
                </a:solidFill>
              </a:rPr>
              <a:t>Approaches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B481AA-0532-45B5-8D8B-7895323637DD}"/>
              </a:ext>
            </a:extLst>
          </p:cNvPr>
          <p:cNvSpPr txBox="1"/>
          <p:nvPr/>
        </p:nvSpPr>
        <p:spPr>
          <a:xfrm>
            <a:off x="3237644" y="6158274"/>
            <a:ext cx="2384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chemeClr val="tx2"/>
                </a:solidFill>
              </a:rPr>
              <a:t>(Data sources)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CFFB7C5-4EBD-49AE-BE9B-E7B5AB1DD44E}"/>
              </a:ext>
            </a:extLst>
          </p:cNvPr>
          <p:cNvSpPr txBox="1"/>
          <p:nvPr/>
        </p:nvSpPr>
        <p:spPr>
          <a:xfrm>
            <a:off x="3368528" y="112902"/>
            <a:ext cx="20533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</a:rPr>
              <a:t>Paradigm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B22801-297A-43F6-8503-09C8EB9B01B6}"/>
              </a:ext>
            </a:extLst>
          </p:cNvPr>
          <p:cNvSpPr txBox="1"/>
          <p:nvPr/>
        </p:nvSpPr>
        <p:spPr>
          <a:xfrm>
            <a:off x="3395050" y="520853"/>
            <a:ext cx="1972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(Ideology)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47F58CC-AFF7-48D5-8F49-4460F56BBBC8}"/>
              </a:ext>
            </a:extLst>
          </p:cNvPr>
          <p:cNvSpPr txBox="1"/>
          <p:nvPr/>
        </p:nvSpPr>
        <p:spPr>
          <a:xfrm>
            <a:off x="111071" y="2372492"/>
            <a:ext cx="1745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Objective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FC5196-B3AF-4557-ACDC-1B4454CBB9C1}"/>
              </a:ext>
            </a:extLst>
          </p:cNvPr>
          <p:cNvSpPr txBox="1"/>
          <p:nvPr/>
        </p:nvSpPr>
        <p:spPr>
          <a:xfrm>
            <a:off x="1847376" y="233955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Etic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80CF4B2-7D95-4382-B923-ED7018E37AE1}"/>
              </a:ext>
            </a:extLst>
          </p:cNvPr>
          <p:cNvSpPr txBox="1"/>
          <p:nvPr/>
        </p:nvSpPr>
        <p:spPr>
          <a:xfrm>
            <a:off x="5850943" y="2339552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Emic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A6C7BF1-F35C-4C66-A82D-F1AF69970D65}"/>
              </a:ext>
            </a:extLst>
          </p:cNvPr>
          <p:cNvSpPr txBox="1"/>
          <p:nvPr/>
        </p:nvSpPr>
        <p:spPr>
          <a:xfrm>
            <a:off x="749290" y="584205"/>
            <a:ext cx="1745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Positivist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165A2A1-FEA5-4014-8E8A-C0419D7D6664}"/>
              </a:ext>
            </a:extLst>
          </p:cNvPr>
          <p:cNvSpPr txBox="1"/>
          <p:nvPr/>
        </p:nvSpPr>
        <p:spPr>
          <a:xfrm>
            <a:off x="5931255" y="532762"/>
            <a:ext cx="2773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FF0000"/>
                </a:solidFill>
              </a:rPr>
              <a:t>Interpretivist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FE71189-92DA-494E-BCB4-D5212C013BF9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4381415" y="1882408"/>
            <a:ext cx="3002" cy="355050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6AD9BD1-8BE0-4F6A-8954-787CC89A15D5}"/>
              </a:ext>
            </a:extLst>
          </p:cNvPr>
          <p:cNvCxnSpPr>
            <a:cxnSpLocks/>
          </p:cNvCxnSpPr>
          <p:nvPr/>
        </p:nvCxnSpPr>
        <p:spPr>
          <a:xfrm>
            <a:off x="4381414" y="2981519"/>
            <a:ext cx="13765" cy="483680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1DBDCB8D-9944-4B02-A0CC-6EB7407C2E5C}"/>
              </a:ext>
            </a:extLst>
          </p:cNvPr>
          <p:cNvCxnSpPr>
            <a:cxnSpLocks/>
          </p:cNvCxnSpPr>
          <p:nvPr/>
        </p:nvCxnSpPr>
        <p:spPr>
          <a:xfrm>
            <a:off x="4429689" y="4322749"/>
            <a:ext cx="0" cy="407088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1E3DD83-6A93-4085-BF60-12EE694BF961}"/>
              </a:ext>
            </a:extLst>
          </p:cNvPr>
          <p:cNvCxnSpPr>
            <a:cxnSpLocks/>
          </p:cNvCxnSpPr>
          <p:nvPr/>
        </p:nvCxnSpPr>
        <p:spPr>
          <a:xfrm flipH="1">
            <a:off x="4446804" y="5170537"/>
            <a:ext cx="1" cy="266720"/>
          </a:xfrm>
          <a:prstGeom prst="straightConnector1">
            <a:avLst/>
          </a:prstGeom>
          <a:ln w="635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5A503DB-72D2-436A-9F21-CEE46946DF2D}"/>
              </a:ext>
            </a:extLst>
          </p:cNvPr>
          <p:cNvSpPr txBox="1"/>
          <p:nvPr/>
        </p:nvSpPr>
        <p:spPr>
          <a:xfrm>
            <a:off x="621991" y="3799525"/>
            <a:ext cx="2063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(Deductive)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C2635CF-B26B-4DE9-A86F-D1527417E82A}"/>
              </a:ext>
            </a:extLst>
          </p:cNvPr>
          <p:cNvSpPr txBox="1"/>
          <p:nvPr/>
        </p:nvSpPr>
        <p:spPr>
          <a:xfrm>
            <a:off x="6319328" y="3818837"/>
            <a:ext cx="2063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2"/>
                </a:solidFill>
              </a:rPr>
              <a:t>(Inductive)</a:t>
            </a:r>
          </a:p>
        </p:txBody>
      </p:sp>
    </p:spTree>
    <p:extLst>
      <p:ext uri="{BB962C8B-B14F-4D97-AF65-F5344CB8AC3E}">
        <p14:creationId xmlns:p14="http://schemas.microsoft.com/office/powerpoint/2010/main" val="578944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6" grpId="0" animBg="1"/>
      <p:bldP spid="2" grpId="0"/>
      <p:bldP spid="3" grpId="0"/>
      <p:bldP spid="4" grpId="0"/>
      <p:bldP spid="6" grpId="0"/>
      <p:bldP spid="7" grpId="0"/>
      <p:bldP spid="8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49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1560</TotalTime>
  <Words>53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Constantia</vt:lpstr>
      <vt:lpstr>Tahoma</vt:lpstr>
      <vt:lpstr>Times New Roman</vt:lpstr>
      <vt:lpstr>Wingdings 2</vt:lpstr>
      <vt:lpstr>Flow</vt:lpstr>
      <vt:lpstr>PowerPoint Presentation</vt:lpstr>
    </vt:vector>
  </TitlesOfParts>
  <Company>University of Bath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Research Instruments</dc:title>
  <dc:creator>Dept of Education</dc:creator>
  <cp:lastModifiedBy>Paul Denley</cp:lastModifiedBy>
  <cp:revision>108</cp:revision>
  <cp:lastPrinted>2016-05-09T12:10:43Z</cp:lastPrinted>
  <dcterms:created xsi:type="dcterms:W3CDTF">2004-06-10T14:32:03Z</dcterms:created>
  <dcterms:modified xsi:type="dcterms:W3CDTF">2019-07-07T14:46:24Z</dcterms:modified>
</cp:coreProperties>
</file>