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0" r:id="rId1"/>
  </p:sldMasterIdLst>
  <p:notesMasterIdLst>
    <p:notesMasterId r:id="rId41"/>
  </p:notesMasterIdLst>
  <p:handoutMasterIdLst>
    <p:handoutMasterId r:id="rId42"/>
  </p:handoutMasterIdLst>
  <p:sldIdLst>
    <p:sldId id="324" r:id="rId2"/>
    <p:sldId id="331" r:id="rId3"/>
    <p:sldId id="296" r:id="rId4"/>
    <p:sldId id="325" r:id="rId5"/>
    <p:sldId id="297" r:id="rId6"/>
    <p:sldId id="323" r:id="rId7"/>
    <p:sldId id="283" r:id="rId8"/>
    <p:sldId id="338" r:id="rId9"/>
    <p:sldId id="300" r:id="rId10"/>
    <p:sldId id="333" r:id="rId11"/>
    <p:sldId id="329" r:id="rId12"/>
    <p:sldId id="306" r:id="rId13"/>
    <p:sldId id="344" r:id="rId14"/>
    <p:sldId id="343" r:id="rId15"/>
    <p:sldId id="339" r:id="rId16"/>
    <p:sldId id="301" r:id="rId17"/>
    <p:sldId id="345" r:id="rId18"/>
    <p:sldId id="340" r:id="rId19"/>
    <p:sldId id="302" r:id="rId20"/>
    <p:sldId id="346" r:id="rId21"/>
    <p:sldId id="309" r:id="rId22"/>
    <p:sldId id="308" r:id="rId23"/>
    <p:sldId id="267" r:id="rId24"/>
    <p:sldId id="321" r:id="rId25"/>
    <p:sldId id="350" r:id="rId26"/>
    <p:sldId id="311" r:id="rId27"/>
    <p:sldId id="312" r:id="rId28"/>
    <p:sldId id="322" r:id="rId29"/>
    <p:sldId id="313" r:id="rId30"/>
    <p:sldId id="315" r:id="rId31"/>
    <p:sldId id="316" r:id="rId32"/>
    <p:sldId id="336" r:id="rId33"/>
    <p:sldId id="347" r:id="rId34"/>
    <p:sldId id="351" r:id="rId35"/>
    <p:sldId id="352" r:id="rId36"/>
    <p:sldId id="353" r:id="rId37"/>
    <p:sldId id="354" r:id="rId38"/>
    <p:sldId id="355" r:id="rId39"/>
    <p:sldId id="356" r:id="rId40"/>
  </p:sldIdLst>
  <p:sldSz cx="9144000" cy="6858000" type="screen4x3"/>
  <p:notesSz cx="7099300" cy="102235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99FF"/>
    <a:srgbClr val="6600CC"/>
    <a:srgbClr val="FFFF99"/>
    <a:srgbClr val="FFFFCC"/>
    <a:srgbClr val="99CCFF"/>
    <a:srgbClr val="66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7545" autoAdjust="0"/>
  </p:normalViewPr>
  <p:slideViewPr>
    <p:cSldViewPr>
      <p:cViewPr varScale="1">
        <p:scale>
          <a:sx n="76" d="100"/>
          <a:sy n="76" d="100"/>
        </p:scale>
        <p:origin x="916" y="6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66" d="100"/>
        <a:sy n="66" d="100"/>
      </p:scale>
      <p:origin x="0" y="-2732"/>
    </p:cViewPr>
  </p:sorterViewPr>
  <p:notesViewPr>
    <p:cSldViewPr>
      <p:cViewPr varScale="1">
        <p:scale>
          <a:sx n="67" d="100"/>
          <a:sy n="67" d="100"/>
        </p:scale>
        <p:origin x="-1603" y="-82"/>
      </p:cViewPr>
      <p:guideLst>
        <p:guide orient="horz" pos="3221"/>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21.xml"/><Relationship Id="rId18" Type="http://schemas.openxmlformats.org/officeDocument/2006/relationships/slide" Target="slides/slide26.xml"/><Relationship Id="rId26" Type="http://schemas.openxmlformats.org/officeDocument/2006/relationships/slide" Target="slides/slide34.xml"/><Relationship Id="rId3" Type="http://schemas.openxmlformats.org/officeDocument/2006/relationships/slide" Target="slides/slide8.xml"/><Relationship Id="rId21" Type="http://schemas.openxmlformats.org/officeDocument/2006/relationships/slide" Target="slides/slide29.xml"/><Relationship Id="rId7" Type="http://schemas.openxmlformats.org/officeDocument/2006/relationships/slide" Target="slides/slide15.xml"/><Relationship Id="rId12" Type="http://schemas.openxmlformats.org/officeDocument/2006/relationships/slide" Target="slides/slide20.xml"/><Relationship Id="rId17" Type="http://schemas.openxmlformats.org/officeDocument/2006/relationships/slide" Target="slides/slide25.xml"/><Relationship Id="rId25" Type="http://schemas.openxmlformats.org/officeDocument/2006/relationships/slide" Target="slides/slide33.xml"/><Relationship Id="rId2" Type="http://schemas.openxmlformats.org/officeDocument/2006/relationships/slide" Target="slides/slide5.xml"/><Relationship Id="rId16" Type="http://schemas.openxmlformats.org/officeDocument/2006/relationships/slide" Target="slides/slide24.xml"/><Relationship Id="rId20" Type="http://schemas.openxmlformats.org/officeDocument/2006/relationships/slide" Target="slides/slide28.xml"/><Relationship Id="rId29" Type="http://schemas.openxmlformats.org/officeDocument/2006/relationships/slide" Target="slides/slide37.xml"/><Relationship Id="rId1" Type="http://schemas.openxmlformats.org/officeDocument/2006/relationships/slide" Target="slides/slide3.xml"/><Relationship Id="rId6" Type="http://schemas.openxmlformats.org/officeDocument/2006/relationships/slide" Target="slides/slide14.xml"/><Relationship Id="rId11" Type="http://schemas.openxmlformats.org/officeDocument/2006/relationships/slide" Target="slides/slide19.xml"/><Relationship Id="rId24" Type="http://schemas.openxmlformats.org/officeDocument/2006/relationships/slide" Target="slides/slide32.xml"/><Relationship Id="rId5" Type="http://schemas.openxmlformats.org/officeDocument/2006/relationships/slide" Target="slides/slide12.xml"/><Relationship Id="rId15" Type="http://schemas.openxmlformats.org/officeDocument/2006/relationships/slide" Target="slides/slide23.xml"/><Relationship Id="rId23" Type="http://schemas.openxmlformats.org/officeDocument/2006/relationships/slide" Target="slides/slide31.xml"/><Relationship Id="rId28" Type="http://schemas.openxmlformats.org/officeDocument/2006/relationships/slide" Target="slides/slide36.xml"/><Relationship Id="rId10" Type="http://schemas.openxmlformats.org/officeDocument/2006/relationships/slide" Target="slides/slide18.xml"/><Relationship Id="rId19" Type="http://schemas.openxmlformats.org/officeDocument/2006/relationships/slide" Target="slides/slide27.xml"/><Relationship Id="rId31" Type="http://schemas.openxmlformats.org/officeDocument/2006/relationships/slide" Target="slides/slide39.xml"/><Relationship Id="rId4" Type="http://schemas.openxmlformats.org/officeDocument/2006/relationships/slide" Target="slides/slide9.xml"/><Relationship Id="rId9" Type="http://schemas.openxmlformats.org/officeDocument/2006/relationships/slide" Target="slides/slide17.xml"/><Relationship Id="rId14" Type="http://schemas.openxmlformats.org/officeDocument/2006/relationships/slide" Target="slides/slide22.xml"/><Relationship Id="rId22" Type="http://schemas.openxmlformats.org/officeDocument/2006/relationships/slide" Target="slides/slide30.xml"/><Relationship Id="rId27" Type="http://schemas.openxmlformats.org/officeDocument/2006/relationships/slide" Target="slides/slide35.xml"/><Relationship Id="rId30"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2"/>
            <a:ext cx="3075268" cy="50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52" tIns="48027" rIns="96052" bIns="48027" numCol="1" anchor="t" anchorCtr="0" compatLnSpc="1">
            <a:prstTxWarp prst="textNoShape">
              <a:avLst/>
            </a:prstTxWarp>
          </a:bodyPr>
          <a:lstStyle>
            <a:lvl1pPr eaLnBrk="0" hangingPunct="0">
              <a:defRPr sz="1200" i="1" smtClean="0">
                <a:latin typeface="Arial" pitchFamily="34" charset="0"/>
                <a:cs typeface="Arial" pitchFamily="34" charset="0"/>
              </a:defRPr>
            </a:lvl1pPr>
          </a:lstStyle>
          <a:p>
            <a:pPr>
              <a:defRPr/>
            </a:pPr>
            <a:endParaRPr lang="en-GB" altLang="en-US"/>
          </a:p>
        </p:txBody>
      </p:sp>
      <p:sp>
        <p:nvSpPr>
          <p:cNvPr id="54275" name="Rectangle 3"/>
          <p:cNvSpPr>
            <a:spLocks noGrp="1" noChangeArrowheads="1"/>
          </p:cNvSpPr>
          <p:nvPr>
            <p:ph type="dt" sz="quarter" idx="1"/>
          </p:nvPr>
        </p:nvSpPr>
        <p:spPr bwMode="auto">
          <a:xfrm>
            <a:off x="4024032" y="2"/>
            <a:ext cx="3075268" cy="50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52" tIns="48027" rIns="96052" bIns="48027" numCol="1" anchor="t" anchorCtr="0" compatLnSpc="1">
            <a:prstTxWarp prst="textNoShape">
              <a:avLst/>
            </a:prstTxWarp>
          </a:bodyPr>
          <a:lstStyle>
            <a:lvl1pPr algn="r" eaLnBrk="0" hangingPunct="0">
              <a:defRPr sz="1200" i="1" smtClean="0">
                <a:latin typeface="Arial" pitchFamily="34" charset="0"/>
                <a:cs typeface="Arial" pitchFamily="34" charset="0"/>
              </a:defRPr>
            </a:lvl1pPr>
          </a:lstStyle>
          <a:p>
            <a:pPr>
              <a:defRPr/>
            </a:pPr>
            <a:endParaRPr lang="en-GB" altLang="en-US"/>
          </a:p>
        </p:txBody>
      </p:sp>
      <p:sp>
        <p:nvSpPr>
          <p:cNvPr id="54276" name="Rectangle 4"/>
          <p:cNvSpPr>
            <a:spLocks noGrp="1" noChangeArrowheads="1"/>
          </p:cNvSpPr>
          <p:nvPr>
            <p:ph type="ftr" sz="quarter" idx="2"/>
          </p:nvPr>
        </p:nvSpPr>
        <p:spPr bwMode="auto">
          <a:xfrm>
            <a:off x="0" y="9713637"/>
            <a:ext cx="3075268" cy="50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52" tIns="48027" rIns="96052" bIns="48027" numCol="1" anchor="b" anchorCtr="0" compatLnSpc="1">
            <a:prstTxWarp prst="textNoShape">
              <a:avLst/>
            </a:prstTxWarp>
          </a:bodyPr>
          <a:lstStyle>
            <a:lvl1pPr eaLnBrk="0" hangingPunct="0">
              <a:defRPr sz="1200" i="1" smtClean="0">
                <a:latin typeface="Arial" pitchFamily="34" charset="0"/>
                <a:cs typeface="Arial" pitchFamily="34" charset="0"/>
              </a:defRPr>
            </a:lvl1pPr>
          </a:lstStyle>
          <a:p>
            <a:pPr>
              <a:defRPr/>
            </a:pPr>
            <a:endParaRPr lang="en-GB" altLang="en-US"/>
          </a:p>
        </p:txBody>
      </p:sp>
      <p:sp>
        <p:nvSpPr>
          <p:cNvPr id="54277" name="Rectangle 5"/>
          <p:cNvSpPr>
            <a:spLocks noGrp="1" noChangeArrowheads="1"/>
          </p:cNvSpPr>
          <p:nvPr>
            <p:ph type="sldNum" sz="quarter" idx="3"/>
          </p:nvPr>
        </p:nvSpPr>
        <p:spPr bwMode="auto">
          <a:xfrm>
            <a:off x="4024032" y="9713637"/>
            <a:ext cx="3075268" cy="50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52" tIns="48027" rIns="96052" bIns="48027" numCol="1" anchor="b" anchorCtr="0" compatLnSpc="1">
            <a:prstTxWarp prst="textNoShape">
              <a:avLst/>
            </a:prstTxWarp>
          </a:bodyPr>
          <a:lstStyle>
            <a:lvl1pPr algn="r" eaLnBrk="0" hangingPunct="0">
              <a:defRPr sz="1200" i="1" smtClean="0">
                <a:latin typeface="Arial" pitchFamily="34" charset="0"/>
                <a:cs typeface="Arial" pitchFamily="34" charset="0"/>
              </a:defRPr>
            </a:lvl1pPr>
          </a:lstStyle>
          <a:p>
            <a:pPr>
              <a:defRPr/>
            </a:pPr>
            <a:fld id="{72204EBB-5501-4A9F-838A-393D5E585FD9}" type="slidenum">
              <a:rPr lang="en-GB" altLang="en-US"/>
              <a:pPr>
                <a:defRPr/>
              </a:pPr>
              <a:t>‹#›</a:t>
            </a:fld>
            <a:endParaRPr lang="en-GB" altLang="en-US"/>
          </a:p>
        </p:txBody>
      </p:sp>
    </p:spTree>
    <p:extLst>
      <p:ext uri="{BB962C8B-B14F-4D97-AF65-F5344CB8AC3E}">
        <p14:creationId xmlns:p14="http://schemas.microsoft.com/office/powerpoint/2010/main" val="48145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896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5"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dirty="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1"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US" altLang="en-US">
              <a:solidFill>
                <a:srgbClr val="000000"/>
              </a:solidFill>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79"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79"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3"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dirty="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1"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5" name="Rectangle 3"/>
          <p:cNvSpPr>
            <a:spLocks noGrp="1" noChangeArrowheads="1"/>
          </p:cNvSpPr>
          <p:nvPr>
            <p:ph type="body" idx="1"/>
          </p:nvPr>
        </p:nvSpPr>
        <p:spPr bwMode="auto">
          <a:xfrm>
            <a:off x="946499" y="4855628"/>
            <a:ext cx="5206304" cy="485800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dirty="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299" name="Rectangle 3"/>
          <p:cNvSpPr>
            <a:spLocks noGrp="1" noChangeArrowheads="1"/>
          </p:cNvSpPr>
          <p:nvPr>
            <p:ph type="body" idx="1"/>
          </p:nvPr>
        </p:nvSpPr>
        <p:spPr bwMode="auto">
          <a:xfrm>
            <a:off x="946499" y="4855628"/>
            <a:ext cx="5206304" cy="485800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299" name="Rectangle 3"/>
          <p:cNvSpPr>
            <a:spLocks noGrp="1" noChangeArrowheads="1"/>
          </p:cNvSpPr>
          <p:nvPr>
            <p:ph type="body" idx="1"/>
          </p:nvPr>
        </p:nvSpPr>
        <p:spPr bwMode="auto">
          <a:xfrm>
            <a:off x="946499" y="4855628"/>
            <a:ext cx="5206304" cy="485800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39"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1"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a:p>
            <a:pPr eaLnBrk="1" hangingPunct="1"/>
            <a:endParaRPr lang="en-GB" altLang="en-US" sz="100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3" name="Rectangle 3"/>
          <p:cNvSpPr>
            <a:spLocks noGrp="1" noChangeArrowheads="1"/>
          </p:cNvSpPr>
          <p:nvPr>
            <p:ph type="body" idx="1"/>
          </p:nvPr>
        </p:nvSpPr>
        <p:spPr bwMode="auto">
          <a:xfrm>
            <a:off x="946499" y="4855628"/>
            <a:ext cx="5206304" cy="4858009"/>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5"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i="1" dirty="0">
              <a:effectLst/>
              <a:latin typeface="Arial" charset="0"/>
              <a:cs typeface="Arial" charset="0"/>
            </a:endParaRPr>
          </a:p>
          <a:p>
            <a:pPr eaLnBrk="1" hangingPunct="1"/>
            <a:endParaRPr lang="en-GB" altLang="en-US" dirty="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19"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3"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dirty="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extLst>
      <p:ext uri="{BB962C8B-B14F-4D97-AF65-F5344CB8AC3E}">
        <p14:creationId xmlns:p14="http://schemas.microsoft.com/office/powerpoint/2010/main" val="376172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extLst>
      <p:ext uri="{BB962C8B-B14F-4D97-AF65-F5344CB8AC3E}">
        <p14:creationId xmlns:p14="http://schemas.microsoft.com/office/powerpoint/2010/main" val="779041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extLst>
      <p:ext uri="{BB962C8B-B14F-4D97-AF65-F5344CB8AC3E}">
        <p14:creationId xmlns:p14="http://schemas.microsoft.com/office/powerpoint/2010/main" val="265935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3"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sz="100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extLst>
      <p:ext uri="{BB962C8B-B14F-4D97-AF65-F5344CB8AC3E}">
        <p14:creationId xmlns:p14="http://schemas.microsoft.com/office/powerpoint/2010/main" val="824773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extLst>
      <p:ext uri="{BB962C8B-B14F-4D97-AF65-F5344CB8AC3E}">
        <p14:creationId xmlns:p14="http://schemas.microsoft.com/office/powerpoint/2010/main" val="4021589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extLst>
      <p:ext uri="{BB962C8B-B14F-4D97-AF65-F5344CB8AC3E}">
        <p14:creationId xmlns:p14="http://schemas.microsoft.com/office/powerpoint/2010/main" val="3074664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1"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5"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5"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3"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sz="100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993775" y="768350"/>
            <a:ext cx="5111750" cy="383381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7" name="Rectangle 3"/>
          <p:cNvSpPr>
            <a:spLocks noGrp="1" noChangeArrowheads="1"/>
          </p:cNvSpPr>
          <p:nvPr>
            <p:ph type="body" idx="1"/>
          </p:nvPr>
        </p:nvSpPr>
        <p:spPr bwMode="auto">
          <a:xfrm>
            <a:off x="946499" y="4855627"/>
            <a:ext cx="5206304" cy="460069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52" tIns="48027" rIns="96052" bIns="48027"/>
          <a:lstStyle/>
          <a:p>
            <a:pPr eaLnBrk="1" hangingPunct="1"/>
            <a:endParaRPr lang="en-GB" alt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39970" name="Rectangle 2"/>
          <p:cNvSpPr>
            <a:spLocks noGrp="1" noChangeArrowheads="1"/>
          </p:cNvSpPr>
          <p:nvPr>
            <p:ph type="ctrTitle" sz="quarter"/>
          </p:nvPr>
        </p:nvSpPr>
        <p:spPr>
          <a:xfrm>
            <a:off x="685800" y="1676400"/>
            <a:ext cx="7772400" cy="1828800"/>
          </a:xfrm>
        </p:spPr>
        <p:txBody>
          <a:bodyPr/>
          <a:lstStyle>
            <a:lvl1pPr>
              <a:defRPr/>
            </a:lvl1pPr>
          </a:lstStyle>
          <a:p>
            <a:pPr lvl="0"/>
            <a:r>
              <a:rPr lang="en-GB" altLang="en-US" noProof="0"/>
              <a:t>Click to edit Master title style</a:t>
            </a:r>
          </a:p>
        </p:txBody>
      </p:sp>
      <p:sp>
        <p:nvSpPr>
          <p:cNvPr id="3399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alt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08E2B8-3D90-403A-996E-5A51AD925D92}" type="slidenum">
              <a:rPr lang="en-GB" altLang="en-US"/>
              <a:pPr>
                <a:defRPr/>
              </a:pPr>
              <a:t>‹#›</a:t>
            </a:fld>
            <a:endParaRPr lang="en-GB" altLang="en-US"/>
          </a:p>
        </p:txBody>
      </p:sp>
    </p:spTree>
    <p:extLst>
      <p:ext uri="{BB962C8B-B14F-4D97-AF65-F5344CB8AC3E}">
        <p14:creationId xmlns:p14="http://schemas.microsoft.com/office/powerpoint/2010/main" val="94456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B32B8AB-6C33-4D64-B783-243122E3DD87}" type="slidenum">
              <a:rPr lang="en-GB" altLang="en-US"/>
              <a:pPr>
                <a:defRPr/>
              </a:pPr>
              <a:t>‹#›</a:t>
            </a:fld>
            <a:endParaRPr lang="en-GB" altLang="en-US"/>
          </a:p>
        </p:txBody>
      </p:sp>
    </p:spTree>
    <p:extLst>
      <p:ext uri="{BB962C8B-B14F-4D97-AF65-F5344CB8AC3E}">
        <p14:creationId xmlns:p14="http://schemas.microsoft.com/office/powerpoint/2010/main" val="239852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2385FDC-5F8E-486F-ADE3-6B38CE0E18CC}" type="slidenum">
              <a:rPr lang="en-GB" altLang="en-US"/>
              <a:pPr>
                <a:defRPr/>
              </a:pPr>
              <a:t>‹#›</a:t>
            </a:fld>
            <a:endParaRPr lang="en-GB" altLang="en-US"/>
          </a:p>
        </p:txBody>
      </p:sp>
    </p:spTree>
    <p:extLst>
      <p:ext uri="{BB962C8B-B14F-4D97-AF65-F5344CB8AC3E}">
        <p14:creationId xmlns:p14="http://schemas.microsoft.com/office/powerpoint/2010/main" val="96514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E739D0-94D3-4E89-832F-8C13DF822AF9}" type="slidenum">
              <a:rPr lang="en-GB" altLang="en-US"/>
              <a:pPr>
                <a:defRPr/>
              </a:pPr>
              <a:t>‹#›</a:t>
            </a:fld>
            <a:endParaRPr lang="en-GB" altLang="en-US"/>
          </a:p>
        </p:txBody>
      </p:sp>
    </p:spTree>
    <p:extLst>
      <p:ext uri="{BB962C8B-B14F-4D97-AF65-F5344CB8AC3E}">
        <p14:creationId xmlns:p14="http://schemas.microsoft.com/office/powerpoint/2010/main" val="328864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65D3CCAB-A904-4A72-9CAE-D89325F8ADE1}" type="slidenum">
              <a:rPr lang="en-GB" altLang="en-US"/>
              <a:pPr>
                <a:defRPr/>
              </a:pPr>
              <a:t>‹#›</a:t>
            </a:fld>
            <a:endParaRPr lang="en-GB" altLang="en-US"/>
          </a:p>
        </p:txBody>
      </p:sp>
    </p:spTree>
    <p:extLst>
      <p:ext uri="{BB962C8B-B14F-4D97-AF65-F5344CB8AC3E}">
        <p14:creationId xmlns:p14="http://schemas.microsoft.com/office/powerpoint/2010/main" val="21748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D2EBBE-156F-49C4-8654-4D16E16C915D}" type="slidenum">
              <a:rPr lang="en-GB" altLang="en-US"/>
              <a:pPr>
                <a:defRPr/>
              </a:pPr>
              <a:t>‹#›</a:t>
            </a:fld>
            <a:endParaRPr lang="en-GB" altLang="en-US"/>
          </a:p>
        </p:txBody>
      </p:sp>
    </p:spTree>
    <p:extLst>
      <p:ext uri="{BB962C8B-B14F-4D97-AF65-F5344CB8AC3E}">
        <p14:creationId xmlns:p14="http://schemas.microsoft.com/office/powerpoint/2010/main" val="179465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0F6DE67-2421-4AEF-A90C-5A1CDFBA572D}" type="slidenum">
              <a:rPr lang="en-GB" altLang="en-US"/>
              <a:pPr>
                <a:defRPr/>
              </a:pPr>
              <a:t>‹#›</a:t>
            </a:fld>
            <a:endParaRPr lang="en-GB" altLang="en-US"/>
          </a:p>
        </p:txBody>
      </p:sp>
    </p:spTree>
    <p:extLst>
      <p:ext uri="{BB962C8B-B14F-4D97-AF65-F5344CB8AC3E}">
        <p14:creationId xmlns:p14="http://schemas.microsoft.com/office/powerpoint/2010/main" val="31827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07236BA3-6536-4AD2-8B99-6C54EBA87F8F}" type="slidenum">
              <a:rPr lang="en-GB" altLang="en-US"/>
              <a:pPr>
                <a:defRPr/>
              </a:pPr>
              <a:t>‹#›</a:t>
            </a:fld>
            <a:endParaRPr lang="en-GB" altLang="en-US"/>
          </a:p>
        </p:txBody>
      </p:sp>
    </p:spTree>
    <p:extLst>
      <p:ext uri="{BB962C8B-B14F-4D97-AF65-F5344CB8AC3E}">
        <p14:creationId xmlns:p14="http://schemas.microsoft.com/office/powerpoint/2010/main" val="33993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3D4A5991-BEEA-4296-B97A-66888489FF7A}" type="slidenum">
              <a:rPr lang="en-GB" altLang="en-US"/>
              <a:pPr>
                <a:defRPr/>
              </a:pPr>
              <a:t>‹#›</a:t>
            </a:fld>
            <a:endParaRPr lang="en-GB" altLang="en-US"/>
          </a:p>
        </p:txBody>
      </p:sp>
    </p:spTree>
    <p:extLst>
      <p:ext uri="{BB962C8B-B14F-4D97-AF65-F5344CB8AC3E}">
        <p14:creationId xmlns:p14="http://schemas.microsoft.com/office/powerpoint/2010/main" val="16890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0F799D32-B0EF-458B-9DCB-65E62E980714}" type="slidenum">
              <a:rPr lang="en-GB" altLang="en-US"/>
              <a:pPr>
                <a:defRPr/>
              </a:pPr>
              <a:t>‹#›</a:t>
            </a:fld>
            <a:endParaRPr lang="en-GB" altLang="en-US"/>
          </a:p>
        </p:txBody>
      </p:sp>
    </p:spTree>
    <p:extLst>
      <p:ext uri="{BB962C8B-B14F-4D97-AF65-F5344CB8AC3E}">
        <p14:creationId xmlns:p14="http://schemas.microsoft.com/office/powerpoint/2010/main" val="3163578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6CD7F77-CCEA-4CF6-8BC2-A8798EA89F86}" type="slidenum">
              <a:rPr lang="en-GB" altLang="en-US"/>
              <a:pPr>
                <a:defRPr/>
              </a:pPr>
              <a:t>‹#›</a:t>
            </a:fld>
            <a:endParaRPr lang="en-GB" altLang="en-US"/>
          </a:p>
        </p:txBody>
      </p:sp>
    </p:spTree>
    <p:extLst>
      <p:ext uri="{BB962C8B-B14F-4D97-AF65-F5344CB8AC3E}">
        <p14:creationId xmlns:p14="http://schemas.microsoft.com/office/powerpoint/2010/main" val="187725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A36E571-1905-4D65-9FE3-0EA13FBBB49F}" type="slidenum">
              <a:rPr lang="en-GB" altLang="en-US"/>
              <a:pPr>
                <a:defRPr/>
              </a:pPr>
              <a:t>‹#›</a:t>
            </a:fld>
            <a:endParaRPr lang="en-GB" altLang="en-US"/>
          </a:p>
        </p:txBody>
      </p:sp>
    </p:spTree>
    <p:extLst>
      <p:ext uri="{BB962C8B-B14F-4D97-AF65-F5344CB8AC3E}">
        <p14:creationId xmlns:p14="http://schemas.microsoft.com/office/powerpoint/2010/main" val="150124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3894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38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pitchFamily="34" charset="0"/>
                <a:cs typeface="Arial" pitchFamily="34" charset="0"/>
              </a:defRPr>
            </a:lvl1pPr>
          </a:lstStyle>
          <a:p>
            <a:pPr>
              <a:defRPr/>
            </a:pPr>
            <a:endParaRPr lang="en-GB" altLang="en-US"/>
          </a:p>
        </p:txBody>
      </p:sp>
      <p:sp>
        <p:nvSpPr>
          <p:cNvPr id="338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pitchFamily="34" charset="0"/>
                <a:cs typeface="Arial" pitchFamily="34" charset="0"/>
              </a:defRPr>
            </a:lvl1pPr>
          </a:lstStyle>
          <a:p>
            <a:pPr>
              <a:defRPr/>
            </a:pPr>
            <a:endParaRPr lang="en-GB" altLang="en-US"/>
          </a:p>
        </p:txBody>
      </p:sp>
      <p:sp>
        <p:nvSpPr>
          <p:cNvPr id="338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pitchFamily="34" charset="0"/>
                <a:cs typeface="Arial" pitchFamily="34" charset="0"/>
              </a:defRPr>
            </a:lvl1pPr>
          </a:lstStyle>
          <a:p>
            <a:pPr>
              <a:defRPr/>
            </a:pPr>
            <a:fld id="{ABE92024-E829-4812-BECE-D4CBF6D2B003}"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imgres?imgurl=http://www.calstatela.edu/orgs/saaba/skinner%20(1).jpg&amp;imgrefurl=http://www.calstatela.edu/orgs/saaba/stimulation6.htm&amp;h=192&amp;w=128&amp;sz=5&amp;hl=en&amp;start=12&amp;sig2=09CjvZNxX3Xds3TaKBZiiQ&amp;um=1&amp;tbnid=iLi99nK-lBDQ4M:&amp;tbnh=103&amp;tbnw=69&amp;ei=tgCmRrnFGZHG0QTPydEp&amp;prev=/images?q%3DSkinner%2Blearning%2Btheory%26svnum%3D10%26um%3D1%26hl%3Den%26sa%3D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youtube.com/watch?v=H6LEcM0E0io"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f9Jy9JQgn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imgres?imgurl=http://www.nwlink.com/~donclark/hrd/history/piaget.gif&amp;imgrefurl=http://www.nwlink.com/~donclark/hrd/history/piaget.html&amp;h=161&amp;w=152&amp;sz=14&amp;hl=en&amp;start=13&amp;sig2=LzuUY-qpIj1YtynICF-PzQ&amp;um=1&amp;tbnid=FIF1GKuh6hIjKM:&amp;tbnh=98&amp;tbnw=93&amp;ei=3QCmRrjeD5KM0wTn5vhU&amp;prev=/images?q%3DPiaget%26svnum%3D10%26um%3D1%26hl%3Den%26sa%3D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TRF27F2bn-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D9BoAn9lRq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imgres?imgurl=http://online.sfsu.edu/~foreman/itec800/finalprojects/eitankaplan/graphic/vygotsky.jpg&amp;imgrefurl=http://online.sfsu.edu/~foreman/itec800/finalprojects/eitankaplan/graphic/&amp;h=254&amp;w=205&amp;sz=7&amp;hl=en&amp;start=5&amp;sig2=jAXuyfdMKblXVWYgxrlbdQ&amp;um=1&amp;tbnid=AjZCEGKYzbDsDM:&amp;tbnh=111&amp;tbnw=90&amp;ei=CAGmRouMAZC20QTqrNEi&amp;prev=/images?q%3DVygotsky%26svnum%3D10%26um%3D1%26hl%3Den%26sa%3D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Axi7xctulb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s.google.com/imgres?imgurl=http://webpages.acs.ttu.edu/eblech/images/bruner.jpg&amp;imgrefurl=http://webpages.acs.ttu.edu/eblech/eportfolio/Domain4/constructivism.htm&amp;h=296&amp;w=197&amp;sz=17&amp;hl=en&amp;start=5&amp;sig2=hPV3TNwUqTJZayx3iDWvWA&amp;um=1&amp;tbnid=gK-e7IwkSV7YOM:&amp;tbnh=116&amp;tbnw=77&amp;ei=ZQGmRuDoLJeG0QTGpvEc&amp;prev=/images?q%3DBruner%26svnum%3D10%26um%3D1%26hl%3Den%26sa%3D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stem.org.uk/resources/collection/3074/clis-introductory-booklet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lideshare.net/dwinter1/seasons-67141750"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mtech.net/learning_theories.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en.wikipedia.org/wiki/Image:One_of_Pavlov's_dogs.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body" idx="1"/>
          </p:nvPr>
        </p:nvSpPr>
        <p:spPr>
          <a:xfrm>
            <a:off x="0" y="404664"/>
            <a:ext cx="9144000" cy="1368152"/>
          </a:xfrm>
        </p:spPr>
        <p:txBody>
          <a:bodyPr/>
          <a:lstStyle/>
          <a:p>
            <a:pPr algn="ctr" eaLnBrk="1" hangingPunct="1">
              <a:lnSpc>
                <a:spcPct val="90000"/>
              </a:lnSpc>
              <a:buFont typeface="Wingdings" pitchFamily="2" charset="2"/>
              <a:buNone/>
              <a:defRPr/>
            </a:pPr>
            <a:r>
              <a:rPr lang="en-GB" altLang="en-US" sz="4400" b="1" dirty="0">
                <a:effectLst/>
                <a:latin typeface="Arial Unicode MS" pitchFamily="34" charset="-128"/>
              </a:rPr>
              <a:t>Psychological theories </a:t>
            </a:r>
          </a:p>
          <a:p>
            <a:pPr algn="ctr" eaLnBrk="1" hangingPunct="1">
              <a:lnSpc>
                <a:spcPct val="90000"/>
              </a:lnSpc>
              <a:buFont typeface="Wingdings" pitchFamily="2" charset="2"/>
              <a:buNone/>
              <a:defRPr/>
            </a:pPr>
            <a:r>
              <a:rPr lang="en-GB" altLang="en-US" sz="4400" b="1" dirty="0">
                <a:effectLst/>
                <a:latin typeface="Arial Unicode MS" pitchFamily="34" charset="-128"/>
              </a:rPr>
              <a:t>of learning and instruction</a:t>
            </a:r>
          </a:p>
        </p:txBody>
      </p:sp>
      <p:pic>
        <p:nvPicPr>
          <p:cNvPr id="2052" name="Picture 5" descr="learning the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348880"/>
            <a:ext cx="3887787"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dog-training-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79475"/>
            <a:ext cx="7273925"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rbun10l"/>
          <p:cNvPicPr>
            <a:picLocks noChangeAspect="1" noChangeArrowheads="1"/>
          </p:cNvPicPr>
          <p:nvPr/>
        </p:nvPicPr>
        <p:blipFill>
          <a:blip r:embed="rId2">
            <a:extLst>
              <a:ext uri="{28A0092B-C50C-407E-A947-70E740481C1C}">
                <a14:useLocalDpi xmlns:a14="http://schemas.microsoft.com/office/drawing/2010/main" val="0"/>
              </a:ext>
            </a:extLst>
          </a:blip>
          <a:srcRect b="7275"/>
          <a:stretch>
            <a:fillRect/>
          </a:stretch>
        </p:blipFill>
        <p:spPr bwMode="auto">
          <a:xfrm>
            <a:off x="1908175" y="404813"/>
            <a:ext cx="5334000"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79388" y="260350"/>
            <a:ext cx="7662862" cy="1203325"/>
          </a:xfrm>
        </p:spPr>
        <p:txBody>
          <a:bodyPr/>
          <a:lstStyle/>
          <a:p>
            <a:pPr eaLnBrk="1" hangingPunct="1">
              <a:buFont typeface="Wingdings" pitchFamily="2" charset="2"/>
              <a:buNone/>
              <a:defRPr/>
            </a:pPr>
            <a:r>
              <a:rPr lang="en-US" altLang="en-US" dirty="0">
                <a:solidFill>
                  <a:schemeClr val="tx1"/>
                </a:solidFill>
                <a:effectLst/>
              </a:rPr>
              <a:t>Notable </a:t>
            </a:r>
            <a:r>
              <a:rPr lang="en-US" altLang="en-US" dirty="0" err="1">
                <a:solidFill>
                  <a:schemeClr val="tx1"/>
                </a:solidFill>
                <a:effectLst/>
              </a:rPr>
              <a:t>behaviourists</a:t>
            </a:r>
            <a:endParaRPr lang="en-US" altLang="en-US" dirty="0">
              <a:effectLst/>
            </a:endParaRPr>
          </a:p>
        </p:txBody>
      </p:sp>
      <p:sp>
        <p:nvSpPr>
          <p:cNvPr id="180227" name="Rectangle 3"/>
          <p:cNvSpPr>
            <a:spLocks noGrp="1" noChangeArrowheads="1"/>
          </p:cNvSpPr>
          <p:nvPr>
            <p:ph type="body" idx="1"/>
          </p:nvPr>
        </p:nvSpPr>
        <p:spPr>
          <a:xfrm>
            <a:off x="539552" y="2780928"/>
            <a:ext cx="5122912" cy="3824064"/>
          </a:xfrm>
        </p:spPr>
        <p:txBody>
          <a:bodyPr/>
          <a:lstStyle/>
          <a:p>
            <a:pPr marL="533400" indent="-533400" eaLnBrk="1" hangingPunct="1">
              <a:buFont typeface="Wingdings" pitchFamily="2" charset="2"/>
              <a:buChar char="§"/>
              <a:defRPr/>
            </a:pPr>
            <a:r>
              <a:rPr lang="en-GB" altLang="en-US" sz="2800" dirty="0">
                <a:effectLst/>
                <a:cs typeface="Times New Roman" pitchFamily="18" charset="0"/>
              </a:rPr>
              <a:t>A conditioned response is reinforced by a succeeding stimulus</a:t>
            </a:r>
          </a:p>
          <a:p>
            <a:pPr marL="533400" indent="-533400" eaLnBrk="1" hangingPunct="1">
              <a:buFont typeface="Wingdings" pitchFamily="2" charset="2"/>
              <a:buChar char="§"/>
              <a:defRPr/>
            </a:pPr>
            <a:r>
              <a:rPr lang="en-GB" altLang="en-US" sz="2800" dirty="0">
                <a:effectLst/>
                <a:cs typeface="Times New Roman" pitchFamily="18" charset="0"/>
              </a:rPr>
              <a:t>Responses to a stimulus can be learned according to the reinforcement given</a:t>
            </a:r>
          </a:p>
          <a:p>
            <a:pPr marL="533400" indent="-533400" eaLnBrk="1" hangingPunct="1">
              <a:buFont typeface="Wingdings" pitchFamily="2" charset="2"/>
              <a:buChar char="§"/>
              <a:defRPr/>
            </a:pPr>
            <a:r>
              <a:rPr lang="en-GB" altLang="en-US" sz="2800" dirty="0">
                <a:effectLst/>
                <a:cs typeface="Times New Roman" pitchFamily="18" charset="0"/>
              </a:rPr>
              <a:t>‘Law of positive reinforcement’</a:t>
            </a:r>
            <a:endParaRPr lang="en-GB" altLang="en-US" sz="2800" i="1" dirty="0">
              <a:effectLst/>
              <a:cs typeface="Times New Roman" pitchFamily="18" charset="0"/>
            </a:endParaRPr>
          </a:p>
          <a:p>
            <a:pPr marL="533400" indent="-533400" eaLnBrk="1" hangingPunct="1">
              <a:buFont typeface="Wingdings" pitchFamily="2" charset="2"/>
              <a:buChar char="§"/>
              <a:defRPr/>
            </a:pPr>
            <a:endParaRPr lang="en-US" altLang="en-US" sz="2800" dirty="0">
              <a:effectLst/>
            </a:endParaRPr>
          </a:p>
        </p:txBody>
      </p:sp>
      <p:pic>
        <p:nvPicPr>
          <p:cNvPr id="13316" name="Picture 5" descr="skinner%252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585" y="2852936"/>
            <a:ext cx="2315647"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3608" y="1505584"/>
            <a:ext cx="7238592" cy="523220"/>
          </a:xfrm>
          <a:prstGeom prst="rect">
            <a:avLst/>
          </a:prstGeom>
          <a:noFill/>
        </p:spPr>
        <p:txBody>
          <a:bodyPr wrap="square" rtlCol="0">
            <a:spAutoFit/>
          </a:bodyPr>
          <a:lstStyle/>
          <a:p>
            <a:pPr marL="533400" indent="-533400" algn="ctr" eaLnBrk="1" hangingPunct="1">
              <a:buFont typeface="Wingdings" pitchFamily="2" charset="2"/>
              <a:buNone/>
              <a:defRPr/>
            </a:pPr>
            <a:r>
              <a:rPr lang="en-GB" altLang="en-US" sz="2800" dirty="0">
                <a:cs typeface="Times New Roman" pitchFamily="18" charset="0"/>
              </a:rPr>
              <a:t>B Frederic Skinner – </a:t>
            </a:r>
            <a:r>
              <a:rPr lang="en-GB" altLang="en-US" sz="2800" dirty="0">
                <a:cs typeface="Times New Roman" pitchFamily="18" charset="0"/>
                <a:hlinkClick r:id="rId5"/>
              </a:rPr>
              <a:t>‘Operant conditioning’</a:t>
            </a:r>
            <a:endParaRPr lang="en-GB" altLang="en-US" sz="2800" dirty="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7584" y="6182965"/>
            <a:ext cx="7145416" cy="400110"/>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a:spcBef>
                <a:spcPct val="50000"/>
              </a:spcBef>
            </a:pPr>
            <a:r>
              <a:rPr lang="en-GB" altLang="en-US" sz="2000" dirty="0">
                <a:latin typeface="Arial" charset="0"/>
              </a:rPr>
              <a:t>Kinds of reinforcement and punishment (Woolfolk, 2008)</a:t>
            </a:r>
          </a:p>
        </p:txBody>
      </p:sp>
      <p:pic>
        <p:nvPicPr>
          <p:cNvPr id="14339" name="Picture 3" descr="C06NF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0012" y="188639"/>
            <a:ext cx="5040560" cy="579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04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831473" y="302259"/>
            <a:ext cx="7662862" cy="1470557"/>
          </a:xfrm>
        </p:spPr>
        <p:txBody>
          <a:bodyPr/>
          <a:lstStyle/>
          <a:p>
            <a:pPr eaLnBrk="1" hangingPunct="1">
              <a:buFont typeface="Wingdings" pitchFamily="2" charset="2"/>
              <a:buNone/>
              <a:defRPr/>
            </a:pPr>
            <a:r>
              <a:rPr lang="en-US" altLang="en-US" dirty="0">
                <a:solidFill>
                  <a:schemeClr val="tx1"/>
                </a:solidFill>
                <a:effectLst/>
              </a:rPr>
              <a:t>Evaluating and Using </a:t>
            </a:r>
            <a:r>
              <a:rPr lang="en-US" altLang="en-US" dirty="0" err="1">
                <a:solidFill>
                  <a:schemeClr val="tx1"/>
                </a:solidFill>
                <a:effectLst/>
              </a:rPr>
              <a:t>Behaviourist</a:t>
            </a:r>
            <a:r>
              <a:rPr lang="en-US" altLang="en-US" dirty="0">
                <a:solidFill>
                  <a:schemeClr val="tx1"/>
                </a:solidFill>
                <a:effectLst/>
              </a:rPr>
              <a:t> Approaches</a:t>
            </a:r>
            <a:endParaRPr lang="en-US" altLang="en-US" dirty="0">
              <a:effectLst/>
            </a:endParaRPr>
          </a:p>
        </p:txBody>
      </p:sp>
      <p:sp>
        <p:nvSpPr>
          <p:cNvPr id="180227" name="Rectangle 3"/>
          <p:cNvSpPr>
            <a:spLocks noGrp="1" noChangeArrowheads="1"/>
          </p:cNvSpPr>
          <p:nvPr>
            <p:ph type="body" idx="1"/>
          </p:nvPr>
        </p:nvSpPr>
        <p:spPr>
          <a:xfrm>
            <a:off x="1187624" y="2348880"/>
            <a:ext cx="6336704" cy="3888432"/>
          </a:xfrm>
        </p:spPr>
        <p:txBody>
          <a:bodyPr/>
          <a:lstStyle/>
          <a:p>
            <a:pPr eaLnBrk="1" hangingPunct="1">
              <a:defRPr/>
            </a:pPr>
            <a:r>
              <a:rPr lang="en-GB" altLang="en-US" dirty="0">
                <a:effectLst/>
                <a:cs typeface="Times New Roman" pitchFamily="18" charset="0"/>
              </a:rPr>
              <a:t>What are the strengths of this sort of approach to learning?</a:t>
            </a:r>
            <a:endParaRPr lang="en-GB" altLang="en-US" i="1" dirty="0">
              <a:effectLst/>
              <a:cs typeface="Times New Roman" pitchFamily="18" charset="0"/>
            </a:endParaRPr>
          </a:p>
          <a:p>
            <a:pPr eaLnBrk="1" hangingPunct="1">
              <a:defRPr/>
            </a:pPr>
            <a:r>
              <a:rPr lang="en-GB" altLang="en-US" dirty="0">
                <a:effectLst/>
                <a:cs typeface="Times New Roman" pitchFamily="18" charset="0"/>
              </a:rPr>
              <a:t>What are its limitations?</a:t>
            </a:r>
          </a:p>
          <a:p>
            <a:pPr eaLnBrk="1" hangingPunct="1">
              <a:defRPr/>
            </a:pPr>
            <a:r>
              <a:rPr lang="en-GB" altLang="en-US" dirty="0">
                <a:effectLst/>
                <a:cs typeface="Times New Roman" pitchFamily="18" charset="0"/>
              </a:rPr>
              <a:t>Are there any ways in which conditioning or other aspects of behaviourism are to be found in educational practice today?</a:t>
            </a:r>
            <a:endParaRPr lang="en-GB" altLang="en-US" i="1" dirty="0">
              <a:effectLst/>
              <a:cs typeface="Times New Roman" pitchFamily="18" charset="0"/>
            </a:endParaRPr>
          </a:p>
          <a:p>
            <a:pPr eaLnBrk="1" hangingPunct="1">
              <a:defRPr/>
            </a:pPr>
            <a:endParaRPr lang="en-GB" altLang="en-US" dirty="0">
              <a:effectLst/>
              <a:cs typeface="Times New Roman" pitchFamily="18" charset="0"/>
            </a:endParaRPr>
          </a:p>
          <a:p>
            <a:pPr eaLnBrk="1" hangingPunct="1">
              <a:defRPr/>
            </a:pPr>
            <a:endParaRPr lang="en-GB" altLang="en-US" dirty="0">
              <a:effectLst/>
              <a:cs typeface="Times New Roman" pitchFamily="18" charset="0"/>
            </a:endParaRPr>
          </a:p>
        </p:txBody>
      </p:sp>
    </p:spTree>
    <p:extLst>
      <p:ext uri="{BB962C8B-B14F-4D97-AF65-F5344CB8AC3E}">
        <p14:creationId xmlns:p14="http://schemas.microsoft.com/office/powerpoint/2010/main" val="3778870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solidFill>
                  <a:schemeClr val="tx1"/>
                </a:solidFill>
                <a:effectLst/>
              </a:rPr>
              <a:t>So, are you a cognitivist?</a:t>
            </a:r>
          </a:p>
        </p:txBody>
      </p:sp>
      <p:sp>
        <p:nvSpPr>
          <p:cNvPr id="16387" name="Text Box 3"/>
          <p:cNvSpPr txBox="1">
            <a:spLocks noChangeArrowheads="1"/>
          </p:cNvSpPr>
          <p:nvPr/>
        </p:nvSpPr>
        <p:spPr bwMode="auto">
          <a:xfrm>
            <a:off x="5775325" y="5907088"/>
            <a:ext cx="291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en-US" altLang="en-US" sz="2400" i="1">
              <a:latin typeface="Arial" charset="0"/>
            </a:endParaRPr>
          </a:p>
        </p:txBody>
      </p:sp>
      <p:pic>
        <p:nvPicPr>
          <p:cNvPr id="16388" name="Picture 4" descr="bd0666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05000"/>
            <a:ext cx="51054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bwMode="auto">
          <a:xfrm>
            <a:off x="3313431" y="4188784"/>
            <a:ext cx="2736304" cy="1663963"/>
          </a:xfrm>
          <a:prstGeom prst="rect">
            <a:avLst/>
          </a:prstGeom>
          <a:solidFill>
            <a:schemeClr val="accent4">
              <a:lumMod val="1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ahoma" pitchFamily="34" charset="0"/>
              <a:cs typeface="Arial" pitchFamily="34" charset="0"/>
            </a:endParaRPr>
          </a:p>
        </p:txBody>
      </p:sp>
      <p:sp>
        <p:nvSpPr>
          <p:cNvPr id="169986" name="Rectangle 1026"/>
          <p:cNvSpPr>
            <a:spLocks noGrp="1" noChangeArrowheads="1"/>
          </p:cNvSpPr>
          <p:nvPr>
            <p:ph type="title"/>
          </p:nvPr>
        </p:nvSpPr>
        <p:spPr>
          <a:xfrm>
            <a:off x="755650" y="381000"/>
            <a:ext cx="7662863" cy="1203325"/>
          </a:xfrm>
        </p:spPr>
        <p:txBody>
          <a:bodyPr/>
          <a:lstStyle/>
          <a:p>
            <a:pPr eaLnBrk="1" hangingPunct="1">
              <a:buFont typeface="Wingdings" pitchFamily="2" charset="2"/>
              <a:buNone/>
              <a:defRPr/>
            </a:pPr>
            <a:r>
              <a:rPr lang="en-US" altLang="en-US" dirty="0" err="1">
                <a:solidFill>
                  <a:schemeClr val="tx1"/>
                </a:solidFill>
                <a:effectLst/>
              </a:rPr>
              <a:t>Cognitivism</a:t>
            </a:r>
            <a:endParaRPr lang="en-US" altLang="en-US" dirty="0"/>
          </a:p>
        </p:txBody>
      </p:sp>
      <p:sp>
        <p:nvSpPr>
          <p:cNvPr id="169987" name="Rectangle 1027"/>
          <p:cNvSpPr>
            <a:spLocks noGrp="1" noChangeArrowheads="1"/>
          </p:cNvSpPr>
          <p:nvPr>
            <p:ph type="body" idx="1"/>
          </p:nvPr>
        </p:nvSpPr>
        <p:spPr>
          <a:xfrm>
            <a:off x="323528" y="1556793"/>
            <a:ext cx="8424936" cy="2232248"/>
          </a:xfrm>
        </p:spPr>
        <p:txBody>
          <a:bodyPr/>
          <a:lstStyle/>
          <a:p>
            <a:pPr eaLnBrk="1" hangingPunct="1">
              <a:buFont typeface="Wingdings" pitchFamily="2" charset="2"/>
              <a:buChar char="§"/>
              <a:defRPr/>
            </a:pPr>
            <a:r>
              <a:rPr lang="en-GB" altLang="en-US" sz="2800" dirty="0">
                <a:effectLst/>
                <a:cs typeface="Times New Roman" pitchFamily="18" charset="0"/>
              </a:rPr>
              <a:t>Ideas started in 1920s when problems revealed with applying behaviourist approaches (</a:t>
            </a:r>
            <a:r>
              <a:rPr lang="en-GB" altLang="en-US" sz="2800" dirty="0">
                <a:solidFill>
                  <a:srgbClr val="FFFF00"/>
                </a:solidFill>
                <a:effectLst/>
                <a:cs typeface="Times New Roman" pitchFamily="18" charset="0"/>
                <a:hlinkClick r:id="rId3"/>
              </a:rPr>
              <a:t>rats and children not behaving as they should</a:t>
            </a:r>
            <a:r>
              <a:rPr lang="en-GB" altLang="en-US" sz="2800" dirty="0">
                <a:effectLst/>
                <a:cs typeface="Times New Roman" pitchFamily="18" charset="0"/>
              </a:rPr>
              <a:t>!)</a:t>
            </a:r>
          </a:p>
          <a:p>
            <a:pPr eaLnBrk="1" hangingPunct="1">
              <a:buFont typeface="Wingdings" pitchFamily="2" charset="2"/>
              <a:buChar char="§"/>
              <a:defRPr/>
            </a:pPr>
            <a:r>
              <a:rPr lang="en-GB" altLang="en-US" sz="2800" dirty="0">
                <a:effectLst/>
                <a:cs typeface="Times New Roman" pitchFamily="18" charset="0"/>
              </a:rPr>
              <a:t>Reaction to ‘black box’ view of the learner’s mind</a:t>
            </a:r>
          </a:p>
        </p:txBody>
      </p:sp>
      <p:sp>
        <p:nvSpPr>
          <p:cNvPr id="2" name="TextBox 1"/>
          <p:cNvSpPr txBox="1"/>
          <p:nvPr/>
        </p:nvSpPr>
        <p:spPr>
          <a:xfrm>
            <a:off x="755576" y="4759155"/>
            <a:ext cx="1037335" cy="523220"/>
          </a:xfrm>
          <a:prstGeom prst="rect">
            <a:avLst/>
          </a:prstGeom>
          <a:noFill/>
        </p:spPr>
        <p:txBody>
          <a:bodyPr wrap="none" rtlCol="0">
            <a:spAutoFit/>
          </a:bodyPr>
          <a:lstStyle/>
          <a:p>
            <a:r>
              <a:rPr lang="en-GB" sz="2800" dirty="0"/>
              <a:t>Input</a:t>
            </a:r>
          </a:p>
        </p:txBody>
      </p:sp>
      <p:sp>
        <p:nvSpPr>
          <p:cNvPr id="5" name="TextBox 4"/>
          <p:cNvSpPr txBox="1"/>
          <p:nvPr/>
        </p:nvSpPr>
        <p:spPr>
          <a:xfrm>
            <a:off x="3750943" y="4759155"/>
            <a:ext cx="1861279" cy="523220"/>
          </a:xfrm>
          <a:prstGeom prst="rect">
            <a:avLst/>
          </a:prstGeom>
          <a:noFill/>
        </p:spPr>
        <p:txBody>
          <a:bodyPr wrap="none" rtlCol="0">
            <a:spAutoFit/>
          </a:bodyPr>
          <a:lstStyle/>
          <a:p>
            <a:r>
              <a:rPr lang="en-GB" sz="2800" i="1" dirty="0"/>
              <a:t>Processing</a:t>
            </a:r>
          </a:p>
        </p:txBody>
      </p:sp>
      <p:sp>
        <p:nvSpPr>
          <p:cNvPr id="6" name="TextBox 5"/>
          <p:cNvSpPr txBox="1"/>
          <p:nvPr/>
        </p:nvSpPr>
        <p:spPr>
          <a:xfrm>
            <a:off x="7298013" y="4759155"/>
            <a:ext cx="1277914" cy="523220"/>
          </a:xfrm>
          <a:prstGeom prst="rect">
            <a:avLst/>
          </a:prstGeom>
          <a:noFill/>
        </p:spPr>
        <p:txBody>
          <a:bodyPr wrap="none" rtlCol="0">
            <a:spAutoFit/>
          </a:bodyPr>
          <a:lstStyle/>
          <a:p>
            <a:r>
              <a:rPr lang="en-GB" sz="2800" dirty="0"/>
              <a:t>Output</a:t>
            </a:r>
          </a:p>
        </p:txBody>
      </p:sp>
      <p:cxnSp>
        <p:nvCxnSpPr>
          <p:cNvPr id="7" name="Straight Arrow Connector 6"/>
          <p:cNvCxnSpPr/>
          <p:nvPr/>
        </p:nvCxnSpPr>
        <p:spPr bwMode="auto">
          <a:xfrm>
            <a:off x="2195736" y="5020765"/>
            <a:ext cx="792088" cy="0"/>
          </a:xfrm>
          <a:prstGeom prst="straightConnector1">
            <a:avLst/>
          </a:prstGeom>
          <a:solidFill>
            <a:schemeClr val="accent1"/>
          </a:solidFill>
          <a:ln w="762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6372200" y="5083450"/>
            <a:ext cx="792088" cy="0"/>
          </a:xfrm>
          <a:prstGeom prst="straightConnector1">
            <a:avLst/>
          </a:prstGeom>
          <a:solidFill>
            <a:schemeClr val="accent1"/>
          </a:solidFill>
          <a:ln w="762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a:xfrm>
            <a:off x="755650" y="381000"/>
            <a:ext cx="7662863" cy="1203325"/>
          </a:xfrm>
        </p:spPr>
        <p:txBody>
          <a:bodyPr/>
          <a:lstStyle/>
          <a:p>
            <a:pPr eaLnBrk="1" hangingPunct="1">
              <a:buFont typeface="Wingdings" pitchFamily="2" charset="2"/>
              <a:buNone/>
              <a:defRPr/>
            </a:pPr>
            <a:r>
              <a:rPr lang="en-US" altLang="en-US" dirty="0" err="1">
                <a:solidFill>
                  <a:schemeClr val="tx1"/>
                </a:solidFill>
                <a:effectLst/>
              </a:rPr>
              <a:t>Cognitivism</a:t>
            </a:r>
            <a:endParaRPr lang="en-US" altLang="en-US" dirty="0"/>
          </a:p>
        </p:txBody>
      </p:sp>
      <p:sp>
        <p:nvSpPr>
          <p:cNvPr id="169987" name="Rectangle 1027"/>
          <p:cNvSpPr>
            <a:spLocks noGrp="1" noChangeArrowheads="1"/>
          </p:cNvSpPr>
          <p:nvPr>
            <p:ph type="body" idx="1"/>
          </p:nvPr>
        </p:nvSpPr>
        <p:spPr>
          <a:xfrm>
            <a:off x="749832" y="2276872"/>
            <a:ext cx="7494576" cy="2880320"/>
          </a:xfrm>
        </p:spPr>
        <p:txBody>
          <a:bodyPr/>
          <a:lstStyle/>
          <a:p>
            <a:pPr eaLnBrk="1" hangingPunct="1">
              <a:buFont typeface="Wingdings" pitchFamily="2" charset="2"/>
              <a:buChar char="§"/>
              <a:defRPr/>
            </a:pPr>
            <a:r>
              <a:rPr lang="en-GB" altLang="en-US" sz="2800" dirty="0">
                <a:effectLst/>
                <a:cs typeface="Times New Roman" pitchFamily="18" charset="0"/>
              </a:rPr>
              <a:t>Shift from viewing learners and behaviours as products of environmental stimuli to viewing learners as actively constructing meaning and knowledge from stimuli and experience … extending and transforming the knowledge they already have</a:t>
            </a:r>
          </a:p>
        </p:txBody>
      </p:sp>
    </p:spTree>
    <p:extLst>
      <p:ext uri="{BB962C8B-B14F-4D97-AF65-F5344CB8AC3E}">
        <p14:creationId xmlns:p14="http://schemas.microsoft.com/office/powerpoint/2010/main" val="140071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85800"/>
            <a:ext cx="7924800" cy="1162050"/>
          </a:xfrm>
        </p:spPr>
        <p:txBody>
          <a:bodyPr/>
          <a:lstStyle/>
          <a:p>
            <a:pPr eaLnBrk="1" hangingPunct="1"/>
            <a:r>
              <a:rPr lang="en-US" altLang="en-US" dirty="0">
                <a:solidFill>
                  <a:schemeClr val="tx1"/>
                </a:solidFill>
                <a:effectLst/>
              </a:rPr>
              <a:t>A cognitivist definition</a:t>
            </a:r>
            <a:br>
              <a:rPr lang="en-US" altLang="en-US" dirty="0">
                <a:solidFill>
                  <a:schemeClr val="tx1"/>
                </a:solidFill>
                <a:effectLst/>
              </a:rPr>
            </a:br>
            <a:r>
              <a:rPr lang="en-US" altLang="en-US" dirty="0">
                <a:solidFill>
                  <a:schemeClr val="tx1"/>
                </a:solidFill>
                <a:effectLst/>
              </a:rPr>
              <a:t>of learning</a:t>
            </a:r>
            <a:endParaRPr lang="en-US" altLang="en-US" dirty="0">
              <a:effectLst/>
            </a:endParaRPr>
          </a:p>
        </p:txBody>
      </p:sp>
      <p:sp>
        <p:nvSpPr>
          <p:cNvPr id="395267" name="Rectangle 3"/>
          <p:cNvSpPr>
            <a:spLocks noGrp="1" noChangeArrowheads="1"/>
          </p:cNvSpPr>
          <p:nvPr>
            <p:ph type="body" idx="1"/>
          </p:nvPr>
        </p:nvSpPr>
        <p:spPr>
          <a:xfrm>
            <a:off x="457200" y="2209800"/>
            <a:ext cx="4724400" cy="4114800"/>
          </a:xfrm>
        </p:spPr>
        <p:txBody>
          <a:bodyPr/>
          <a:lstStyle/>
          <a:p>
            <a:pPr marL="158750" indent="-158750" eaLnBrk="1" hangingPunct="1">
              <a:buFont typeface="Wingdings" pitchFamily="2" charset="2"/>
              <a:buNone/>
            </a:pPr>
            <a:r>
              <a:rPr lang="en-GB" altLang="en-US" i="1">
                <a:effectLst/>
                <a:cs typeface="Times New Roman" pitchFamily="18" charset="0"/>
              </a:rPr>
              <a:t>“Cognitivist theorists view learning as involving the acquisition or reorganisation of the cognitive structures through which humans process and store information.”</a:t>
            </a:r>
          </a:p>
        </p:txBody>
      </p:sp>
      <p:pic>
        <p:nvPicPr>
          <p:cNvPr id="18436" name="Picture 4" descr="pe021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590800"/>
            <a:ext cx="35814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95536" y="548680"/>
            <a:ext cx="5328518" cy="1203325"/>
          </a:xfrm>
        </p:spPr>
        <p:txBody>
          <a:bodyPr/>
          <a:lstStyle/>
          <a:p>
            <a:pPr eaLnBrk="1" hangingPunct="1">
              <a:defRPr/>
            </a:pPr>
            <a:r>
              <a:rPr lang="en-GB" altLang="en-US" dirty="0">
                <a:effectLst/>
                <a:cs typeface="Times New Roman" pitchFamily="18" charset="0"/>
              </a:rPr>
              <a:t>Jean Piaget</a:t>
            </a:r>
          </a:p>
        </p:txBody>
      </p:sp>
      <p:sp>
        <p:nvSpPr>
          <p:cNvPr id="172035" name="Rectangle 3"/>
          <p:cNvSpPr>
            <a:spLocks noGrp="1" noChangeArrowheads="1"/>
          </p:cNvSpPr>
          <p:nvPr>
            <p:ph type="body" idx="1"/>
          </p:nvPr>
        </p:nvSpPr>
        <p:spPr>
          <a:xfrm>
            <a:off x="467544" y="2276872"/>
            <a:ext cx="6779096" cy="3824064"/>
          </a:xfrm>
        </p:spPr>
        <p:txBody>
          <a:bodyPr/>
          <a:lstStyle/>
          <a:p>
            <a:pPr eaLnBrk="1" hangingPunct="1">
              <a:buFont typeface="Wingdings" pitchFamily="2" charset="2"/>
              <a:buNone/>
              <a:defRPr/>
            </a:pPr>
            <a:r>
              <a:rPr lang="en-GB" altLang="en-US" sz="3600" dirty="0">
                <a:effectLst/>
                <a:cs typeface="Times New Roman" pitchFamily="18" charset="0"/>
              </a:rPr>
              <a:t>	</a:t>
            </a:r>
            <a:r>
              <a:rPr lang="en-US" altLang="en-US" sz="2800" dirty="0">
                <a:effectLst/>
              </a:rPr>
              <a:t>Learning as an active process of constructing knowledge</a:t>
            </a:r>
          </a:p>
          <a:p>
            <a:pPr eaLnBrk="1" hangingPunct="1">
              <a:buFont typeface="Wingdings" pitchFamily="2" charset="2"/>
              <a:buChar char="§"/>
              <a:defRPr/>
            </a:pPr>
            <a:r>
              <a:rPr lang="en-US" altLang="en-US" sz="2800" dirty="0">
                <a:effectLst/>
              </a:rPr>
              <a:t>Development of ‘schemata’ – internal knowledge structures</a:t>
            </a:r>
          </a:p>
          <a:p>
            <a:pPr eaLnBrk="1" hangingPunct="1">
              <a:buFont typeface="Wingdings" pitchFamily="2" charset="2"/>
              <a:buChar char="§"/>
              <a:defRPr/>
            </a:pPr>
            <a:r>
              <a:rPr lang="en-US" altLang="en-US" sz="2800" dirty="0">
                <a:effectLst/>
              </a:rPr>
              <a:t>Assimilation – accommodation - </a:t>
            </a:r>
            <a:r>
              <a:rPr lang="en-US" altLang="en-US" sz="2800" dirty="0" err="1">
                <a:effectLst/>
              </a:rPr>
              <a:t>equilibriation</a:t>
            </a:r>
            <a:endParaRPr lang="en-US" altLang="en-US" sz="2800" dirty="0">
              <a:effectLst/>
            </a:endParaRPr>
          </a:p>
          <a:p>
            <a:pPr eaLnBrk="1" hangingPunct="1">
              <a:buFont typeface="Wingdings" pitchFamily="2" charset="2"/>
              <a:buChar char="§"/>
              <a:defRPr/>
            </a:pPr>
            <a:r>
              <a:rPr lang="en-US" altLang="en-US" sz="2800" dirty="0">
                <a:effectLst/>
              </a:rPr>
              <a:t>Theory of cognitive development</a:t>
            </a:r>
          </a:p>
        </p:txBody>
      </p:sp>
      <p:pic>
        <p:nvPicPr>
          <p:cNvPr id="20484" name="Picture 5" descr="piag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88913"/>
            <a:ext cx="25288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eaLnBrk="1" hangingPunct="1">
              <a:defRPr/>
            </a:pPr>
            <a:r>
              <a:rPr lang="en-GB" altLang="en-US" sz="4000" dirty="0">
                <a:effectLst/>
              </a:rPr>
              <a:t>What do you bring to this session?</a:t>
            </a:r>
            <a:endParaRPr lang="en-US" altLang="en-US" sz="4000" dirty="0">
              <a:effectLst/>
            </a:endParaRPr>
          </a:p>
        </p:txBody>
      </p:sp>
      <p:sp>
        <p:nvSpPr>
          <p:cNvPr id="359427" name="Rectangle 3"/>
          <p:cNvSpPr>
            <a:spLocks noGrp="1" noChangeArrowheads="1"/>
          </p:cNvSpPr>
          <p:nvPr>
            <p:ph type="body" idx="1"/>
          </p:nvPr>
        </p:nvSpPr>
        <p:spPr>
          <a:xfrm>
            <a:off x="457200" y="1981200"/>
            <a:ext cx="8229600" cy="4400128"/>
          </a:xfrm>
        </p:spPr>
        <p:txBody>
          <a:bodyPr/>
          <a:lstStyle/>
          <a:p>
            <a:pPr eaLnBrk="1" hangingPunct="1">
              <a:defRPr/>
            </a:pPr>
            <a:r>
              <a:rPr lang="en-GB" altLang="en-US" dirty="0">
                <a:effectLst/>
              </a:rPr>
              <a:t>What psychological theories have you been introduced to?</a:t>
            </a:r>
          </a:p>
          <a:p>
            <a:pPr lvl="1" eaLnBrk="1" hangingPunct="1">
              <a:defRPr/>
            </a:pPr>
            <a:r>
              <a:rPr lang="en-GB" altLang="en-US" dirty="0">
                <a:effectLst/>
              </a:rPr>
              <a:t>In teaching training?</a:t>
            </a:r>
          </a:p>
          <a:p>
            <a:pPr lvl="1" eaLnBrk="1" hangingPunct="1">
              <a:defRPr/>
            </a:pPr>
            <a:r>
              <a:rPr lang="en-GB" altLang="en-US" dirty="0">
                <a:effectLst/>
              </a:rPr>
              <a:t>Since then?</a:t>
            </a:r>
          </a:p>
          <a:p>
            <a:pPr eaLnBrk="1" hangingPunct="1">
              <a:defRPr/>
            </a:pPr>
            <a:r>
              <a:rPr lang="en-GB" altLang="en-US" dirty="0">
                <a:effectLst/>
              </a:rPr>
              <a:t>How are these theories relevant to your practice?</a:t>
            </a:r>
          </a:p>
          <a:p>
            <a:pPr eaLnBrk="1" hangingPunct="1">
              <a:defRPr/>
            </a:pPr>
            <a:r>
              <a:rPr lang="en-GB" altLang="en-US" dirty="0">
                <a:effectLst/>
              </a:rPr>
              <a:t>Can you give any concrete examples of application of theory?</a:t>
            </a:r>
          </a:p>
          <a:p>
            <a:pPr eaLnBrk="1" hangingPunct="1">
              <a:buFont typeface="Wingdings" pitchFamily="2" charset="2"/>
              <a:buNone/>
              <a:defRPr/>
            </a:pPr>
            <a:endParaRPr lang="en-GB" altLang="en-US"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547738" y="260648"/>
            <a:ext cx="5328518" cy="1203325"/>
          </a:xfrm>
        </p:spPr>
        <p:txBody>
          <a:bodyPr/>
          <a:lstStyle/>
          <a:p>
            <a:pPr algn="l" eaLnBrk="1" hangingPunct="1">
              <a:buFont typeface="Wingdings" pitchFamily="2" charset="2"/>
              <a:buNone/>
              <a:defRPr/>
            </a:pPr>
            <a:r>
              <a:rPr lang="en-US" altLang="en-US" dirty="0">
                <a:solidFill>
                  <a:schemeClr val="tx1"/>
                </a:solidFill>
                <a:effectLst/>
              </a:rPr>
              <a:t>Stage theory</a:t>
            </a:r>
            <a:endParaRPr lang="en-US" altLang="en-US" dirty="0"/>
          </a:p>
        </p:txBody>
      </p:sp>
      <p:pic>
        <p:nvPicPr>
          <p:cNvPr id="1026" name="Picture 2" descr="stage of cognitive develop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772815"/>
            <a:ext cx="5256584" cy="465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76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115616" y="434975"/>
            <a:ext cx="7662863" cy="1203325"/>
          </a:xfrm>
        </p:spPr>
        <p:txBody>
          <a:bodyPr/>
          <a:lstStyle/>
          <a:p>
            <a:pPr eaLnBrk="1" hangingPunct="1">
              <a:buFont typeface="Wingdings" pitchFamily="2" charset="2"/>
              <a:buNone/>
              <a:defRPr/>
            </a:pPr>
            <a:r>
              <a:rPr lang="en-US" altLang="en-US" dirty="0">
                <a:solidFill>
                  <a:schemeClr val="tx1"/>
                </a:solidFill>
                <a:effectLst/>
              </a:rPr>
              <a:t>Piaget’s influence</a:t>
            </a:r>
            <a:endParaRPr lang="en-US" altLang="en-US" dirty="0"/>
          </a:p>
        </p:txBody>
      </p:sp>
      <p:sp>
        <p:nvSpPr>
          <p:cNvPr id="186371" name="Rectangle 3"/>
          <p:cNvSpPr>
            <a:spLocks noGrp="1" noChangeArrowheads="1"/>
          </p:cNvSpPr>
          <p:nvPr>
            <p:ph type="body" idx="1"/>
          </p:nvPr>
        </p:nvSpPr>
        <p:spPr>
          <a:xfrm>
            <a:off x="684213" y="3645024"/>
            <a:ext cx="6551959" cy="2591593"/>
          </a:xfrm>
        </p:spPr>
        <p:txBody>
          <a:bodyPr/>
          <a:lstStyle/>
          <a:p>
            <a:pPr eaLnBrk="1" hangingPunct="1">
              <a:buFont typeface="Wingdings" pitchFamily="2" charset="2"/>
              <a:buChar char="§"/>
              <a:defRPr/>
            </a:pPr>
            <a:r>
              <a:rPr lang="en-US" altLang="en-US" dirty="0">
                <a:effectLst/>
              </a:rPr>
              <a:t>‘Child-</a:t>
            </a:r>
            <a:r>
              <a:rPr lang="en-US" altLang="en-US" dirty="0" err="1">
                <a:effectLst/>
              </a:rPr>
              <a:t>centred</a:t>
            </a:r>
            <a:r>
              <a:rPr lang="en-US" altLang="en-US" dirty="0">
                <a:effectLst/>
              </a:rPr>
              <a:t>’ learning</a:t>
            </a:r>
          </a:p>
          <a:p>
            <a:pPr eaLnBrk="1" hangingPunct="1">
              <a:buFont typeface="Wingdings" pitchFamily="2" charset="2"/>
              <a:buChar char="§"/>
              <a:defRPr/>
            </a:pPr>
            <a:r>
              <a:rPr lang="en-US" altLang="en-US" dirty="0">
                <a:effectLst/>
              </a:rPr>
              <a:t>Curriculum development projects linked to stage theory</a:t>
            </a:r>
          </a:p>
          <a:p>
            <a:pPr eaLnBrk="1" hangingPunct="1">
              <a:buFont typeface="Wingdings" pitchFamily="2" charset="2"/>
              <a:buChar char="§"/>
              <a:defRPr/>
            </a:pPr>
            <a:r>
              <a:rPr lang="en-US" altLang="en-US" dirty="0">
                <a:effectLst/>
                <a:hlinkClick r:id="rId3"/>
              </a:rPr>
              <a:t>Cognitive acceleration</a:t>
            </a:r>
            <a:endParaRPr lang="en-US" altLang="en-US" dirty="0">
              <a:effectLst/>
            </a:endParaRPr>
          </a:p>
        </p:txBody>
      </p:sp>
      <p:pic>
        <p:nvPicPr>
          <p:cNvPr id="21508" name="Picture 5" descr="Childrens%20hand%20fil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76250"/>
            <a:ext cx="1524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1484313"/>
            <a:ext cx="2000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79388" y="260350"/>
            <a:ext cx="7662862" cy="1203325"/>
          </a:xfrm>
        </p:spPr>
        <p:txBody>
          <a:bodyPr/>
          <a:lstStyle/>
          <a:p>
            <a:pPr eaLnBrk="1" hangingPunct="1">
              <a:lnSpc>
                <a:spcPct val="90000"/>
              </a:lnSpc>
              <a:defRPr/>
            </a:pPr>
            <a:r>
              <a:rPr lang="en-GB" altLang="en-US" dirty="0">
                <a:effectLst/>
                <a:cs typeface="Times New Roman" pitchFamily="18" charset="0"/>
              </a:rPr>
              <a:t>Lev Vygotsky</a:t>
            </a:r>
          </a:p>
        </p:txBody>
      </p:sp>
      <p:sp>
        <p:nvSpPr>
          <p:cNvPr id="184323" name="Rectangle 3"/>
          <p:cNvSpPr>
            <a:spLocks noGrp="1" noChangeArrowheads="1"/>
          </p:cNvSpPr>
          <p:nvPr>
            <p:ph type="body" idx="1"/>
          </p:nvPr>
        </p:nvSpPr>
        <p:spPr>
          <a:xfrm>
            <a:off x="608510" y="1772816"/>
            <a:ext cx="5547666" cy="4608512"/>
          </a:xfrm>
        </p:spPr>
        <p:txBody>
          <a:bodyPr/>
          <a:lstStyle/>
          <a:p>
            <a:pPr eaLnBrk="1" hangingPunct="1">
              <a:lnSpc>
                <a:spcPct val="90000"/>
              </a:lnSpc>
              <a:buFont typeface="Wingdings" pitchFamily="2" charset="2"/>
              <a:buChar char="§"/>
              <a:defRPr/>
            </a:pPr>
            <a:r>
              <a:rPr lang="en-US" altLang="en-US" sz="2800" dirty="0" err="1">
                <a:effectLst/>
              </a:rPr>
              <a:t>Emphasised</a:t>
            </a:r>
            <a:r>
              <a:rPr lang="en-US" altLang="en-US" sz="2800" dirty="0">
                <a:effectLst/>
              </a:rPr>
              <a:t> the social dimension of learning and therefore the role of language in mediating learning</a:t>
            </a:r>
          </a:p>
          <a:p>
            <a:pPr eaLnBrk="1" hangingPunct="1">
              <a:lnSpc>
                <a:spcPct val="90000"/>
              </a:lnSpc>
              <a:buFont typeface="Wingdings" pitchFamily="2" charset="2"/>
              <a:buChar char="§"/>
              <a:defRPr/>
            </a:pPr>
            <a:r>
              <a:rPr lang="en-US" altLang="en-US" sz="2800" dirty="0" err="1">
                <a:effectLst/>
              </a:rPr>
              <a:t>Recognised</a:t>
            </a:r>
            <a:r>
              <a:rPr lang="en-US" altLang="en-US" sz="2800" dirty="0">
                <a:effectLst/>
              </a:rPr>
              <a:t> the importance of the ‘teacher’ whether in the form of an adult or peer (the more capable/knowledgeable ‘other’)</a:t>
            </a:r>
          </a:p>
          <a:p>
            <a:pPr eaLnBrk="1" hangingPunct="1">
              <a:lnSpc>
                <a:spcPct val="90000"/>
              </a:lnSpc>
              <a:buFont typeface="Wingdings" pitchFamily="2" charset="2"/>
              <a:buChar char="§"/>
              <a:defRPr/>
            </a:pPr>
            <a:r>
              <a:rPr lang="en-US" altLang="en-US" sz="2800" dirty="0">
                <a:effectLst/>
              </a:rPr>
              <a:t>Importance of scaffolding</a:t>
            </a:r>
          </a:p>
        </p:txBody>
      </p:sp>
      <p:pic>
        <p:nvPicPr>
          <p:cNvPr id="23556" name="Picture 5" descr="vygotsk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840" y="2636912"/>
            <a:ext cx="210098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1560" y="332656"/>
            <a:ext cx="3672805" cy="3384376"/>
          </a:xfrm>
        </p:spPr>
        <p:txBody>
          <a:bodyPr/>
          <a:lstStyle/>
          <a:p>
            <a:pPr algn="l" eaLnBrk="1" hangingPunct="1">
              <a:buFont typeface="Wingdings" pitchFamily="2" charset="2"/>
              <a:buNone/>
            </a:pPr>
            <a:r>
              <a:rPr lang="en-US" altLang="en-US" dirty="0">
                <a:solidFill>
                  <a:schemeClr val="tx1"/>
                </a:solidFill>
                <a:effectLst/>
              </a:rPr>
              <a:t>Vygotsky’s Zone of Proximal Development (ZPD)</a:t>
            </a:r>
          </a:p>
        </p:txBody>
      </p:sp>
      <p:sp>
        <p:nvSpPr>
          <p:cNvPr id="59395" name="Rectangle 3"/>
          <p:cNvSpPr>
            <a:spLocks noGrp="1" noChangeArrowheads="1"/>
          </p:cNvSpPr>
          <p:nvPr>
            <p:ph type="body" idx="1"/>
          </p:nvPr>
        </p:nvSpPr>
        <p:spPr>
          <a:xfrm>
            <a:off x="683568" y="4005064"/>
            <a:ext cx="7772400" cy="2574776"/>
          </a:xfrm>
        </p:spPr>
        <p:txBody>
          <a:bodyPr/>
          <a:lstStyle/>
          <a:p>
            <a:pPr eaLnBrk="1" hangingPunct="1">
              <a:lnSpc>
                <a:spcPct val="90000"/>
              </a:lnSpc>
              <a:buFont typeface="Wingdings" pitchFamily="2" charset="2"/>
              <a:buNone/>
              <a:defRPr/>
            </a:pPr>
            <a:r>
              <a:rPr lang="en-GB" altLang="en-US" sz="2800" dirty="0">
                <a:effectLst/>
                <a:cs typeface="Times New Roman" pitchFamily="18" charset="0"/>
              </a:rPr>
              <a:t>“the distance between the actual developmental level as determined by independent problem solving and the level of potential development as determined through problem solving under adult guidance or in collaboration with more capable peers.”</a:t>
            </a:r>
          </a:p>
        </p:txBody>
      </p:sp>
      <p:pic>
        <p:nvPicPr>
          <p:cNvPr id="24580" name="Picture 5" descr="Diagrammatic representation of Zone of Proximal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530" y="476672"/>
            <a:ext cx="4526216"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19672" y="620688"/>
            <a:ext cx="5466184" cy="1219200"/>
          </a:xfrm>
        </p:spPr>
        <p:txBody>
          <a:bodyPr/>
          <a:lstStyle/>
          <a:p>
            <a:pPr eaLnBrk="1" hangingPunct="1">
              <a:buFont typeface="Wingdings" pitchFamily="2" charset="2"/>
              <a:buNone/>
            </a:pPr>
            <a:r>
              <a:rPr lang="en-US" altLang="en-US" dirty="0">
                <a:solidFill>
                  <a:schemeClr val="tx1"/>
                </a:solidFill>
                <a:effectLst/>
              </a:rPr>
              <a:t>Piaget vs Vygotsky?</a:t>
            </a:r>
          </a:p>
        </p:txBody>
      </p:sp>
      <p:pic>
        <p:nvPicPr>
          <p:cNvPr id="2052" name="Picture 4" descr="https://encrypted-tbn2.gstatic.com/images?q=tbn:ANd9GcSrTho1u8SCf8wlU6h-aEq35DFAhv4HgGb8klM8lotUVeo8wnU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988840"/>
            <a:ext cx="6895061"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75656" y="548680"/>
            <a:ext cx="5466184" cy="1219200"/>
          </a:xfrm>
        </p:spPr>
        <p:txBody>
          <a:bodyPr/>
          <a:lstStyle/>
          <a:p>
            <a:pPr eaLnBrk="1" hangingPunct="1">
              <a:buFont typeface="Wingdings" pitchFamily="2" charset="2"/>
              <a:buNone/>
            </a:pPr>
            <a:r>
              <a:rPr lang="en-US" altLang="en-US" dirty="0">
                <a:solidFill>
                  <a:schemeClr val="tx1"/>
                </a:solidFill>
                <a:effectLst/>
              </a:rPr>
              <a:t>What about Theories of Instruction?</a:t>
            </a:r>
          </a:p>
        </p:txBody>
      </p:sp>
      <p:sp>
        <p:nvSpPr>
          <p:cNvPr id="233475" name="Rectangle 3"/>
          <p:cNvSpPr>
            <a:spLocks noGrp="1" noChangeArrowheads="1"/>
          </p:cNvSpPr>
          <p:nvPr>
            <p:ph type="body" idx="1"/>
          </p:nvPr>
        </p:nvSpPr>
        <p:spPr>
          <a:xfrm>
            <a:off x="395536" y="2204864"/>
            <a:ext cx="8208912" cy="3984773"/>
          </a:xfrm>
        </p:spPr>
        <p:txBody>
          <a:bodyPr/>
          <a:lstStyle/>
          <a:p>
            <a:pPr marL="898525" indent="-533400" eaLnBrk="1" hangingPunct="1">
              <a:lnSpc>
                <a:spcPct val="80000"/>
              </a:lnSpc>
              <a:buFont typeface="Wingdings" pitchFamily="2" charset="2"/>
              <a:buChar char="§"/>
              <a:defRPr/>
            </a:pPr>
            <a:r>
              <a:rPr lang="en-US" altLang="en-US" dirty="0">
                <a:effectLst/>
              </a:rPr>
              <a:t>By themselves, theories of learning do not offer prescriptions for teaching</a:t>
            </a:r>
          </a:p>
          <a:p>
            <a:pPr marL="898525" indent="-533400" eaLnBrk="1" hangingPunct="1">
              <a:lnSpc>
                <a:spcPct val="80000"/>
              </a:lnSpc>
              <a:buFont typeface="Wingdings" pitchFamily="2" charset="2"/>
              <a:buChar char="§"/>
              <a:defRPr/>
            </a:pPr>
            <a:r>
              <a:rPr lang="en-US" altLang="en-US" dirty="0">
                <a:effectLst/>
              </a:rPr>
              <a:t>They may or may not have clear implications for the structure of process of teaching or instruction</a:t>
            </a:r>
          </a:p>
          <a:p>
            <a:pPr marL="898525" indent="-533400" eaLnBrk="1" hangingPunct="1">
              <a:lnSpc>
                <a:spcPct val="80000"/>
              </a:lnSpc>
              <a:buFont typeface="Wingdings" pitchFamily="2" charset="2"/>
              <a:buChar char="§"/>
              <a:defRPr/>
            </a:pPr>
            <a:r>
              <a:rPr lang="en-US" altLang="en-US" dirty="0">
                <a:effectLst/>
              </a:rPr>
              <a:t>Theories of instruction need to be developed from preceding theories of learning</a:t>
            </a:r>
          </a:p>
        </p:txBody>
      </p:sp>
    </p:spTree>
    <p:extLst>
      <p:ext uri="{BB962C8B-B14F-4D97-AF65-F5344CB8AC3E}">
        <p14:creationId xmlns:p14="http://schemas.microsoft.com/office/powerpoint/2010/main" val="2844637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Directed instruction</a:t>
            </a:r>
            <a:endParaRPr lang="en-US" altLang="en-US" dirty="0"/>
          </a:p>
        </p:txBody>
      </p:sp>
      <p:sp>
        <p:nvSpPr>
          <p:cNvPr id="197635" name="Rectangle 3"/>
          <p:cNvSpPr>
            <a:spLocks noGrp="1" noChangeArrowheads="1"/>
          </p:cNvSpPr>
          <p:nvPr>
            <p:ph type="body" idx="1"/>
          </p:nvPr>
        </p:nvSpPr>
        <p:spPr>
          <a:xfrm>
            <a:off x="1691680" y="2204864"/>
            <a:ext cx="5266928" cy="2959968"/>
          </a:xfrm>
        </p:spPr>
        <p:txBody>
          <a:bodyPr/>
          <a:lstStyle/>
          <a:p>
            <a:pPr eaLnBrk="1" hangingPunct="1">
              <a:lnSpc>
                <a:spcPct val="90000"/>
              </a:lnSpc>
              <a:defRPr/>
            </a:pPr>
            <a:r>
              <a:rPr lang="en-GB" altLang="en-US" sz="2800" dirty="0">
                <a:effectLst/>
                <a:cs typeface="Times New Roman" pitchFamily="18" charset="0"/>
              </a:rPr>
              <a:t>Grounded in behaviourist ideas about learning</a:t>
            </a:r>
          </a:p>
          <a:p>
            <a:pPr eaLnBrk="1" hangingPunct="1">
              <a:lnSpc>
                <a:spcPct val="90000"/>
              </a:lnSpc>
              <a:defRPr/>
            </a:pPr>
            <a:r>
              <a:rPr lang="en-GB" altLang="en-US" sz="2800" dirty="0">
                <a:effectLst/>
                <a:cs typeface="Times New Roman" pitchFamily="18" charset="0"/>
              </a:rPr>
              <a:t>Combined with Information-Processing (cognitivist) models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ltLang="en-US" dirty="0">
                <a:effectLst/>
                <a:cs typeface="Times New Roman" pitchFamily="18" charset="0"/>
              </a:rPr>
              <a:t>Robert </a:t>
            </a:r>
            <a:r>
              <a:rPr lang="en-GB" altLang="en-US" dirty="0" err="1">
                <a:effectLst/>
                <a:cs typeface="Times New Roman" pitchFamily="18" charset="0"/>
              </a:rPr>
              <a:t>Gagné’s</a:t>
            </a:r>
            <a:r>
              <a:rPr lang="en-GB" altLang="en-US" dirty="0">
                <a:effectLst/>
                <a:cs typeface="Times New Roman" pitchFamily="18" charset="0"/>
              </a:rPr>
              <a:t> nine</a:t>
            </a:r>
            <a:br>
              <a:rPr lang="en-GB" altLang="en-US" dirty="0">
                <a:effectLst/>
                <a:cs typeface="Times New Roman" pitchFamily="18" charset="0"/>
              </a:rPr>
            </a:br>
            <a:r>
              <a:rPr lang="en-GB" altLang="en-US" dirty="0">
                <a:effectLst/>
                <a:cs typeface="Times New Roman" pitchFamily="18" charset="0"/>
              </a:rPr>
              <a:t>‘events of instruction’</a:t>
            </a:r>
            <a:endParaRPr lang="en-US" altLang="en-US" dirty="0">
              <a:effectLst/>
              <a:cs typeface="Times New Roman" pitchFamily="18" charset="0"/>
            </a:endParaRPr>
          </a:p>
        </p:txBody>
      </p:sp>
      <p:sp>
        <p:nvSpPr>
          <p:cNvPr id="28675" name="Text Box 3"/>
          <p:cNvSpPr txBox="1">
            <a:spLocks noChangeArrowheads="1"/>
          </p:cNvSpPr>
          <p:nvPr/>
        </p:nvSpPr>
        <p:spPr bwMode="auto">
          <a:xfrm>
            <a:off x="5775325" y="5907088"/>
            <a:ext cx="291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en-GB" altLang="en-US" sz="2400" i="1">
              <a:latin typeface="Arial" charset="0"/>
            </a:endParaRPr>
          </a:p>
        </p:txBody>
      </p:sp>
      <p:sp>
        <p:nvSpPr>
          <p:cNvPr id="199684" name="Rectangle 4"/>
          <p:cNvSpPr>
            <a:spLocks noGrp="1" noChangeArrowheads="1"/>
          </p:cNvSpPr>
          <p:nvPr>
            <p:ph type="body" idx="1"/>
          </p:nvPr>
        </p:nvSpPr>
        <p:spPr/>
        <p:txBody>
          <a:bodyPr/>
          <a:lstStyle/>
          <a:p>
            <a:pPr marL="514350" indent="-514350" eaLnBrk="1" hangingPunct="1">
              <a:lnSpc>
                <a:spcPct val="80000"/>
              </a:lnSpc>
              <a:buSzPct val="100000"/>
              <a:buFont typeface="+mj-lt"/>
              <a:buAutoNum type="arabicParenR"/>
              <a:defRPr/>
            </a:pPr>
            <a:r>
              <a:rPr lang="en-GB" altLang="en-US" sz="2800" dirty="0">
                <a:effectLst/>
              </a:rPr>
              <a:t>Gaining attention</a:t>
            </a:r>
          </a:p>
          <a:p>
            <a:pPr marL="514350" indent="-514350" eaLnBrk="1" hangingPunct="1">
              <a:lnSpc>
                <a:spcPct val="80000"/>
              </a:lnSpc>
              <a:buSzPct val="100000"/>
              <a:buFont typeface="+mj-lt"/>
              <a:buAutoNum type="arabicParenR"/>
              <a:defRPr/>
            </a:pPr>
            <a:r>
              <a:rPr lang="en-GB" altLang="en-US" sz="2800" dirty="0">
                <a:effectLst/>
              </a:rPr>
              <a:t>Informing the learner of the objective</a:t>
            </a:r>
          </a:p>
          <a:p>
            <a:pPr marL="514350" indent="-514350" eaLnBrk="1" hangingPunct="1">
              <a:lnSpc>
                <a:spcPct val="80000"/>
              </a:lnSpc>
              <a:buSzPct val="100000"/>
              <a:buFont typeface="+mj-lt"/>
              <a:buAutoNum type="arabicParenR"/>
              <a:defRPr/>
            </a:pPr>
            <a:r>
              <a:rPr lang="en-GB" altLang="en-US" sz="2800" dirty="0">
                <a:effectLst/>
              </a:rPr>
              <a:t>Stimulating recall of pre-requisite learning</a:t>
            </a:r>
          </a:p>
          <a:p>
            <a:pPr marL="514350" indent="-514350" eaLnBrk="1" hangingPunct="1">
              <a:lnSpc>
                <a:spcPct val="80000"/>
              </a:lnSpc>
              <a:buSzPct val="100000"/>
              <a:buFont typeface="+mj-lt"/>
              <a:buAutoNum type="arabicParenR"/>
              <a:defRPr/>
            </a:pPr>
            <a:r>
              <a:rPr lang="en-GB" altLang="en-US" sz="2800" dirty="0">
                <a:effectLst/>
              </a:rPr>
              <a:t>Presenting new material</a:t>
            </a:r>
          </a:p>
          <a:p>
            <a:pPr marL="514350" indent="-514350" eaLnBrk="1" hangingPunct="1">
              <a:lnSpc>
                <a:spcPct val="80000"/>
              </a:lnSpc>
              <a:buSzPct val="100000"/>
              <a:buFont typeface="+mj-lt"/>
              <a:buAutoNum type="arabicParenR"/>
              <a:defRPr/>
            </a:pPr>
            <a:r>
              <a:rPr lang="en-GB" altLang="en-US" sz="2800" dirty="0">
                <a:effectLst/>
              </a:rPr>
              <a:t>Providing learning guidance</a:t>
            </a:r>
          </a:p>
          <a:p>
            <a:pPr marL="514350" indent="-514350" eaLnBrk="1" hangingPunct="1">
              <a:lnSpc>
                <a:spcPct val="80000"/>
              </a:lnSpc>
              <a:buSzPct val="100000"/>
              <a:buFont typeface="+mj-lt"/>
              <a:buAutoNum type="arabicParenR"/>
              <a:defRPr/>
            </a:pPr>
            <a:r>
              <a:rPr lang="en-GB" altLang="en-US" sz="2800" dirty="0">
                <a:effectLst/>
              </a:rPr>
              <a:t>Eliciting performance</a:t>
            </a:r>
          </a:p>
          <a:p>
            <a:pPr marL="514350" indent="-514350" eaLnBrk="1" hangingPunct="1">
              <a:lnSpc>
                <a:spcPct val="80000"/>
              </a:lnSpc>
              <a:buSzPct val="100000"/>
              <a:buFont typeface="+mj-lt"/>
              <a:buAutoNum type="arabicParenR"/>
              <a:defRPr/>
            </a:pPr>
            <a:r>
              <a:rPr lang="en-GB" altLang="en-US" sz="2800" dirty="0">
                <a:effectLst/>
              </a:rPr>
              <a:t>Providing feedback about correctness</a:t>
            </a:r>
          </a:p>
          <a:p>
            <a:pPr marL="514350" indent="-514350" eaLnBrk="1" hangingPunct="1">
              <a:lnSpc>
                <a:spcPct val="80000"/>
              </a:lnSpc>
              <a:buSzPct val="100000"/>
              <a:buFont typeface="+mj-lt"/>
              <a:buAutoNum type="arabicParenR"/>
              <a:defRPr/>
            </a:pPr>
            <a:r>
              <a:rPr lang="en-GB" altLang="en-US" sz="2800" dirty="0">
                <a:effectLst/>
              </a:rPr>
              <a:t>Assessing performance</a:t>
            </a:r>
          </a:p>
          <a:p>
            <a:pPr marL="514350" indent="-514350" eaLnBrk="1" hangingPunct="1">
              <a:lnSpc>
                <a:spcPct val="80000"/>
              </a:lnSpc>
              <a:buSzPct val="100000"/>
              <a:buFont typeface="+mj-lt"/>
              <a:buAutoNum type="arabicParenR"/>
              <a:defRPr/>
            </a:pPr>
            <a:r>
              <a:rPr lang="en-GB" altLang="en-US" sz="2800" dirty="0">
                <a:effectLst/>
              </a:rPr>
              <a:t>Enhancing retention and recall</a:t>
            </a:r>
          </a:p>
        </p:txBody>
      </p:sp>
      <p:pic>
        <p:nvPicPr>
          <p:cNvPr id="28677" name="Picture 6" descr="gag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3670300"/>
            <a:ext cx="164623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39752" y="520700"/>
            <a:ext cx="5969000" cy="1208087"/>
          </a:xfrm>
        </p:spPr>
        <p:txBody>
          <a:bodyPr/>
          <a:lstStyle/>
          <a:p>
            <a:pPr algn="l" eaLnBrk="1" hangingPunct="1">
              <a:buFont typeface="Wingdings" pitchFamily="2" charset="2"/>
              <a:buNone/>
            </a:pPr>
            <a:r>
              <a:rPr lang="en-US" altLang="en-US" sz="3600" dirty="0" err="1">
                <a:solidFill>
                  <a:schemeClr val="tx1"/>
                </a:solidFill>
                <a:effectLst/>
              </a:rPr>
              <a:t>Characterising</a:t>
            </a:r>
            <a:r>
              <a:rPr lang="en-US" altLang="en-US" sz="3600" dirty="0">
                <a:solidFill>
                  <a:schemeClr val="tx1"/>
                </a:solidFill>
                <a:effectLst/>
              </a:rPr>
              <a:t> a theory of instruction (Jerome Bruner)</a:t>
            </a:r>
          </a:p>
        </p:txBody>
      </p:sp>
      <p:sp>
        <p:nvSpPr>
          <p:cNvPr id="235523" name="Rectangle 3"/>
          <p:cNvSpPr>
            <a:spLocks noGrp="1" noChangeArrowheads="1"/>
          </p:cNvSpPr>
          <p:nvPr>
            <p:ph type="body" idx="1"/>
          </p:nvPr>
        </p:nvSpPr>
        <p:spPr>
          <a:xfrm>
            <a:off x="539552" y="2276872"/>
            <a:ext cx="8375650" cy="4419600"/>
          </a:xfrm>
        </p:spPr>
        <p:txBody>
          <a:bodyPr/>
          <a:lstStyle/>
          <a:p>
            <a:pPr marL="555625" indent="-457200" eaLnBrk="1" hangingPunct="1">
              <a:lnSpc>
                <a:spcPct val="90000"/>
              </a:lnSpc>
              <a:defRPr/>
            </a:pPr>
            <a:r>
              <a:rPr lang="en-US" altLang="en-US" dirty="0">
                <a:effectLst/>
              </a:rPr>
              <a:t>Creating a predisposition towards learning</a:t>
            </a:r>
          </a:p>
          <a:p>
            <a:pPr marL="555625" indent="-457200" eaLnBrk="1" hangingPunct="1">
              <a:lnSpc>
                <a:spcPct val="90000"/>
              </a:lnSpc>
              <a:defRPr/>
            </a:pPr>
            <a:r>
              <a:rPr lang="en-US" altLang="en-US" dirty="0">
                <a:effectLst/>
              </a:rPr>
              <a:t>Devising ways in which a body of knowledge can be structured so that it can be most readily grasped by the learner</a:t>
            </a:r>
          </a:p>
          <a:p>
            <a:pPr marL="555625" indent="-457200" eaLnBrk="1" hangingPunct="1">
              <a:lnSpc>
                <a:spcPct val="90000"/>
              </a:lnSpc>
              <a:defRPr/>
            </a:pPr>
            <a:r>
              <a:rPr lang="en-US" altLang="en-US" dirty="0">
                <a:effectLst/>
              </a:rPr>
              <a:t>Deciding on the most effective sequences in which to present material</a:t>
            </a:r>
          </a:p>
          <a:p>
            <a:pPr marL="555625" indent="-457200" eaLnBrk="1" hangingPunct="1">
              <a:lnSpc>
                <a:spcPct val="90000"/>
              </a:lnSpc>
              <a:defRPr/>
            </a:pPr>
            <a:r>
              <a:rPr lang="en-US" altLang="en-US" dirty="0">
                <a:effectLst/>
              </a:rPr>
              <a:t>Considering the nature and pacing of rewards and punishments</a:t>
            </a:r>
          </a:p>
        </p:txBody>
      </p:sp>
      <p:pic>
        <p:nvPicPr>
          <p:cNvPr id="26628" name="Picture 5" descr="brun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17977"/>
            <a:ext cx="124301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Constructivism</a:t>
            </a:r>
            <a:endParaRPr lang="en-US" altLang="en-US" dirty="0"/>
          </a:p>
        </p:txBody>
      </p:sp>
      <p:sp>
        <p:nvSpPr>
          <p:cNvPr id="201731" name="Rectangle 3"/>
          <p:cNvSpPr>
            <a:spLocks noGrp="1" noChangeArrowheads="1"/>
          </p:cNvSpPr>
          <p:nvPr>
            <p:ph type="body" idx="1"/>
          </p:nvPr>
        </p:nvSpPr>
        <p:spPr>
          <a:xfrm>
            <a:off x="467544" y="2276872"/>
            <a:ext cx="8229600" cy="4032448"/>
          </a:xfrm>
        </p:spPr>
        <p:txBody>
          <a:bodyPr/>
          <a:lstStyle/>
          <a:p>
            <a:pPr eaLnBrk="1" hangingPunct="1">
              <a:defRPr/>
            </a:pPr>
            <a:r>
              <a:rPr lang="en-GB" altLang="en-US" dirty="0">
                <a:effectLst/>
                <a:cs typeface="Times New Roman" pitchFamily="18" charset="0"/>
              </a:rPr>
              <a:t>Linked to cognitivist ideas about learning</a:t>
            </a:r>
          </a:p>
          <a:p>
            <a:pPr eaLnBrk="1" hangingPunct="1">
              <a:buFont typeface="Wingdings" pitchFamily="2" charset="2"/>
              <a:buNone/>
              <a:defRPr/>
            </a:pPr>
            <a:r>
              <a:rPr lang="en-GB" altLang="en-US" dirty="0">
                <a:effectLst/>
                <a:cs typeface="Times New Roman" pitchFamily="18" charset="0"/>
              </a:rPr>
              <a:t>  (i.e. the learner constructs his or her own reality not just memorises the right answers)</a:t>
            </a:r>
          </a:p>
          <a:p>
            <a:pPr eaLnBrk="1" hangingPunct="1">
              <a:defRPr/>
            </a:pPr>
            <a:r>
              <a:rPr lang="en-GB" altLang="en-US" dirty="0">
                <a:effectLst/>
                <a:cs typeface="Times New Roman" pitchFamily="18" charset="0"/>
              </a:rPr>
              <a:t>“Starting from where the learners are”</a:t>
            </a:r>
          </a:p>
          <a:p>
            <a:pPr eaLnBrk="1" hangingPunct="1">
              <a:defRPr/>
            </a:pPr>
            <a:r>
              <a:rPr lang="en-GB" altLang="en-US" dirty="0">
                <a:effectLst/>
                <a:cs typeface="Times New Roman" pitchFamily="18" charset="0"/>
              </a:rPr>
              <a:t>New experiences need to be reconciled with existing ideas</a:t>
            </a:r>
            <a:endParaRPr lang="en-US" altLang="en-US"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173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1731">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1731">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17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173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p:txBody>
          <a:bodyPr/>
          <a:lstStyle/>
          <a:p>
            <a:pPr eaLnBrk="1" hangingPunct="1">
              <a:buFont typeface="Wingdings" pitchFamily="2" charset="2"/>
              <a:buNone/>
              <a:defRPr/>
            </a:pPr>
            <a:r>
              <a:rPr lang="en-US" altLang="en-US" dirty="0">
                <a:solidFill>
                  <a:schemeClr val="tx1"/>
                </a:solidFill>
                <a:effectLst/>
              </a:rPr>
              <a:t>Purposes</a:t>
            </a:r>
            <a:endParaRPr lang="en-US" altLang="en-US" dirty="0">
              <a:effectLst/>
            </a:endParaRPr>
          </a:p>
        </p:txBody>
      </p:sp>
      <p:sp>
        <p:nvSpPr>
          <p:cNvPr id="150531" name="Rectangle 3"/>
          <p:cNvSpPr>
            <a:spLocks noGrp="1" noChangeArrowheads="1"/>
          </p:cNvSpPr>
          <p:nvPr>
            <p:ph type="body" idx="4294967295"/>
          </p:nvPr>
        </p:nvSpPr>
        <p:spPr>
          <a:xfrm>
            <a:off x="107504" y="1989138"/>
            <a:ext cx="8928992" cy="4464198"/>
          </a:xfrm>
        </p:spPr>
        <p:txBody>
          <a:bodyPr/>
          <a:lstStyle/>
          <a:p>
            <a:pPr eaLnBrk="1" hangingPunct="1">
              <a:defRPr/>
            </a:pPr>
            <a:r>
              <a:rPr lang="en-GB" altLang="en-US" sz="2800" dirty="0">
                <a:effectLst/>
              </a:rPr>
              <a:t>To introduce some behavioural, cognitive, constructivist and socio-cultural ideas about learning </a:t>
            </a:r>
          </a:p>
          <a:p>
            <a:pPr eaLnBrk="1" hangingPunct="1">
              <a:defRPr/>
            </a:pPr>
            <a:r>
              <a:rPr lang="en-GB" altLang="en-US" sz="2800" dirty="0">
                <a:effectLst/>
              </a:rPr>
              <a:t>To consider the contributions of Pavlov, Skinner, Piaget, Vygotsky and others in developing these ideas</a:t>
            </a:r>
          </a:p>
          <a:p>
            <a:pPr eaLnBrk="1" hangingPunct="1">
              <a:defRPr/>
            </a:pPr>
            <a:r>
              <a:rPr lang="en-GB" altLang="en-US" sz="2800" dirty="0">
                <a:effectLst/>
              </a:rPr>
              <a:t>To describe some applications of these learning ‘theories’</a:t>
            </a:r>
          </a:p>
          <a:p>
            <a:pPr eaLnBrk="1" hangingPunct="1">
              <a:defRPr/>
            </a:pPr>
            <a:r>
              <a:rPr lang="en-GB" altLang="en-US" sz="2800" dirty="0">
                <a:effectLst/>
              </a:rPr>
              <a:t>To consider the relationship between and implication of theories of learning for theories of instruction</a:t>
            </a:r>
            <a:endParaRPr lang="en-US" altLang="en-US" dirty="0">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Variants of constructivism</a:t>
            </a:r>
            <a:endParaRPr lang="en-US" altLang="en-US" dirty="0"/>
          </a:p>
        </p:txBody>
      </p:sp>
      <p:sp>
        <p:nvSpPr>
          <p:cNvPr id="205827" name="Rectangle 3"/>
          <p:cNvSpPr>
            <a:spLocks noGrp="1" noChangeArrowheads="1"/>
          </p:cNvSpPr>
          <p:nvPr>
            <p:ph type="body" idx="1"/>
          </p:nvPr>
        </p:nvSpPr>
        <p:spPr/>
        <p:txBody>
          <a:bodyPr/>
          <a:lstStyle/>
          <a:p>
            <a:pPr marL="533400" indent="-533400" eaLnBrk="1" hangingPunct="1">
              <a:defRPr/>
            </a:pPr>
            <a:r>
              <a:rPr lang="en-GB" altLang="en-US" dirty="0">
                <a:effectLst/>
                <a:cs typeface="Times New Roman" pitchFamily="18" charset="0"/>
              </a:rPr>
              <a:t>Individual constructivism</a:t>
            </a:r>
          </a:p>
          <a:p>
            <a:pPr marL="533400" indent="-533400" eaLnBrk="1" hangingPunct="1">
              <a:buFont typeface="Wingdings" pitchFamily="2" charset="2"/>
              <a:buNone/>
              <a:defRPr/>
            </a:pPr>
            <a:r>
              <a:rPr lang="en-GB" altLang="en-US" dirty="0">
                <a:effectLst/>
                <a:cs typeface="Times New Roman" pitchFamily="18" charset="0"/>
              </a:rPr>
              <a:t>	(Piagetian)</a:t>
            </a:r>
          </a:p>
          <a:p>
            <a:pPr marL="533400" indent="-533400" eaLnBrk="1" hangingPunct="1">
              <a:defRPr/>
            </a:pPr>
            <a:r>
              <a:rPr lang="en-GB" altLang="en-US" dirty="0">
                <a:effectLst/>
                <a:cs typeface="Times New Roman" pitchFamily="18" charset="0"/>
              </a:rPr>
              <a:t>Social constructivism</a:t>
            </a:r>
          </a:p>
          <a:p>
            <a:pPr marL="533400" indent="-533400" eaLnBrk="1" hangingPunct="1">
              <a:buFont typeface="Wingdings" pitchFamily="2" charset="2"/>
              <a:buNone/>
              <a:defRPr/>
            </a:pPr>
            <a:r>
              <a:rPr lang="en-GB" altLang="en-US" dirty="0">
                <a:effectLst/>
                <a:cs typeface="Times New Roman" pitchFamily="18" charset="0"/>
              </a:rPr>
              <a:t>	(</a:t>
            </a:r>
            <a:r>
              <a:rPr lang="en-GB" altLang="en-US" dirty="0" err="1">
                <a:effectLst/>
                <a:cs typeface="Times New Roman" pitchFamily="18" charset="0"/>
              </a:rPr>
              <a:t>Vygotskian</a:t>
            </a:r>
            <a:r>
              <a:rPr lang="en-GB" altLang="en-US" dirty="0">
                <a:effectLst/>
                <a:cs typeface="Times New Roman" pitchFamily="18" charset="0"/>
              </a:rPr>
              <a:t>)</a:t>
            </a:r>
          </a:p>
          <a:p>
            <a:pPr marL="533400" indent="-533400" eaLnBrk="1" hangingPunct="1">
              <a:defRPr/>
            </a:pPr>
            <a:r>
              <a:rPr lang="en-GB" altLang="en-US" dirty="0">
                <a:effectLst/>
                <a:cs typeface="Times New Roman" pitchFamily="18" charset="0"/>
              </a:rPr>
              <a:t>Radical constructivism</a:t>
            </a:r>
          </a:p>
          <a:p>
            <a:pPr marL="533400" indent="-533400" eaLnBrk="1" hangingPunct="1">
              <a:buNone/>
              <a:defRPr/>
            </a:pPr>
            <a:r>
              <a:rPr lang="en-GB" altLang="en-US" dirty="0">
                <a:effectLst/>
                <a:cs typeface="Times New Roman" pitchFamily="18" charset="0"/>
              </a:rPr>
              <a:t>	(von </a:t>
            </a:r>
            <a:r>
              <a:rPr lang="en-GB" altLang="en-US" dirty="0" err="1">
                <a:effectLst/>
                <a:cs typeface="Times New Roman" pitchFamily="18" charset="0"/>
              </a:rPr>
              <a:t>Glaserfeld</a:t>
            </a:r>
            <a:r>
              <a:rPr lang="en-GB" altLang="en-US" dirty="0">
                <a:effectLst/>
                <a:cs typeface="Times New Roman" pitchFamily="18" charset="0"/>
              </a:rPr>
              <a:t>)</a:t>
            </a:r>
          </a:p>
          <a:p>
            <a:pPr marL="533400" indent="-533400" eaLnBrk="1" hangingPunct="1">
              <a:buFont typeface="Wingdings" pitchFamily="2" charset="2"/>
              <a:buNone/>
              <a:defRPr/>
            </a:pPr>
            <a:endParaRPr lang="en-GB" altLang="en-US" i="1" dirty="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Characteristics of personal constructivism</a:t>
            </a:r>
            <a:endParaRPr lang="en-US" altLang="en-US" dirty="0"/>
          </a:p>
        </p:txBody>
      </p:sp>
      <p:sp>
        <p:nvSpPr>
          <p:cNvPr id="207875" name="Rectangle 3"/>
          <p:cNvSpPr>
            <a:spLocks noGrp="1" noChangeArrowheads="1"/>
          </p:cNvSpPr>
          <p:nvPr>
            <p:ph type="body" idx="1"/>
          </p:nvPr>
        </p:nvSpPr>
        <p:spPr>
          <a:xfrm>
            <a:off x="1143000" y="1828800"/>
            <a:ext cx="7772400" cy="4724400"/>
          </a:xfrm>
        </p:spPr>
        <p:txBody>
          <a:bodyPr/>
          <a:lstStyle/>
          <a:p>
            <a:pPr eaLnBrk="1" hangingPunct="1">
              <a:lnSpc>
                <a:spcPct val="90000"/>
              </a:lnSpc>
              <a:defRPr/>
            </a:pPr>
            <a:r>
              <a:rPr lang="en-GB" altLang="en-US" sz="2800" dirty="0">
                <a:effectLst/>
                <a:cs typeface="Times New Roman" pitchFamily="18" charset="0"/>
              </a:rPr>
              <a:t>Learners are active in the process of learning and have a responsibility for their own learning</a:t>
            </a:r>
          </a:p>
          <a:p>
            <a:pPr eaLnBrk="1" hangingPunct="1">
              <a:lnSpc>
                <a:spcPct val="90000"/>
              </a:lnSpc>
              <a:defRPr/>
            </a:pPr>
            <a:r>
              <a:rPr lang="en-GB" altLang="en-US" sz="2800" dirty="0">
                <a:effectLst/>
                <a:cs typeface="Times New Roman" pitchFamily="18" charset="0"/>
              </a:rPr>
              <a:t>Individual construction of meaning often involves interpersonal negotiation</a:t>
            </a:r>
          </a:p>
          <a:p>
            <a:pPr eaLnBrk="1" hangingPunct="1">
              <a:lnSpc>
                <a:spcPct val="90000"/>
              </a:lnSpc>
              <a:defRPr/>
            </a:pPr>
            <a:r>
              <a:rPr lang="en-GB" altLang="en-US" sz="2800" dirty="0">
                <a:effectLst/>
                <a:cs typeface="Times New Roman" pitchFamily="18" charset="0"/>
              </a:rPr>
              <a:t>Knowledge is not objectified but personal</a:t>
            </a:r>
          </a:p>
          <a:p>
            <a:pPr eaLnBrk="1" hangingPunct="1">
              <a:lnSpc>
                <a:spcPct val="90000"/>
              </a:lnSpc>
              <a:defRPr/>
            </a:pPr>
            <a:r>
              <a:rPr lang="en-GB" altLang="en-US" sz="2800" dirty="0">
                <a:effectLst/>
                <a:cs typeface="Times New Roman" pitchFamily="18" charset="0"/>
              </a:rPr>
              <a:t>Learners bring their own ideas (alternative frameworks) to learning situations which may be implicit/tacit but must be taken seriously</a:t>
            </a:r>
          </a:p>
          <a:p>
            <a:pPr eaLnBrk="1" hangingPunct="1">
              <a:lnSpc>
                <a:spcPct val="90000"/>
              </a:lnSpc>
              <a:defRPr/>
            </a:pPr>
            <a:r>
              <a:rPr lang="en-GB" altLang="en-US" sz="2800" dirty="0">
                <a:effectLst/>
                <a:cs typeface="Times New Roman" pitchFamily="18" charset="0"/>
              </a:rPr>
              <a:t>Long term learning requires reconciliation of existing ideas with new experiences</a:t>
            </a:r>
            <a:endParaRPr lang="en-US" altLang="en-US" sz="2800" dirty="0">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Characteristics of social constructivism</a:t>
            </a:r>
            <a:endParaRPr lang="en-US" altLang="en-US" dirty="0"/>
          </a:p>
        </p:txBody>
      </p:sp>
      <p:sp>
        <p:nvSpPr>
          <p:cNvPr id="384003" name="Rectangle 3"/>
          <p:cNvSpPr>
            <a:spLocks noGrp="1" noChangeArrowheads="1"/>
          </p:cNvSpPr>
          <p:nvPr>
            <p:ph type="body" idx="1"/>
          </p:nvPr>
        </p:nvSpPr>
        <p:spPr>
          <a:xfrm>
            <a:off x="1115616" y="1844824"/>
            <a:ext cx="7772400" cy="4724400"/>
          </a:xfrm>
        </p:spPr>
        <p:txBody>
          <a:bodyPr/>
          <a:lstStyle/>
          <a:p>
            <a:pPr eaLnBrk="1" hangingPunct="1">
              <a:defRPr/>
            </a:pPr>
            <a:r>
              <a:rPr lang="en-GB" altLang="en-US" sz="2800" dirty="0">
                <a:effectLst/>
                <a:cs typeface="Times New Roman" pitchFamily="18" charset="0"/>
              </a:rPr>
              <a:t>Emphasis on the importance of learning in groups through social interaction</a:t>
            </a:r>
          </a:p>
          <a:p>
            <a:pPr eaLnBrk="1" hangingPunct="1">
              <a:defRPr/>
            </a:pPr>
            <a:r>
              <a:rPr lang="en-GB" altLang="en-US" sz="2800" dirty="0">
                <a:effectLst/>
                <a:cs typeface="Times New Roman" pitchFamily="18" charset="0"/>
              </a:rPr>
              <a:t>Emphasis on the role of language in learning</a:t>
            </a:r>
          </a:p>
          <a:p>
            <a:pPr eaLnBrk="1" hangingPunct="1">
              <a:defRPr/>
            </a:pPr>
            <a:r>
              <a:rPr lang="en-GB" altLang="en-US" sz="2800" dirty="0">
                <a:effectLst/>
                <a:cs typeface="Times New Roman" pitchFamily="18" charset="0"/>
              </a:rPr>
              <a:t>Focus on quantity and quality of language particularly </a:t>
            </a:r>
            <a:r>
              <a:rPr lang="en-GB" altLang="en-US" sz="2800" dirty="0">
                <a:effectLst/>
                <a:latin typeface="Arial"/>
                <a:cs typeface="Times New Roman" pitchFamily="18" charset="0"/>
              </a:rPr>
              <a:t>‘</a:t>
            </a:r>
            <a:r>
              <a:rPr lang="en-GB" altLang="en-US" sz="2800" dirty="0">
                <a:effectLst/>
                <a:cs typeface="Times New Roman" pitchFamily="18" charset="0"/>
              </a:rPr>
              <a:t>dialogue</a:t>
            </a:r>
            <a:r>
              <a:rPr lang="en-GB" altLang="en-US" sz="2800" dirty="0">
                <a:effectLst/>
                <a:latin typeface="Arial"/>
                <a:cs typeface="Times New Roman" pitchFamily="18" charset="0"/>
              </a:rPr>
              <a:t>’</a:t>
            </a:r>
            <a:r>
              <a:rPr lang="en-GB" altLang="en-US" sz="2800" dirty="0">
                <a:effectLst/>
                <a:cs typeface="Times New Roman" pitchFamily="18" charset="0"/>
              </a:rPr>
              <a:t> (structured exchanges between teachers and learners or between learners)</a:t>
            </a:r>
          </a:p>
          <a:p>
            <a:pPr eaLnBrk="1" hangingPunct="1">
              <a:defRPr/>
            </a:pPr>
            <a:r>
              <a:rPr lang="en-GB" altLang="en-US" sz="2800" dirty="0">
                <a:effectLst/>
                <a:cs typeface="Times New Roman" pitchFamily="18" charset="0"/>
              </a:rPr>
              <a:t>Development into socio-cultural perspectives on learning</a:t>
            </a:r>
            <a:endParaRPr lang="en-US" altLang="en-US" sz="2800" dirty="0">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Radical Constructivism</a:t>
            </a:r>
            <a:endParaRPr lang="en-US" altLang="en-US" dirty="0"/>
          </a:p>
        </p:txBody>
      </p:sp>
      <p:sp>
        <p:nvSpPr>
          <p:cNvPr id="384003" name="Rectangle 3"/>
          <p:cNvSpPr>
            <a:spLocks noGrp="1" noChangeArrowheads="1"/>
          </p:cNvSpPr>
          <p:nvPr>
            <p:ph type="body" idx="1"/>
          </p:nvPr>
        </p:nvSpPr>
        <p:spPr>
          <a:xfrm>
            <a:off x="683568" y="2276872"/>
            <a:ext cx="8280920" cy="3024336"/>
          </a:xfrm>
        </p:spPr>
        <p:txBody>
          <a:bodyPr/>
          <a:lstStyle/>
          <a:p>
            <a:pPr eaLnBrk="1" hangingPunct="1">
              <a:defRPr/>
            </a:pPr>
            <a:r>
              <a:rPr lang="en-GB" altLang="en-US" dirty="0">
                <a:effectLst/>
                <a:cs typeface="Times New Roman" pitchFamily="18" charset="0"/>
              </a:rPr>
              <a:t>A post-modern perspective</a:t>
            </a:r>
          </a:p>
          <a:p>
            <a:pPr eaLnBrk="1" hangingPunct="1">
              <a:defRPr/>
            </a:pPr>
            <a:r>
              <a:rPr lang="en-GB" altLang="en-US" dirty="0">
                <a:effectLst/>
                <a:cs typeface="Times New Roman" pitchFamily="18" charset="0"/>
              </a:rPr>
              <a:t>Notions of emancipation and empowerment built into this view</a:t>
            </a:r>
          </a:p>
          <a:p>
            <a:pPr eaLnBrk="1" hangingPunct="1">
              <a:defRPr/>
            </a:pPr>
            <a:r>
              <a:rPr lang="en-GB" altLang="en-US" dirty="0">
                <a:effectLst/>
                <a:cs typeface="Times New Roman" pitchFamily="18" charset="0"/>
              </a:rPr>
              <a:t>Reconstruction is a political activity challenging existing power structures.</a:t>
            </a:r>
            <a:endParaRPr lang="en-US" altLang="en-US" dirty="0">
              <a:effectLst/>
            </a:endParaRPr>
          </a:p>
        </p:txBody>
      </p:sp>
    </p:spTree>
    <p:extLst>
      <p:ext uri="{BB962C8B-B14F-4D97-AF65-F5344CB8AC3E}">
        <p14:creationId xmlns:p14="http://schemas.microsoft.com/office/powerpoint/2010/main" val="2726574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1547664" y="282885"/>
            <a:ext cx="6654825" cy="819621"/>
          </a:xfrm>
        </p:spPr>
        <p:txBody>
          <a:bodyPr/>
          <a:lstStyle/>
          <a:p>
            <a:pPr eaLnBrk="1" hangingPunct="1">
              <a:defRPr/>
            </a:pPr>
            <a:r>
              <a:rPr lang="en-US" altLang="en-US" dirty="0">
                <a:solidFill>
                  <a:schemeClr val="tx1"/>
                </a:solidFill>
                <a:effectLst/>
              </a:rPr>
              <a:t>Constructivist teaching</a:t>
            </a:r>
            <a:endParaRPr lang="en-US" altLang="en-US" dirty="0"/>
          </a:p>
        </p:txBody>
      </p:sp>
      <p:pic>
        <p:nvPicPr>
          <p:cNvPr id="4" name="Picture 3">
            <a:extLst>
              <a:ext uri="{FF2B5EF4-FFF2-40B4-BE49-F238E27FC236}">
                <a16:creationId xmlns:a16="http://schemas.microsoft.com/office/drawing/2014/main" id="{FE7454A2-4314-4BE5-9A33-C9D1C2EBCDEF}"/>
              </a:ext>
            </a:extLst>
          </p:cNvPr>
          <p:cNvPicPr>
            <a:picLocks noChangeAspect="1"/>
          </p:cNvPicPr>
          <p:nvPr/>
        </p:nvPicPr>
        <p:blipFill rotWithShape="1">
          <a:blip r:embed="rId3"/>
          <a:srcRect l="33620" r="29696" b="9002"/>
          <a:stretch/>
        </p:blipFill>
        <p:spPr>
          <a:xfrm>
            <a:off x="3002831" y="1102506"/>
            <a:ext cx="3384376" cy="5237725"/>
          </a:xfrm>
          <a:prstGeom prst="rect">
            <a:avLst/>
          </a:prstGeom>
        </p:spPr>
      </p:pic>
      <p:sp>
        <p:nvSpPr>
          <p:cNvPr id="8" name="Rectangle 2">
            <a:hlinkClick r:id="rId4"/>
            <a:extLst>
              <a:ext uri="{FF2B5EF4-FFF2-40B4-BE49-F238E27FC236}">
                <a16:creationId xmlns:a16="http://schemas.microsoft.com/office/drawing/2014/main" id="{3B0B02B8-FBB7-4E51-9657-6A1F8848F4FF}"/>
              </a:ext>
            </a:extLst>
          </p:cNvPr>
          <p:cNvSpPr txBox="1">
            <a:spLocks noChangeArrowheads="1"/>
          </p:cNvSpPr>
          <p:nvPr/>
        </p:nvSpPr>
        <p:spPr bwMode="auto">
          <a:xfrm>
            <a:off x="2123727" y="6384615"/>
            <a:ext cx="514258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a:lstStyle>
          <a:p>
            <a:pPr eaLnBrk="1" hangingPunct="1">
              <a:defRPr/>
            </a:pPr>
            <a:r>
              <a:rPr lang="en-US" altLang="en-US" sz="1800" kern="0" dirty="0">
                <a:solidFill>
                  <a:schemeClr val="tx1"/>
                </a:solidFill>
                <a:effectLst/>
              </a:rPr>
              <a:t>Children’s Learning in Science Project, 1986</a:t>
            </a:r>
            <a:endParaRPr lang="en-US" altLang="en-US" sz="1800" kern="0" dirty="0"/>
          </a:p>
        </p:txBody>
      </p:sp>
    </p:spTree>
    <p:extLst>
      <p:ext uri="{BB962C8B-B14F-4D97-AF65-F5344CB8AC3E}">
        <p14:creationId xmlns:p14="http://schemas.microsoft.com/office/powerpoint/2010/main" val="196287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Constructivism and Misconceptions</a:t>
            </a:r>
            <a:endParaRPr lang="en-US" altLang="en-US" dirty="0"/>
          </a:p>
        </p:txBody>
      </p:sp>
      <p:sp>
        <p:nvSpPr>
          <p:cNvPr id="384003" name="Rectangle 3"/>
          <p:cNvSpPr>
            <a:spLocks noGrp="1" noChangeArrowheads="1"/>
          </p:cNvSpPr>
          <p:nvPr>
            <p:ph type="body" idx="1"/>
          </p:nvPr>
        </p:nvSpPr>
        <p:spPr>
          <a:xfrm>
            <a:off x="1835696" y="2132856"/>
            <a:ext cx="5904656" cy="3024336"/>
          </a:xfrm>
        </p:spPr>
        <p:txBody>
          <a:bodyPr/>
          <a:lstStyle/>
          <a:p>
            <a:pPr marL="0" indent="0" eaLnBrk="1" hangingPunct="1">
              <a:buNone/>
              <a:defRPr/>
            </a:pPr>
            <a:r>
              <a:rPr lang="en-GB" altLang="en-US" dirty="0">
                <a:effectLst/>
                <a:cs typeface="Times New Roman" pitchFamily="18" charset="0"/>
              </a:rPr>
              <a:t>Putting an emphasis on orientation and elicitation encourages the identification and then questioning on existing (implicit) knowledge before attempting the introduction of new knowledge (the restructuring phase).</a:t>
            </a:r>
            <a:endParaRPr lang="en-US" altLang="en-US" dirty="0">
              <a:effectLst/>
            </a:endParaRPr>
          </a:p>
        </p:txBody>
      </p:sp>
    </p:spTree>
    <p:extLst>
      <p:ext uri="{BB962C8B-B14F-4D97-AF65-F5344CB8AC3E}">
        <p14:creationId xmlns:p14="http://schemas.microsoft.com/office/powerpoint/2010/main" val="2626688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Challenging Misconceptions</a:t>
            </a:r>
            <a:endParaRPr lang="en-US" altLang="en-US" dirty="0"/>
          </a:p>
        </p:txBody>
      </p:sp>
      <p:sp>
        <p:nvSpPr>
          <p:cNvPr id="7" name="Rectangle 3">
            <a:extLst>
              <a:ext uri="{FF2B5EF4-FFF2-40B4-BE49-F238E27FC236}">
                <a16:creationId xmlns:a16="http://schemas.microsoft.com/office/drawing/2014/main" id="{B73A8D28-A49A-4A3A-81A8-9E50CF834AAD}"/>
              </a:ext>
            </a:extLst>
          </p:cNvPr>
          <p:cNvSpPr txBox="1">
            <a:spLocks noChangeArrowheads="1"/>
          </p:cNvSpPr>
          <p:nvPr/>
        </p:nvSpPr>
        <p:spPr bwMode="auto">
          <a:xfrm>
            <a:off x="1835696" y="2132856"/>
            <a:ext cx="59046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eaLnBrk="1" hangingPunct="1">
              <a:buFont typeface="Wingdings" pitchFamily="2" charset="2"/>
              <a:buNone/>
              <a:defRPr/>
            </a:pPr>
            <a:r>
              <a:rPr lang="en-GB" altLang="en-US" kern="0" dirty="0">
                <a:effectLst/>
                <a:cs typeface="Times New Roman" pitchFamily="18" charset="0"/>
              </a:rPr>
              <a:t>How do plants grow?</a:t>
            </a:r>
          </a:p>
          <a:p>
            <a:pPr marL="0" indent="0" eaLnBrk="1" hangingPunct="1">
              <a:buFont typeface="Wingdings" pitchFamily="2" charset="2"/>
              <a:buNone/>
              <a:defRPr/>
            </a:pPr>
            <a:endParaRPr lang="en-GB" altLang="en-US" kern="0" dirty="0">
              <a:effectLst/>
              <a:cs typeface="Times New Roman" pitchFamily="18" charset="0"/>
            </a:endParaRPr>
          </a:p>
          <a:p>
            <a:pPr marL="0" indent="0" eaLnBrk="1" hangingPunct="1">
              <a:buFont typeface="Wingdings" pitchFamily="2" charset="2"/>
              <a:buNone/>
              <a:defRPr/>
            </a:pPr>
            <a:endParaRPr lang="en-US" altLang="en-US" kern="0" dirty="0">
              <a:effectLst/>
            </a:endParaRPr>
          </a:p>
        </p:txBody>
      </p:sp>
      <p:pic>
        <p:nvPicPr>
          <p:cNvPr id="1030" name="Picture 6" descr="Image result for seed">
            <a:extLst>
              <a:ext uri="{FF2B5EF4-FFF2-40B4-BE49-F238E27FC236}">
                <a16:creationId xmlns:a16="http://schemas.microsoft.com/office/drawing/2014/main" id="{F345C2E7-1861-41B3-BD6E-247331CFB5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068960"/>
            <a:ext cx="5796136" cy="326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117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Challenging Misconceptions</a:t>
            </a:r>
            <a:endParaRPr lang="en-US" altLang="en-US" dirty="0"/>
          </a:p>
        </p:txBody>
      </p:sp>
      <p:pic>
        <p:nvPicPr>
          <p:cNvPr id="1026" name="Picture 2" descr="Image result for plant growth experiment van">
            <a:extLst>
              <a:ext uri="{FF2B5EF4-FFF2-40B4-BE49-F238E27FC236}">
                <a16:creationId xmlns:a16="http://schemas.microsoft.com/office/drawing/2014/main" id="{A9D2041F-18DE-4538-B83C-8079E4D66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062" y="3284984"/>
            <a:ext cx="6519876" cy="295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16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Challenging Misconceptions</a:t>
            </a:r>
            <a:endParaRPr lang="en-US" altLang="en-US" dirty="0"/>
          </a:p>
        </p:txBody>
      </p:sp>
      <p:sp>
        <p:nvSpPr>
          <p:cNvPr id="7" name="Rectangle 3">
            <a:extLst>
              <a:ext uri="{FF2B5EF4-FFF2-40B4-BE49-F238E27FC236}">
                <a16:creationId xmlns:a16="http://schemas.microsoft.com/office/drawing/2014/main" id="{B73A8D28-A49A-4A3A-81A8-9E50CF834AAD}"/>
              </a:ext>
            </a:extLst>
          </p:cNvPr>
          <p:cNvSpPr txBox="1">
            <a:spLocks noChangeArrowheads="1"/>
          </p:cNvSpPr>
          <p:nvPr/>
        </p:nvSpPr>
        <p:spPr bwMode="auto">
          <a:xfrm>
            <a:off x="2123728" y="1584325"/>
            <a:ext cx="59046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eaLnBrk="1" hangingPunct="1">
              <a:buFont typeface="Wingdings" pitchFamily="2" charset="2"/>
              <a:buNone/>
              <a:defRPr/>
            </a:pPr>
            <a:r>
              <a:rPr lang="en-GB" altLang="en-US" kern="0" dirty="0">
                <a:effectLst/>
                <a:cs typeface="Times New Roman" pitchFamily="18" charset="0"/>
              </a:rPr>
              <a:t>Why do we have seasons?</a:t>
            </a:r>
          </a:p>
          <a:p>
            <a:pPr marL="0" indent="0" eaLnBrk="1" hangingPunct="1">
              <a:buFont typeface="Wingdings" pitchFamily="2" charset="2"/>
              <a:buNone/>
              <a:defRPr/>
            </a:pPr>
            <a:endParaRPr lang="en-GB" altLang="en-US" kern="0" dirty="0">
              <a:effectLst/>
              <a:cs typeface="Times New Roman" pitchFamily="18" charset="0"/>
            </a:endParaRPr>
          </a:p>
          <a:p>
            <a:pPr marL="0" indent="0" eaLnBrk="1" hangingPunct="1">
              <a:buFont typeface="Wingdings" pitchFamily="2" charset="2"/>
              <a:buNone/>
              <a:defRPr/>
            </a:pPr>
            <a:endParaRPr lang="en-US" altLang="en-US" kern="0" dirty="0">
              <a:effectLst/>
            </a:endParaRPr>
          </a:p>
        </p:txBody>
      </p:sp>
      <p:pic>
        <p:nvPicPr>
          <p:cNvPr id="3076" name="Picture 4" descr="Image result for seasons">
            <a:extLst>
              <a:ext uri="{FF2B5EF4-FFF2-40B4-BE49-F238E27FC236}">
                <a16:creationId xmlns:a16="http://schemas.microsoft.com/office/drawing/2014/main" id="{CD111162-D043-4C94-9D77-FF370F339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323265"/>
            <a:ext cx="62865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13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755650" y="381000"/>
            <a:ext cx="7662863" cy="1203325"/>
          </a:xfrm>
        </p:spPr>
        <p:txBody>
          <a:bodyPr/>
          <a:lstStyle/>
          <a:p>
            <a:pPr eaLnBrk="1" hangingPunct="1">
              <a:defRPr/>
            </a:pPr>
            <a:r>
              <a:rPr lang="en-US" altLang="en-US" dirty="0">
                <a:solidFill>
                  <a:schemeClr val="tx1"/>
                </a:solidFill>
                <a:effectLst/>
              </a:rPr>
              <a:t>Challenging Misconceptions</a:t>
            </a:r>
            <a:endParaRPr lang="en-US" altLang="en-US" dirty="0"/>
          </a:p>
        </p:txBody>
      </p:sp>
      <p:sp>
        <p:nvSpPr>
          <p:cNvPr id="7" name="Rectangle 3">
            <a:extLst>
              <a:ext uri="{FF2B5EF4-FFF2-40B4-BE49-F238E27FC236}">
                <a16:creationId xmlns:a16="http://schemas.microsoft.com/office/drawing/2014/main" id="{B73A8D28-A49A-4A3A-81A8-9E50CF834AAD}"/>
              </a:ext>
            </a:extLst>
          </p:cNvPr>
          <p:cNvSpPr txBox="1">
            <a:spLocks noChangeArrowheads="1"/>
          </p:cNvSpPr>
          <p:nvPr/>
        </p:nvSpPr>
        <p:spPr bwMode="auto">
          <a:xfrm>
            <a:off x="2123728" y="1584325"/>
            <a:ext cx="590465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eaLnBrk="1" hangingPunct="1">
              <a:buFont typeface="Wingdings" pitchFamily="2" charset="2"/>
              <a:buNone/>
              <a:defRPr/>
            </a:pPr>
            <a:r>
              <a:rPr lang="en-GB" altLang="en-US" kern="0" dirty="0">
                <a:effectLst/>
                <a:cs typeface="Times New Roman" pitchFamily="18" charset="0"/>
                <a:hlinkClick r:id="rId3"/>
              </a:rPr>
              <a:t>Why do we have seasons?</a:t>
            </a:r>
            <a:endParaRPr lang="en-GB" altLang="en-US" kern="0" dirty="0">
              <a:effectLst/>
              <a:cs typeface="Times New Roman" pitchFamily="18" charset="0"/>
            </a:endParaRPr>
          </a:p>
          <a:p>
            <a:pPr marL="0" indent="0" eaLnBrk="1" hangingPunct="1">
              <a:buFont typeface="Wingdings" pitchFamily="2" charset="2"/>
              <a:buNone/>
              <a:defRPr/>
            </a:pPr>
            <a:endParaRPr lang="en-GB" altLang="en-US" kern="0" dirty="0">
              <a:effectLst/>
              <a:cs typeface="Times New Roman" pitchFamily="18" charset="0"/>
            </a:endParaRPr>
          </a:p>
          <a:p>
            <a:pPr marL="0" indent="0" eaLnBrk="1" hangingPunct="1">
              <a:buFont typeface="Wingdings" pitchFamily="2" charset="2"/>
              <a:buNone/>
              <a:defRPr/>
            </a:pPr>
            <a:endParaRPr lang="en-US" altLang="en-US" kern="0" dirty="0">
              <a:effectLst/>
            </a:endParaRPr>
          </a:p>
        </p:txBody>
      </p:sp>
      <p:pic>
        <p:nvPicPr>
          <p:cNvPr id="3074" name="Picture 2" descr="Image result for why to we have seasons">
            <a:extLst>
              <a:ext uri="{FF2B5EF4-FFF2-40B4-BE49-F238E27FC236}">
                <a16:creationId xmlns:a16="http://schemas.microsoft.com/office/drawing/2014/main" id="{9786E0FF-CE62-4872-A191-B53F127C0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582" y="2850063"/>
            <a:ext cx="4856882" cy="340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57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defRPr/>
            </a:pPr>
            <a:r>
              <a:rPr lang="en-GB" altLang="en-US" b="1" dirty="0">
                <a:solidFill>
                  <a:schemeClr val="tx1"/>
                </a:solidFill>
                <a:effectLst/>
              </a:rPr>
              <a:t>What is a theory?</a:t>
            </a:r>
          </a:p>
        </p:txBody>
      </p:sp>
      <p:sp>
        <p:nvSpPr>
          <p:cNvPr id="340995" name="Rectangle 3"/>
          <p:cNvSpPr>
            <a:spLocks noGrp="1" noChangeArrowheads="1"/>
          </p:cNvSpPr>
          <p:nvPr>
            <p:ph type="body" idx="1"/>
          </p:nvPr>
        </p:nvSpPr>
        <p:spPr>
          <a:xfrm>
            <a:off x="395536" y="1700808"/>
            <a:ext cx="8229600" cy="4969023"/>
          </a:xfrm>
        </p:spPr>
        <p:txBody>
          <a:bodyPr/>
          <a:lstStyle/>
          <a:p>
            <a:pPr eaLnBrk="1" hangingPunct="1">
              <a:lnSpc>
                <a:spcPct val="80000"/>
              </a:lnSpc>
              <a:defRPr/>
            </a:pPr>
            <a:r>
              <a:rPr lang="en-GB" altLang="en-US" i="1" dirty="0">
                <a:effectLst/>
              </a:rPr>
              <a:t>everyday use</a:t>
            </a:r>
            <a:endParaRPr lang="en-GB" altLang="en-US" sz="2000" dirty="0">
              <a:effectLst/>
            </a:endParaRPr>
          </a:p>
          <a:p>
            <a:pPr marL="361950" indent="3175" eaLnBrk="1" hangingPunct="1">
              <a:lnSpc>
                <a:spcPct val="80000"/>
              </a:lnSpc>
              <a:buFont typeface="Wingdings" pitchFamily="2" charset="2"/>
              <a:buNone/>
              <a:defRPr/>
            </a:pPr>
            <a:r>
              <a:rPr lang="en-GB" altLang="en-US" sz="2400" dirty="0">
                <a:effectLst/>
              </a:rPr>
              <a:t>A conjecture, an opinion, or a speculation </a:t>
            </a:r>
          </a:p>
          <a:p>
            <a:pPr eaLnBrk="1" hangingPunct="1">
              <a:lnSpc>
                <a:spcPct val="80000"/>
              </a:lnSpc>
              <a:buFont typeface="Wingdings" pitchFamily="2" charset="2"/>
              <a:buNone/>
              <a:defRPr/>
            </a:pPr>
            <a:endParaRPr lang="en-GB" altLang="en-US" sz="2000" dirty="0">
              <a:effectLst/>
            </a:endParaRPr>
          </a:p>
          <a:p>
            <a:pPr eaLnBrk="1" hangingPunct="1">
              <a:lnSpc>
                <a:spcPct val="80000"/>
              </a:lnSpc>
              <a:defRPr/>
            </a:pPr>
            <a:r>
              <a:rPr lang="en-GB" altLang="en-US" i="1" dirty="0">
                <a:effectLst/>
              </a:rPr>
              <a:t>academic use</a:t>
            </a:r>
            <a:endParaRPr lang="en-GB" altLang="en-US" dirty="0">
              <a:effectLst/>
            </a:endParaRPr>
          </a:p>
          <a:p>
            <a:pPr indent="22225" eaLnBrk="1" hangingPunct="1">
              <a:lnSpc>
                <a:spcPct val="80000"/>
              </a:lnSpc>
              <a:buFont typeface="Wingdings" pitchFamily="2" charset="2"/>
              <a:buNone/>
              <a:defRPr/>
            </a:pPr>
            <a:r>
              <a:rPr lang="en-GB" altLang="en-US" sz="2400" dirty="0">
                <a:effectLst/>
              </a:rPr>
              <a:t>The body of rules, ideas, principles, and techniques that applies to a particular subject</a:t>
            </a:r>
          </a:p>
          <a:p>
            <a:pPr eaLnBrk="1" hangingPunct="1">
              <a:lnSpc>
                <a:spcPct val="80000"/>
              </a:lnSpc>
              <a:buFont typeface="Wingdings" pitchFamily="2" charset="2"/>
              <a:buNone/>
              <a:defRPr/>
            </a:pPr>
            <a:endParaRPr lang="en-GB" altLang="en-US" sz="2000" dirty="0">
              <a:effectLst/>
            </a:endParaRPr>
          </a:p>
          <a:p>
            <a:pPr eaLnBrk="1" hangingPunct="1">
              <a:lnSpc>
                <a:spcPct val="80000"/>
              </a:lnSpc>
              <a:defRPr/>
            </a:pPr>
            <a:r>
              <a:rPr lang="en-GB" altLang="en-US" i="1" dirty="0">
                <a:effectLst/>
              </a:rPr>
              <a:t>scientific use</a:t>
            </a:r>
            <a:endParaRPr lang="en-GB" altLang="en-US" dirty="0">
              <a:effectLst/>
            </a:endParaRPr>
          </a:p>
          <a:p>
            <a:pPr indent="22225" eaLnBrk="1" hangingPunct="1">
              <a:lnSpc>
                <a:spcPct val="80000"/>
              </a:lnSpc>
              <a:buFont typeface="Wingdings" pitchFamily="2" charset="2"/>
              <a:buNone/>
              <a:defRPr/>
            </a:pPr>
            <a:r>
              <a:rPr lang="en-GB" altLang="en-US" sz="2400" dirty="0">
                <a:effectLst/>
              </a:rPr>
              <a:t>a theory is a mathematical or logical explanation, or a testable model  of the manner of interaction of a set of natural phenomena, capable of predicting future occurrences or observations of the same kind, and capable of being tested through experiment or through empirical observation</a:t>
            </a:r>
          </a:p>
          <a:p>
            <a:pPr eaLnBrk="1" hangingPunct="1">
              <a:lnSpc>
                <a:spcPct val="80000"/>
              </a:lnSpc>
              <a:defRPr/>
            </a:pPr>
            <a:endParaRPr lang="en-GB" alt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4499992" y="161137"/>
            <a:ext cx="4413250" cy="2447925"/>
          </a:xfrm>
        </p:spPr>
        <p:txBody>
          <a:bodyPr/>
          <a:lstStyle/>
          <a:p>
            <a:pPr eaLnBrk="1" hangingPunct="1">
              <a:buFont typeface="Wingdings" pitchFamily="2" charset="2"/>
              <a:buNone/>
              <a:defRPr/>
            </a:pPr>
            <a:r>
              <a:rPr lang="en-US" altLang="en-US" b="1" dirty="0">
                <a:solidFill>
                  <a:schemeClr val="tx1"/>
                </a:solidFill>
                <a:effectLst/>
              </a:rPr>
              <a:t>What is a ‘learning theory’?</a:t>
            </a:r>
            <a:endParaRPr lang="en-US" altLang="en-US" b="1" dirty="0">
              <a:effectLst/>
            </a:endParaRPr>
          </a:p>
        </p:txBody>
      </p:sp>
      <p:sp>
        <p:nvSpPr>
          <p:cNvPr id="161795" name="Rectangle 3"/>
          <p:cNvSpPr>
            <a:spLocks noGrp="1" noChangeArrowheads="1"/>
          </p:cNvSpPr>
          <p:nvPr>
            <p:ph type="body" idx="4294967295"/>
          </p:nvPr>
        </p:nvSpPr>
        <p:spPr>
          <a:xfrm>
            <a:off x="79897" y="3140968"/>
            <a:ext cx="8964612" cy="3384376"/>
          </a:xfrm>
        </p:spPr>
        <p:txBody>
          <a:bodyPr/>
          <a:lstStyle/>
          <a:p>
            <a:pPr eaLnBrk="1" hangingPunct="1">
              <a:buFont typeface="Wingdings" pitchFamily="2" charset="2"/>
              <a:buChar char="§"/>
              <a:defRPr/>
            </a:pPr>
            <a:r>
              <a:rPr lang="en-GB" altLang="en-US" sz="2800" dirty="0">
                <a:effectLst/>
              </a:rPr>
              <a:t>In psychology and education, </a:t>
            </a:r>
            <a:r>
              <a:rPr lang="en-GB" altLang="en-US" sz="2800" b="1" dirty="0">
                <a:effectLst/>
              </a:rPr>
              <a:t>learning theories</a:t>
            </a:r>
            <a:r>
              <a:rPr lang="en-GB" altLang="en-US" sz="2800" dirty="0">
                <a:effectLst/>
              </a:rPr>
              <a:t> are attempts to describe how people and animals learn, thereby helping us understand the inherently complex process of learning</a:t>
            </a:r>
          </a:p>
          <a:p>
            <a:pPr eaLnBrk="1" hangingPunct="1">
              <a:buFont typeface="Wingdings" pitchFamily="2" charset="2"/>
              <a:buNone/>
              <a:defRPr/>
            </a:pPr>
            <a:endParaRPr lang="en-GB" altLang="en-US" sz="1800" dirty="0"/>
          </a:p>
          <a:p>
            <a:pPr eaLnBrk="1" hangingPunct="1">
              <a:buFont typeface="Wingdings" pitchFamily="2" charset="2"/>
              <a:buChar char="§"/>
              <a:defRPr/>
            </a:pPr>
            <a:r>
              <a:rPr lang="en-GB" altLang="en-US" sz="2800" dirty="0">
                <a:effectLst/>
                <a:cs typeface="Times New Roman" pitchFamily="18" charset="0"/>
              </a:rPr>
              <a:t>How can we make sense of the fact that there are so </a:t>
            </a:r>
            <a:r>
              <a:rPr lang="en-GB" altLang="en-US" sz="2800" dirty="0">
                <a:effectLst/>
                <a:cs typeface="Times New Roman" pitchFamily="18" charset="0"/>
                <a:hlinkClick r:id="rId3"/>
              </a:rPr>
              <a:t>many</a:t>
            </a:r>
            <a:r>
              <a:rPr lang="en-GB" altLang="en-US" sz="2800" dirty="0">
                <a:effectLst/>
                <a:cs typeface="Times New Roman" pitchFamily="18" charset="0"/>
              </a:rPr>
              <a:t>?</a:t>
            </a:r>
            <a:endParaRPr lang="en-US" altLang="en-US" sz="2800" i="1" dirty="0"/>
          </a:p>
        </p:txBody>
      </p:sp>
      <p:sp>
        <p:nvSpPr>
          <p:cNvPr id="6148" name="Text Box 5"/>
          <p:cNvSpPr txBox="1">
            <a:spLocks noChangeArrowheads="1"/>
          </p:cNvSpPr>
          <p:nvPr/>
        </p:nvSpPr>
        <p:spPr bwMode="auto">
          <a:xfrm>
            <a:off x="1116013" y="3789363"/>
            <a:ext cx="7235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GB" altLang="en-US">
              <a:solidFill>
                <a:srgbClr val="6600CC"/>
              </a:solidFill>
            </a:endParaRPr>
          </a:p>
        </p:txBody>
      </p:sp>
      <p:pic>
        <p:nvPicPr>
          <p:cNvPr id="6149" name="Picture 7" descr="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9" y="188913"/>
            <a:ext cx="3456508" cy="259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r>
              <a:rPr lang="en-GB" altLang="en-US" sz="4000" dirty="0">
                <a:effectLst/>
              </a:rPr>
              <a:t>Learning theory - Orientations </a:t>
            </a:r>
          </a:p>
        </p:txBody>
      </p:sp>
      <p:sp>
        <p:nvSpPr>
          <p:cNvPr id="251907" name="Rectangle 3"/>
          <p:cNvSpPr>
            <a:spLocks noGrp="1" noChangeArrowheads="1"/>
          </p:cNvSpPr>
          <p:nvPr>
            <p:ph type="body" idx="1"/>
          </p:nvPr>
        </p:nvSpPr>
        <p:spPr>
          <a:xfrm>
            <a:off x="471828" y="1739964"/>
            <a:ext cx="8229600" cy="4737036"/>
          </a:xfrm>
        </p:spPr>
        <p:txBody>
          <a:bodyPr/>
          <a:lstStyle/>
          <a:p>
            <a:pPr marL="0" indent="0" eaLnBrk="1" hangingPunct="1">
              <a:buNone/>
              <a:defRPr/>
            </a:pPr>
            <a:r>
              <a:rPr lang="en-GB" altLang="en-US" sz="3600" dirty="0">
                <a:solidFill>
                  <a:srgbClr val="FFFF00"/>
                </a:solidFill>
                <a:effectLst/>
              </a:rPr>
              <a:t>… from cognitive psychology</a:t>
            </a:r>
          </a:p>
          <a:p>
            <a:pPr eaLnBrk="1" hangingPunct="1">
              <a:defRPr/>
            </a:pPr>
            <a:r>
              <a:rPr lang="en-GB" altLang="en-US" dirty="0">
                <a:solidFill>
                  <a:srgbClr val="FFFF00"/>
                </a:solidFill>
                <a:effectLst/>
              </a:rPr>
              <a:t>Behaviourist – </a:t>
            </a:r>
            <a:r>
              <a:rPr lang="en-GB" altLang="en-US" sz="2400" i="1" dirty="0">
                <a:solidFill>
                  <a:srgbClr val="FFFF00"/>
                </a:solidFill>
                <a:effectLst/>
              </a:rPr>
              <a:t>observable changes in behaviour</a:t>
            </a:r>
          </a:p>
          <a:p>
            <a:pPr eaLnBrk="1" hangingPunct="1">
              <a:defRPr/>
            </a:pPr>
            <a:r>
              <a:rPr lang="en-GB" altLang="en-US" dirty="0">
                <a:solidFill>
                  <a:srgbClr val="FFFF00"/>
                </a:solidFill>
                <a:effectLst/>
              </a:rPr>
              <a:t>Cognitivist –</a:t>
            </a:r>
            <a:r>
              <a:rPr lang="en-GB" altLang="en-US" sz="2400" i="1" dirty="0">
                <a:solidFill>
                  <a:srgbClr val="FFFF00"/>
                </a:solidFill>
                <a:effectLst/>
              </a:rPr>
              <a:t> internal mental processes</a:t>
            </a:r>
          </a:p>
          <a:p>
            <a:pPr marL="0" indent="0" eaLnBrk="1" hangingPunct="1">
              <a:buNone/>
              <a:defRPr/>
            </a:pPr>
            <a:endParaRPr lang="en-GB" altLang="en-US" sz="2400" i="1" dirty="0">
              <a:solidFill>
                <a:schemeClr val="folHlink"/>
              </a:solidFill>
              <a:effectLst/>
            </a:endParaRPr>
          </a:p>
          <a:p>
            <a:pPr marL="0" indent="0" eaLnBrk="1" hangingPunct="1">
              <a:buNone/>
              <a:defRPr/>
            </a:pPr>
            <a:r>
              <a:rPr lang="en-GB" altLang="en-US" sz="3600" dirty="0">
                <a:effectLst/>
              </a:rPr>
              <a:t>… from social psychology</a:t>
            </a:r>
          </a:p>
          <a:p>
            <a:pPr eaLnBrk="1" hangingPunct="1">
              <a:defRPr/>
            </a:pPr>
            <a:r>
              <a:rPr lang="en-GB" altLang="en-US" dirty="0">
                <a:effectLst/>
              </a:rPr>
              <a:t>Humanist – </a:t>
            </a:r>
            <a:r>
              <a:rPr lang="en-GB" altLang="en-US" sz="2400" i="1" dirty="0">
                <a:effectLst/>
              </a:rPr>
              <a:t>personal actions to fulfil potential</a:t>
            </a:r>
          </a:p>
          <a:p>
            <a:pPr eaLnBrk="1" hangingPunct="1">
              <a:defRPr/>
            </a:pPr>
            <a:r>
              <a:rPr lang="en-GB" altLang="en-US" dirty="0">
                <a:effectLst/>
              </a:rPr>
              <a:t>Social and situational – </a:t>
            </a:r>
            <a:r>
              <a:rPr lang="en-GB" altLang="en-US" sz="2400" i="1" dirty="0">
                <a:effectLst/>
              </a:rPr>
              <a:t>interaction and observation in social context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buFont typeface="Wingdings" pitchFamily="2" charset="2"/>
              <a:buNone/>
              <a:defRPr/>
            </a:pPr>
            <a:r>
              <a:rPr lang="en-US" altLang="en-US" dirty="0" err="1">
                <a:solidFill>
                  <a:schemeClr val="tx1"/>
                </a:solidFill>
                <a:effectLst/>
              </a:rPr>
              <a:t>Behaviourism</a:t>
            </a:r>
            <a:endParaRPr lang="en-US" altLang="en-US" dirty="0">
              <a:solidFill>
                <a:schemeClr val="tx1"/>
              </a:solidFill>
              <a:effectLst/>
            </a:endParaRPr>
          </a:p>
        </p:txBody>
      </p:sp>
      <p:pic>
        <p:nvPicPr>
          <p:cNvPr id="8195"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8196" name="Text Box 5"/>
          <p:cNvSpPr txBox="1">
            <a:spLocks noChangeArrowheads="1"/>
          </p:cNvSpPr>
          <p:nvPr/>
        </p:nvSpPr>
        <p:spPr bwMode="auto">
          <a:xfrm>
            <a:off x="5775325" y="5907088"/>
            <a:ext cx="291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endParaRPr lang="en-GB" altLang="en-US" sz="2400" i="1">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91680" y="548680"/>
            <a:ext cx="5597624" cy="1162050"/>
          </a:xfrm>
        </p:spPr>
        <p:txBody>
          <a:bodyPr/>
          <a:lstStyle/>
          <a:p>
            <a:pPr eaLnBrk="1" hangingPunct="1"/>
            <a:r>
              <a:rPr lang="en-US" altLang="en-US" dirty="0">
                <a:solidFill>
                  <a:schemeClr val="tx1"/>
                </a:solidFill>
                <a:effectLst/>
              </a:rPr>
              <a:t>A </a:t>
            </a:r>
            <a:r>
              <a:rPr lang="en-US" altLang="en-US" dirty="0" err="1">
                <a:solidFill>
                  <a:schemeClr val="tx1"/>
                </a:solidFill>
                <a:effectLst/>
              </a:rPr>
              <a:t>behaviourist</a:t>
            </a:r>
            <a:r>
              <a:rPr lang="en-US" altLang="en-US" dirty="0">
                <a:solidFill>
                  <a:schemeClr val="tx1"/>
                </a:solidFill>
                <a:effectLst/>
              </a:rPr>
              <a:t> definition of learning</a:t>
            </a:r>
            <a:endParaRPr lang="en-US" altLang="en-US" dirty="0">
              <a:effectLst/>
            </a:endParaRPr>
          </a:p>
        </p:txBody>
      </p:sp>
      <p:sp>
        <p:nvSpPr>
          <p:cNvPr id="391171" name="Rectangle 3"/>
          <p:cNvSpPr>
            <a:spLocks noGrp="1" noChangeArrowheads="1"/>
          </p:cNvSpPr>
          <p:nvPr>
            <p:ph type="body" idx="1"/>
          </p:nvPr>
        </p:nvSpPr>
        <p:spPr>
          <a:xfrm>
            <a:off x="457200" y="2362200"/>
            <a:ext cx="4572000" cy="3505200"/>
          </a:xfrm>
        </p:spPr>
        <p:txBody>
          <a:bodyPr/>
          <a:lstStyle/>
          <a:p>
            <a:pPr marL="238125" indent="-238125" eaLnBrk="1" hangingPunct="1">
              <a:buFont typeface="Wingdings" pitchFamily="2" charset="2"/>
              <a:buNone/>
            </a:pPr>
            <a:r>
              <a:rPr lang="en-GB" altLang="en-US" sz="3600" i="1" dirty="0">
                <a:effectLst/>
                <a:cs typeface="Times New Roman" pitchFamily="18" charset="0"/>
              </a:rPr>
              <a:t>“Learning is any more or less permanent change in behaviour which is the result of experience.”</a:t>
            </a:r>
          </a:p>
        </p:txBody>
      </p:sp>
      <p:pic>
        <p:nvPicPr>
          <p:cNvPr id="9220" name="Picture 4" descr="bd0713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14600"/>
            <a:ext cx="26479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541338" y="260350"/>
            <a:ext cx="8094663" cy="1203325"/>
          </a:xfrm>
        </p:spPr>
        <p:txBody>
          <a:bodyPr/>
          <a:lstStyle/>
          <a:p>
            <a:pPr eaLnBrk="1" hangingPunct="1">
              <a:buFont typeface="Wingdings" pitchFamily="2" charset="2"/>
              <a:buNone/>
              <a:defRPr/>
            </a:pPr>
            <a:r>
              <a:rPr lang="en-US" altLang="en-US" dirty="0">
                <a:solidFill>
                  <a:schemeClr val="tx1"/>
                </a:solidFill>
                <a:effectLst/>
              </a:rPr>
              <a:t>Notable </a:t>
            </a:r>
            <a:r>
              <a:rPr lang="en-US" altLang="en-US" dirty="0" err="1">
                <a:solidFill>
                  <a:schemeClr val="tx1"/>
                </a:solidFill>
                <a:effectLst/>
              </a:rPr>
              <a:t>behaviourists</a:t>
            </a:r>
            <a:endParaRPr lang="en-US" altLang="en-US" dirty="0"/>
          </a:p>
        </p:txBody>
      </p:sp>
      <p:sp>
        <p:nvSpPr>
          <p:cNvPr id="167939" name="Rectangle 3"/>
          <p:cNvSpPr>
            <a:spLocks noGrp="1" noChangeArrowheads="1"/>
          </p:cNvSpPr>
          <p:nvPr>
            <p:ph type="body" idx="1"/>
          </p:nvPr>
        </p:nvSpPr>
        <p:spPr>
          <a:xfrm>
            <a:off x="611560" y="5661248"/>
            <a:ext cx="7871123" cy="846113"/>
          </a:xfrm>
        </p:spPr>
        <p:txBody>
          <a:bodyPr/>
          <a:lstStyle/>
          <a:p>
            <a:pPr marL="533400" indent="-533400" algn="ctr" eaLnBrk="1" hangingPunct="1">
              <a:lnSpc>
                <a:spcPct val="90000"/>
              </a:lnSpc>
              <a:buFont typeface="Wingdings" pitchFamily="2" charset="2"/>
              <a:buNone/>
              <a:defRPr/>
            </a:pPr>
            <a:r>
              <a:rPr lang="en-GB" altLang="en-US" i="1" dirty="0">
                <a:effectLst/>
                <a:cs typeface="Times New Roman" pitchFamily="18" charset="0"/>
              </a:rPr>
              <a:t>	Ivan Pavlov - ‘Classical conditioning’</a:t>
            </a:r>
          </a:p>
        </p:txBody>
      </p:sp>
      <p:pic>
        <p:nvPicPr>
          <p:cNvPr id="10244" name="Picture 5" descr="thum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188913"/>
            <a:ext cx="1619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One of Pavlov’s Dogs, Pavlov Museum, 2005">
            <a:hlinkClick r:id="rId4" tooltip="One of Pavlov’s Dogs, Pavlov Museum, 2005"/>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988839"/>
            <a:ext cx="4464496" cy="298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xtured">
  <a:themeElements>
    <a:clrScheme name="Custom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FFFF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4036</TotalTime>
  <Words>984</Words>
  <Application>Microsoft Office PowerPoint</Application>
  <PresentationFormat>On-screen Show (4:3)</PresentationFormat>
  <Paragraphs>137</Paragraphs>
  <Slides>39</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 Unicode MS</vt:lpstr>
      <vt:lpstr>Arial</vt:lpstr>
      <vt:lpstr>Tahoma</vt:lpstr>
      <vt:lpstr>Times New Roman</vt:lpstr>
      <vt:lpstr>Wingdings</vt:lpstr>
      <vt:lpstr>Textured</vt:lpstr>
      <vt:lpstr>PowerPoint Presentation</vt:lpstr>
      <vt:lpstr>What do you bring to this session?</vt:lpstr>
      <vt:lpstr>Purposes</vt:lpstr>
      <vt:lpstr>What is a theory?</vt:lpstr>
      <vt:lpstr>What is a ‘learning theory’?</vt:lpstr>
      <vt:lpstr>Learning theory - Orientations </vt:lpstr>
      <vt:lpstr>Behaviourism</vt:lpstr>
      <vt:lpstr>A behaviourist definition of learning</vt:lpstr>
      <vt:lpstr>Notable behaviourists</vt:lpstr>
      <vt:lpstr>PowerPoint Presentation</vt:lpstr>
      <vt:lpstr>PowerPoint Presentation</vt:lpstr>
      <vt:lpstr>Notable behaviourists</vt:lpstr>
      <vt:lpstr>PowerPoint Presentation</vt:lpstr>
      <vt:lpstr>Evaluating and Using Behaviourist Approaches</vt:lpstr>
      <vt:lpstr>So, are you a cognitivist?</vt:lpstr>
      <vt:lpstr>Cognitivism</vt:lpstr>
      <vt:lpstr>Cognitivism</vt:lpstr>
      <vt:lpstr>A cognitivist definition of learning</vt:lpstr>
      <vt:lpstr>Jean Piaget</vt:lpstr>
      <vt:lpstr>Stage theory</vt:lpstr>
      <vt:lpstr>Piaget’s influence</vt:lpstr>
      <vt:lpstr>Lev Vygotsky</vt:lpstr>
      <vt:lpstr>Vygotsky’s Zone of Proximal Development (ZPD)</vt:lpstr>
      <vt:lpstr>Piaget vs Vygotsky?</vt:lpstr>
      <vt:lpstr>What about Theories of Instruction?</vt:lpstr>
      <vt:lpstr>Directed instruction</vt:lpstr>
      <vt:lpstr>Robert Gagné’s nine ‘events of instruction’</vt:lpstr>
      <vt:lpstr>Characterising a theory of instruction (Jerome Bruner)</vt:lpstr>
      <vt:lpstr>Constructivism</vt:lpstr>
      <vt:lpstr>Variants of constructivism</vt:lpstr>
      <vt:lpstr>Characteristics of personal constructivism</vt:lpstr>
      <vt:lpstr>Characteristics of social constructivism</vt:lpstr>
      <vt:lpstr>Radical Constructivism</vt:lpstr>
      <vt:lpstr>Constructivist teaching</vt:lpstr>
      <vt:lpstr>Constructivism and Misconceptions</vt:lpstr>
      <vt:lpstr>Challenging Misconceptions</vt:lpstr>
      <vt:lpstr>Challenging Misconceptions</vt:lpstr>
      <vt:lpstr>Challenging Misconceptions</vt:lpstr>
      <vt:lpstr>Challenging Misconceptions</vt:lpstr>
    </vt:vector>
  </TitlesOfParts>
  <Company>University of St. Thomas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site development:</dc:title>
  <dc:creator>Joe Landsberger</dc:creator>
  <cp:lastModifiedBy>Paul Denley</cp:lastModifiedBy>
  <cp:revision>124</cp:revision>
  <cp:lastPrinted>2018-02-21T14:21:01Z</cp:lastPrinted>
  <dcterms:created xsi:type="dcterms:W3CDTF">1999-02-23T17:28:40Z</dcterms:created>
  <dcterms:modified xsi:type="dcterms:W3CDTF">2019-06-12T19:58:33Z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jflandsberge@stthomas.edu</vt:lpwstr>
  </property>
  <property fmtid="{D5CDD505-2E9C-101B-9397-08002B2CF9AE}" pid="8" name="HomePage">
    <vt:lpwstr>www.iss.stthomas.edu/webtruth</vt:lpwstr>
  </property>
  <property fmtid="{D5CDD505-2E9C-101B-9397-08002B2CF9AE}" pid="9" name="Other">
    <vt:lpwstr>Web Reliability and Authenticity</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C:\Joe folder\EVENTS\CLASSROO\COTF99</vt:lpwstr>
  </property>
</Properties>
</file>