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69" r:id="rId3"/>
    <p:sldId id="258" r:id="rId4"/>
    <p:sldId id="271" r:id="rId5"/>
    <p:sldId id="270" r:id="rId6"/>
    <p:sldId id="261" r:id="rId7"/>
    <p:sldId id="275" r:id="rId8"/>
    <p:sldId id="265" r:id="rId9"/>
    <p:sldId id="260" r:id="rId10"/>
    <p:sldId id="267" r:id="rId11"/>
    <p:sldId id="266" r:id="rId12"/>
    <p:sldId id="272" r:id="rId13"/>
    <p:sldId id="276" r:id="rId14"/>
    <p:sldId id="274" r:id="rId15"/>
  </p:sldIdLst>
  <p:sldSz cx="9144000" cy="6858000" type="screen4x3"/>
  <p:notesSz cx="7099300" cy="102235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00"/>
    <a:srgbClr val="C8ECF4"/>
    <a:srgbClr val="9CDDEC"/>
    <a:srgbClr val="A5B6E5"/>
    <a:srgbClr val="CBE5B1"/>
    <a:srgbClr val="80008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61" autoAdjust="0"/>
    <p:restoredTop sz="94725" autoAdjust="0"/>
  </p:normalViewPr>
  <p:slideViewPr>
    <p:cSldViewPr>
      <p:cViewPr varScale="1">
        <p:scale>
          <a:sx n="72" d="100"/>
          <a:sy n="72" d="100"/>
        </p:scale>
        <p:origin x="92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1" y="1"/>
            <a:ext cx="3076401" cy="51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540" tIns="47270" rIns="94540" bIns="47270" numCol="1" anchor="t" anchorCtr="0" compatLnSpc="1">
            <a:prstTxWarp prst="textNoShape">
              <a:avLst/>
            </a:prstTxWarp>
          </a:bodyPr>
          <a:lstStyle>
            <a:lvl1pPr>
              <a:defRPr sz="1200" smtClean="0">
                <a:latin typeface="Arial" pitchFamily="34" charset="0"/>
                <a:cs typeface="Arial" pitchFamily="34" charset="0"/>
              </a:defRPr>
            </a:lvl1pPr>
          </a:lstStyle>
          <a:p>
            <a:pPr>
              <a:defRPr/>
            </a:pPr>
            <a:endParaRPr lang="en-GB" altLang="en-US"/>
          </a:p>
        </p:txBody>
      </p:sp>
      <p:sp>
        <p:nvSpPr>
          <p:cNvPr id="116739" name="Rectangle 3"/>
          <p:cNvSpPr>
            <a:spLocks noGrp="1" noChangeArrowheads="1"/>
          </p:cNvSpPr>
          <p:nvPr>
            <p:ph type="dt" sz="quarter" idx="1"/>
          </p:nvPr>
        </p:nvSpPr>
        <p:spPr bwMode="auto">
          <a:xfrm>
            <a:off x="4021766" y="1"/>
            <a:ext cx="3076401" cy="51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540" tIns="47270" rIns="94540" bIns="47270" numCol="1" anchor="t" anchorCtr="0" compatLnSpc="1">
            <a:prstTxWarp prst="textNoShape">
              <a:avLst/>
            </a:prstTxWarp>
          </a:bodyPr>
          <a:lstStyle>
            <a:lvl1pPr algn="r">
              <a:defRPr sz="1200" smtClean="0">
                <a:latin typeface="Arial" pitchFamily="34" charset="0"/>
                <a:cs typeface="Arial" pitchFamily="34" charset="0"/>
              </a:defRPr>
            </a:lvl1pPr>
          </a:lstStyle>
          <a:p>
            <a:pPr>
              <a:defRPr/>
            </a:pPr>
            <a:endParaRPr lang="en-GB" altLang="en-US"/>
          </a:p>
        </p:txBody>
      </p:sp>
      <p:sp>
        <p:nvSpPr>
          <p:cNvPr id="116740" name="Rectangle 4"/>
          <p:cNvSpPr>
            <a:spLocks noGrp="1" noChangeArrowheads="1"/>
          </p:cNvSpPr>
          <p:nvPr>
            <p:ph type="ftr" sz="quarter" idx="2"/>
          </p:nvPr>
        </p:nvSpPr>
        <p:spPr bwMode="auto">
          <a:xfrm>
            <a:off x="1" y="9711254"/>
            <a:ext cx="3076401" cy="509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540" tIns="47270" rIns="94540" bIns="47270" numCol="1" anchor="b" anchorCtr="0" compatLnSpc="1">
            <a:prstTxWarp prst="textNoShape">
              <a:avLst/>
            </a:prstTxWarp>
          </a:bodyPr>
          <a:lstStyle>
            <a:lvl1pPr>
              <a:defRPr sz="1200" smtClean="0">
                <a:latin typeface="Arial" pitchFamily="34" charset="0"/>
                <a:cs typeface="Arial" pitchFamily="34" charset="0"/>
              </a:defRPr>
            </a:lvl1pPr>
          </a:lstStyle>
          <a:p>
            <a:pPr>
              <a:defRPr/>
            </a:pPr>
            <a:endParaRPr lang="en-GB" altLang="en-US"/>
          </a:p>
        </p:txBody>
      </p:sp>
      <p:sp>
        <p:nvSpPr>
          <p:cNvPr id="116741" name="Rectangle 5"/>
          <p:cNvSpPr>
            <a:spLocks noGrp="1" noChangeArrowheads="1"/>
          </p:cNvSpPr>
          <p:nvPr>
            <p:ph type="sldNum" sz="quarter" idx="3"/>
          </p:nvPr>
        </p:nvSpPr>
        <p:spPr bwMode="auto">
          <a:xfrm>
            <a:off x="4021766" y="9711254"/>
            <a:ext cx="3076401" cy="509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540" tIns="47270" rIns="94540" bIns="47270" numCol="1" anchor="b" anchorCtr="0" compatLnSpc="1">
            <a:prstTxWarp prst="textNoShape">
              <a:avLst/>
            </a:prstTxWarp>
          </a:bodyPr>
          <a:lstStyle>
            <a:lvl1pPr algn="r">
              <a:defRPr sz="1200" smtClean="0">
                <a:latin typeface="Arial" pitchFamily="34" charset="0"/>
                <a:cs typeface="Arial" pitchFamily="34" charset="0"/>
              </a:defRPr>
            </a:lvl1pPr>
          </a:lstStyle>
          <a:p>
            <a:pPr>
              <a:defRPr/>
            </a:pPr>
            <a:fld id="{E60C3BEF-D8CA-4298-98C1-A7977C2C135C}" type="slidenum">
              <a:rPr lang="en-GB" altLang="en-US"/>
              <a:pPr>
                <a:defRPr/>
              </a:pPr>
              <a:t>‹#›</a:t>
            </a:fld>
            <a:endParaRPr lang="en-GB" altLang="en-US"/>
          </a:p>
        </p:txBody>
      </p:sp>
    </p:spTree>
    <p:extLst>
      <p:ext uri="{BB962C8B-B14F-4D97-AF65-F5344CB8AC3E}">
        <p14:creationId xmlns:p14="http://schemas.microsoft.com/office/powerpoint/2010/main" val="7724335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78365CD9-6FCB-4703-AEE5-6B2B41BB8021}" type="slidenum">
              <a:rPr lang="en-GB" altLang="en-US"/>
              <a:pPr>
                <a:defRPr/>
              </a:pPr>
              <a:t>‹#›</a:t>
            </a:fld>
            <a:endParaRPr lang="en-GB" altLang="en-US"/>
          </a:p>
        </p:txBody>
      </p:sp>
    </p:spTree>
    <p:extLst>
      <p:ext uri="{BB962C8B-B14F-4D97-AF65-F5344CB8AC3E}">
        <p14:creationId xmlns:p14="http://schemas.microsoft.com/office/powerpoint/2010/main" val="653471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E96C9F71-2D83-4415-A6A0-F144DC90B68B}" type="slidenum">
              <a:rPr lang="en-GB" altLang="en-US"/>
              <a:pPr>
                <a:defRPr/>
              </a:pPr>
              <a:t>‹#›</a:t>
            </a:fld>
            <a:endParaRPr lang="en-GB" altLang="en-US"/>
          </a:p>
        </p:txBody>
      </p:sp>
    </p:spTree>
    <p:extLst>
      <p:ext uri="{BB962C8B-B14F-4D97-AF65-F5344CB8AC3E}">
        <p14:creationId xmlns:p14="http://schemas.microsoft.com/office/powerpoint/2010/main" val="3570782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C68EF99D-D58D-4A94-904D-2F0AF8F15E0A}" type="slidenum">
              <a:rPr lang="en-GB" altLang="en-US"/>
              <a:pPr>
                <a:defRPr/>
              </a:pPr>
              <a:t>‹#›</a:t>
            </a:fld>
            <a:endParaRPr lang="en-GB" altLang="en-US"/>
          </a:p>
        </p:txBody>
      </p:sp>
    </p:spTree>
    <p:extLst>
      <p:ext uri="{BB962C8B-B14F-4D97-AF65-F5344CB8AC3E}">
        <p14:creationId xmlns:p14="http://schemas.microsoft.com/office/powerpoint/2010/main" val="2756159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877403E6-C9C3-443B-9461-9B584C07ED80}" type="slidenum">
              <a:rPr lang="en-GB" altLang="en-US"/>
              <a:pPr>
                <a:defRPr/>
              </a:pPr>
              <a:t>‹#›</a:t>
            </a:fld>
            <a:endParaRPr lang="en-GB" altLang="en-US"/>
          </a:p>
        </p:txBody>
      </p:sp>
    </p:spTree>
    <p:extLst>
      <p:ext uri="{BB962C8B-B14F-4D97-AF65-F5344CB8AC3E}">
        <p14:creationId xmlns:p14="http://schemas.microsoft.com/office/powerpoint/2010/main" val="3586477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756A4A5A-C008-43D3-A2F9-9A9CBA7C3669}" type="slidenum">
              <a:rPr lang="en-GB" altLang="en-US"/>
              <a:pPr>
                <a:defRPr/>
              </a:pPr>
              <a:t>‹#›</a:t>
            </a:fld>
            <a:endParaRPr lang="en-GB" altLang="en-US"/>
          </a:p>
        </p:txBody>
      </p:sp>
    </p:spTree>
    <p:extLst>
      <p:ext uri="{BB962C8B-B14F-4D97-AF65-F5344CB8AC3E}">
        <p14:creationId xmlns:p14="http://schemas.microsoft.com/office/powerpoint/2010/main" val="3964478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7862C9E1-AB80-44F3-9A53-5EF6E1977B66}" type="slidenum">
              <a:rPr lang="en-GB" altLang="en-US"/>
              <a:pPr>
                <a:defRPr/>
              </a:pPr>
              <a:t>‹#›</a:t>
            </a:fld>
            <a:endParaRPr lang="en-GB" altLang="en-US"/>
          </a:p>
        </p:txBody>
      </p:sp>
    </p:spTree>
    <p:extLst>
      <p:ext uri="{BB962C8B-B14F-4D97-AF65-F5344CB8AC3E}">
        <p14:creationId xmlns:p14="http://schemas.microsoft.com/office/powerpoint/2010/main" val="68039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pPr>
              <a:defRPr/>
            </a:pPr>
            <a:fld id="{C7A56EB2-A35F-45B6-BFC9-1A396DF18B76}" type="slidenum">
              <a:rPr lang="en-GB" altLang="en-US"/>
              <a:pPr>
                <a:defRPr/>
              </a:pPr>
              <a:t>‹#›</a:t>
            </a:fld>
            <a:endParaRPr lang="en-GB" altLang="en-US"/>
          </a:p>
        </p:txBody>
      </p:sp>
    </p:spTree>
    <p:extLst>
      <p:ext uri="{BB962C8B-B14F-4D97-AF65-F5344CB8AC3E}">
        <p14:creationId xmlns:p14="http://schemas.microsoft.com/office/powerpoint/2010/main" val="948283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pPr>
              <a:defRPr/>
            </a:pPr>
            <a:fld id="{A28D45B3-4D3C-4E70-AE84-890509A71948}" type="slidenum">
              <a:rPr lang="en-GB" altLang="en-US"/>
              <a:pPr>
                <a:defRPr/>
              </a:pPr>
              <a:t>‹#›</a:t>
            </a:fld>
            <a:endParaRPr lang="en-GB" altLang="en-US"/>
          </a:p>
        </p:txBody>
      </p:sp>
    </p:spTree>
    <p:extLst>
      <p:ext uri="{BB962C8B-B14F-4D97-AF65-F5344CB8AC3E}">
        <p14:creationId xmlns:p14="http://schemas.microsoft.com/office/powerpoint/2010/main" val="2585812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pPr>
              <a:defRPr/>
            </a:pPr>
            <a:fld id="{63EE16A8-8DBE-47C1-B2EE-59BBF7B14419}" type="slidenum">
              <a:rPr lang="en-GB" altLang="en-US"/>
              <a:pPr>
                <a:defRPr/>
              </a:pPr>
              <a:t>‹#›</a:t>
            </a:fld>
            <a:endParaRPr lang="en-GB" altLang="en-US"/>
          </a:p>
        </p:txBody>
      </p:sp>
    </p:spTree>
    <p:extLst>
      <p:ext uri="{BB962C8B-B14F-4D97-AF65-F5344CB8AC3E}">
        <p14:creationId xmlns:p14="http://schemas.microsoft.com/office/powerpoint/2010/main" val="1906988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D280FAE8-053D-458F-8613-DD6BF42D9681}" type="slidenum">
              <a:rPr lang="en-GB" altLang="en-US"/>
              <a:pPr>
                <a:defRPr/>
              </a:pPr>
              <a:t>‹#›</a:t>
            </a:fld>
            <a:endParaRPr lang="en-GB" altLang="en-US"/>
          </a:p>
        </p:txBody>
      </p:sp>
    </p:spTree>
    <p:extLst>
      <p:ext uri="{BB962C8B-B14F-4D97-AF65-F5344CB8AC3E}">
        <p14:creationId xmlns:p14="http://schemas.microsoft.com/office/powerpoint/2010/main" val="15886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C0F240BC-4850-44AC-AF3A-4274F9266CB4}" type="slidenum">
              <a:rPr lang="en-GB" altLang="en-US"/>
              <a:pPr>
                <a:defRPr/>
              </a:pPr>
              <a:t>‹#›</a:t>
            </a:fld>
            <a:endParaRPr lang="en-GB" altLang="en-US"/>
          </a:p>
        </p:txBody>
      </p:sp>
    </p:spTree>
    <p:extLst>
      <p:ext uri="{BB962C8B-B14F-4D97-AF65-F5344CB8AC3E}">
        <p14:creationId xmlns:p14="http://schemas.microsoft.com/office/powerpoint/2010/main" val="1990393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pitchFamily="34" charset="0"/>
                <a:cs typeface="Arial" pitchFamily="34" charset="0"/>
              </a:defRPr>
            </a:lvl1pPr>
          </a:lstStyle>
          <a:p>
            <a:pPr>
              <a:defRPr/>
            </a:pPr>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pitchFamily="34" charset="0"/>
                <a:cs typeface="Arial" pitchFamily="34" charset="0"/>
              </a:defRPr>
            </a:lvl1pPr>
          </a:lstStyle>
          <a:p>
            <a:pPr>
              <a:defRPr/>
            </a:pPr>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pitchFamily="34" charset="0"/>
                <a:cs typeface="Arial" pitchFamily="34" charset="0"/>
              </a:defRPr>
            </a:lvl1pPr>
          </a:lstStyle>
          <a:p>
            <a:pPr>
              <a:defRPr/>
            </a:pPr>
            <a:fld id="{4EBA60DC-90A1-49DD-914A-FD53C3EBF9EF}"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elfdeterminationtheory.org/theory/" TargetMode="External"/><Relationship Id="rId2" Type="http://schemas.openxmlformats.org/officeDocument/2006/relationships/hyperlink" Target="https://www.youtube.com/watch?v=m6fm1gt5YAM" TargetMode="Externa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hyperlink" Target="http://www.selfdeterminationtheory.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ibe.unesco.org/publications/.../prac10e.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04805" y="332656"/>
            <a:ext cx="8569325" cy="1223963"/>
          </a:xfrm>
        </p:spPr>
        <p:txBody>
          <a:bodyPr/>
          <a:lstStyle/>
          <a:p>
            <a:pPr eaLnBrk="1" hangingPunct="1"/>
            <a:r>
              <a:rPr lang="en-GB" altLang="en-US" sz="3600" b="1" dirty="0">
                <a:solidFill>
                  <a:schemeClr val="accent2"/>
                </a:solidFill>
              </a:rPr>
              <a:t>Motivation and learning</a:t>
            </a:r>
          </a:p>
        </p:txBody>
      </p:sp>
      <p:sp>
        <p:nvSpPr>
          <p:cNvPr id="2051" name="Rectangle 3"/>
          <p:cNvSpPr>
            <a:spLocks noGrp="1" noChangeArrowheads="1"/>
          </p:cNvSpPr>
          <p:nvPr>
            <p:ph type="subTitle" idx="1"/>
          </p:nvPr>
        </p:nvSpPr>
        <p:spPr>
          <a:xfrm>
            <a:off x="611560" y="2006390"/>
            <a:ext cx="3312368" cy="3672929"/>
          </a:xfrm>
        </p:spPr>
        <p:txBody>
          <a:bodyPr/>
          <a:lstStyle/>
          <a:p>
            <a:pPr algn="l" eaLnBrk="1" hangingPunct="1">
              <a:lnSpc>
                <a:spcPct val="80000"/>
              </a:lnSpc>
            </a:pPr>
            <a:r>
              <a:rPr lang="en-GB" altLang="en-US" sz="2000" b="1" dirty="0">
                <a:solidFill>
                  <a:schemeClr val="accent2"/>
                </a:solidFill>
              </a:rPr>
              <a:t>Purposes</a:t>
            </a:r>
          </a:p>
          <a:p>
            <a:pPr algn="l" eaLnBrk="1" hangingPunct="1">
              <a:lnSpc>
                <a:spcPct val="80000"/>
              </a:lnSpc>
            </a:pPr>
            <a:endParaRPr lang="en-GB" altLang="en-US" sz="2000" dirty="0">
              <a:solidFill>
                <a:schemeClr val="accent2"/>
              </a:solidFill>
            </a:endParaRPr>
          </a:p>
          <a:p>
            <a:pPr algn="l" eaLnBrk="1" hangingPunct="1">
              <a:lnSpc>
                <a:spcPct val="80000"/>
              </a:lnSpc>
            </a:pPr>
            <a:r>
              <a:rPr lang="en-GB" altLang="en-US" sz="2400" dirty="0">
                <a:solidFill>
                  <a:schemeClr val="accent2"/>
                </a:solidFill>
              </a:rPr>
              <a:t>To appreciate a range of factors which may influence the effectiveness of learning</a:t>
            </a:r>
          </a:p>
          <a:p>
            <a:pPr algn="l" eaLnBrk="1" hangingPunct="1">
              <a:lnSpc>
                <a:spcPct val="80000"/>
              </a:lnSpc>
            </a:pPr>
            <a:endParaRPr lang="en-GB" altLang="en-US" sz="2400" dirty="0">
              <a:solidFill>
                <a:schemeClr val="accent2"/>
              </a:solidFill>
            </a:endParaRPr>
          </a:p>
          <a:p>
            <a:pPr algn="l" eaLnBrk="1" hangingPunct="1">
              <a:lnSpc>
                <a:spcPct val="80000"/>
              </a:lnSpc>
            </a:pPr>
            <a:r>
              <a:rPr lang="en-GB" altLang="en-US" sz="2400" dirty="0">
                <a:solidFill>
                  <a:schemeClr val="accent2"/>
                </a:solidFill>
              </a:rPr>
              <a:t>To relate these factors to learning theories examined</a:t>
            </a:r>
          </a:p>
        </p:txBody>
      </p:sp>
      <p:pic>
        <p:nvPicPr>
          <p:cNvPr id="5" name="Picture 4" descr="http://www.offervault.com/scoop/wp-content/uploads/2014/08/office-space-motivation-post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2132856"/>
            <a:ext cx="4608512" cy="35152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62062" y="0"/>
            <a:ext cx="8229600" cy="1143000"/>
          </a:xfrm>
        </p:spPr>
        <p:txBody>
          <a:bodyPr/>
          <a:lstStyle/>
          <a:p>
            <a:pPr eaLnBrk="1" hangingPunct="1"/>
            <a:r>
              <a:rPr lang="en-GB" altLang="en-US" dirty="0">
                <a:solidFill>
                  <a:schemeClr val="accent2"/>
                </a:solidFill>
              </a:rPr>
              <a:t>A Behaviourist Perspective</a:t>
            </a:r>
            <a:endParaRPr lang="en-US" altLang="en-US" dirty="0">
              <a:solidFill>
                <a:schemeClr val="accent2"/>
              </a:solidFill>
            </a:endParaRPr>
          </a:p>
        </p:txBody>
      </p:sp>
      <p:pic>
        <p:nvPicPr>
          <p:cNvPr id="7172" name="Picture 5" descr="puppet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2564904"/>
            <a:ext cx="1931987"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ext Box 6"/>
          <p:cNvSpPr txBox="1">
            <a:spLocks noChangeArrowheads="1"/>
          </p:cNvSpPr>
          <p:nvPr/>
        </p:nvSpPr>
        <p:spPr bwMode="auto">
          <a:xfrm>
            <a:off x="562062" y="1268760"/>
            <a:ext cx="6218576"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altLang="en-US" sz="2800" dirty="0">
                <a:solidFill>
                  <a:schemeClr val="accent2"/>
                </a:solidFill>
              </a:rPr>
              <a:t>Motivation is a result of positive reinforcement (Skinner)</a:t>
            </a:r>
          </a:p>
          <a:p>
            <a:pPr marL="342900" indent="-342900" eaLnBrk="1" hangingPunct="1">
              <a:spcBef>
                <a:spcPct val="50000"/>
              </a:spcBef>
              <a:buFont typeface="Arial" panose="020B0604020202020204" pitchFamily="34" charset="0"/>
              <a:buChar char="•"/>
            </a:pPr>
            <a:r>
              <a:rPr lang="en-US" altLang="en-US" sz="2400" dirty="0">
                <a:solidFill>
                  <a:schemeClr val="accent2"/>
                </a:solidFill>
              </a:rPr>
              <a:t>A student who receives verbal praise and good grades for correct answers is more likely to learn those answers effectively than one who receives little or no positive feedback for the same answers. </a:t>
            </a:r>
          </a:p>
          <a:p>
            <a:pPr marL="342900" indent="-342900" eaLnBrk="1" hangingPunct="1">
              <a:spcBef>
                <a:spcPct val="50000"/>
              </a:spcBef>
              <a:buFont typeface="Arial" panose="020B0604020202020204" pitchFamily="34" charset="0"/>
              <a:buChar char="•"/>
            </a:pPr>
            <a:r>
              <a:rPr lang="en-US" altLang="en-US" sz="2400" dirty="0">
                <a:solidFill>
                  <a:schemeClr val="accent2"/>
                </a:solidFill>
              </a:rPr>
              <a:t>Human learners tend to avoid responses that are associated with negative reinforcements such as poor grades or negative feedback</a:t>
            </a:r>
            <a:r>
              <a:rPr lang="en-US" altLang="en-US" sz="2400" dirty="0">
                <a:solidFill>
                  <a:srgbClr val="0000FF"/>
                </a:solidFill>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7544" y="5467"/>
            <a:ext cx="8229600" cy="1143000"/>
          </a:xfrm>
        </p:spPr>
        <p:txBody>
          <a:bodyPr/>
          <a:lstStyle/>
          <a:p>
            <a:pPr eaLnBrk="1" hangingPunct="1"/>
            <a:r>
              <a:rPr lang="en-GB" altLang="en-US" dirty="0">
                <a:solidFill>
                  <a:schemeClr val="accent2"/>
                </a:solidFill>
              </a:rPr>
              <a:t>A Humanistic Perspective</a:t>
            </a:r>
            <a:endParaRPr lang="en-US" altLang="en-US" dirty="0">
              <a:solidFill>
                <a:schemeClr val="accent2"/>
              </a:solidFill>
            </a:endParaRPr>
          </a:p>
        </p:txBody>
      </p:sp>
      <p:sp>
        <p:nvSpPr>
          <p:cNvPr id="8195" name="Rectangle 3"/>
          <p:cNvSpPr>
            <a:spLocks noGrp="1" noChangeArrowheads="1"/>
          </p:cNvSpPr>
          <p:nvPr>
            <p:ph type="body" idx="4294967295"/>
          </p:nvPr>
        </p:nvSpPr>
        <p:spPr>
          <a:xfrm>
            <a:off x="611560" y="5445224"/>
            <a:ext cx="8136904" cy="1079500"/>
          </a:xfrm>
        </p:spPr>
        <p:txBody>
          <a:bodyPr/>
          <a:lstStyle/>
          <a:p>
            <a:pPr eaLnBrk="1" hangingPunct="1">
              <a:lnSpc>
                <a:spcPct val="90000"/>
              </a:lnSpc>
              <a:buFontTx/>
              <a:buNone/>
            </a:pPr>
            <a:r>
              <a:rPr lang="en-US" altLang="en-US" sz="2000" dirty="0">
                <a:solidFill>
                  <a:schemeClr val="accent2"/>
                </a:solidFill>
              </a:rPr>
              <a:t>The essence of the hierarchy is the notion of </a:t>
            </a:r>
            <a:r>
              <a:rPr lang="en-US" altLang="en-US" sz="2000" i="1" dirty="0">
                <a:solidFill>
                  <a:schemeClr val="accent2"/>
                </a:solidFill>
              </a:rPr>
              <a:t>pre-potency</a:t>
            </a:r>
            <a:r>
              <a:rPr lang="en-US" altLang="en-US" sz="2000" dirty="0">
                <a:solidFill>
                  <a:schemeClr val="accent2"/>
                </a:solidFill>
              </a:rPr>
              <a:t>, which </a:t>
            </a:r>
          </a:p>
          <a:p>
            <a:pPr eaLnBrk="1" hangingPunct="1">
              <a:lnSpc>
                <a:spcPct val="90000"/>
              </a:lnSpc>
              <a:buFontTx/>
              <a:buNone/>
            </a:pPr>
            <a:r>
              <a:rPr lang="en-US" altLang="en-US" sz="2000" dirty="0">
                <a:solidFill>
                  <a:schemeClr val="accent2"/>
                </a:solidFill>
              </a:rPr>
              <a:t>means that you are not going to be motivated by any higher-level </a:t>
            </a:r>
          </a:p>
          <a:p>
            <a:pPr eaLnBrk="1" hangingPunct="1">
              <a:lnSpc>
                <a:spcPct val="90000"/>
              </a:lnSpc>
              <a:buFontTx/>
              <a:buNone/>
            </a:pPr>
            <a:r>
              <a:rPr lang="en-US" altLang="en-US" sz="2000" dirty="0">
                <a:solidFill>
                  <a:schemeClr val="accent2"/>
                </a:solidFill>
              </a:rPr>
              <a:t>needs until your lower-level ones have been satisfied. </a:t>
            </a:r>
          </a:p>
        </p:txBody>
      </p:sp>
      <p:pic>
        <p:nvPicPr>
          <p:cNvPr id="8196" name="Picture 5" descr="maslo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203425"/>
            <a:ext cx="4416425" cy="386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picture_maslo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325" y="1269917"/>
            <a:ext cx="1789261" cy="271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Box 8"/>
          <p:cNvSpPr txBox="1">
            <a:spLocks noChangeArrowheads="1"/>
          </p:cNvSpPr>
          <p:nvPr/>
        </p:nvSpPr>
        <p:spPr bwMode="auto">
          <a:xfrm>
            <a:off x="6340474" y="4221088"/>
            <a:ext cx="160496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altLang="en-US" sz="2400" dirty="0">
                <a:solidFill>
                  <a:schemeClr val="accent2"/>
                </a:solidFill>
              </a:rPr>
              <a:t>Maslow’s Hierarchy</a:t>
            </a:r>
            <a:endParaRPr lang="en-US" altLang="en-US" sz="2400" dirty="0">
              <a:solidFill>
                <a:schemeClr val="accent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27584" y="476672"/>
            <a:ext cx="7560840" cy="1296144"/>
          </a:xfrm>
        </p:spPr>
        <p:txBody>
          <a:bodyPr/>
          <a:lstStyle/>
          <a:p>
            <a:pPr eaLnBrk="1" hangingPunct="1"/>
            <a:r>
              <a:rPr lang="en-GB" altLang="en-US" sz="4000" dirty="0">
                <a:solidFill>
                  <a:schemeClr val="accent2"/>
                </a:solidFill>
              </a:rPr>
              <a:t>Readiness to Learn?</a:t>
            </a:r>
            <a:br>
              <a:rPr lang="en-GB" altLang="en-US" sz="4000" dirty="0">
                <a:solidFill>
                  <a:schemeClr val="accent2"/>
                </a:solidFill>
              </a:rPr>
            </a:br>
            <a:r>
              <a:rPr lang="en-GB" altLang="en-US" sz="3200" dirty="0">
                <a:solidFill>
                  <a:schemeClr val="accent2"/>
                </a:solidFill>
              </a:rPr>
              <a:t>(‘</a:t>
            </a:r>
            <a:r>
              <a:rPr lang="en-GB" altLang="en-US" sz="3200" dirty="0" err="1">
                <a:solidFill>
                  <a:schemeClr val="accent2"/>
                </a:solidFill>
              </a:rPr>
              <a:t>Dubin’s</a:t>
            </a:r>
            <a:r>
              <a:rPr lang="en-GB" altLang="en-US" sz="3200" dirty="0">
                <a:solidFill>
                  <a:schemeClr val="accent2"/>
                </a:solidFill>
              </a:rPr>
              <a:t> Dichotomy’)</a:t>
            </a:r>
            <a:endParaRPr lang="en-GB" altLang="en-US" sz="4000" b="1" dirty="0">
              <a:solidFill>
                <a:schemeClr val="accent2"/>
              </a:solidFill>
            </a:endParaRPr>
          </a:p>
        </p:txBody>
      </p:sp>
      <p:sp>
        <p:nvSpPr>
          <p:cNvPr id="9219" name="Rectangle 3"/>
          <p:cNvSpPr>
            <a:spLocks noGrp="1" noChangeArrowheads="1"/>
          </p:cNvSpPr>
          <p:nvPr>
            <p:ph type="body" idx="1"/>
          </p:nvPr>
        </p:nvSpPr>
        <p:spPr>
          <a:xfrm>
            <a:off x="1331640" y="2420888"/>
            <a:ext cx="6768752" cy="3528392"/>
          </a:xfrm>
        </p:spPr>
        <p:txBody>
          <a:bodyPr/>
          <a:lstStyle/>
          <a:p>
            <a:pPr eaLnBrk="1" hangingPunct="1">
              <a:lnSpc>
                <a:spcPct val="80000"/>
              </a:lnSpc>
            </a:pPr>
            <a:r>
              <a:rPr lang="en-GB" altLang="en-US" dirty="0">
                <a:solidFill>
                  <a:schemeClr val="accent2"/>
                </a:solidFill>
              </a:rPr>
              <a:t>The relationship between consciousness and competence</a:t>
            </a:r>
          </a:p>
          <a:p>
            <a:pPr eaLnBrk="1" hangingPunct="1">
              <a:lnSpc>
                <a:spcPct val="80000"/>
              </a:lnSpc>
            </a:pPr>
            <a:r>
              <a:rPr lang="en-GB" altLang="en-US" dirty="0">
                <a:solidFill>
                  <a:schemeClr val="accent2"/>
                </a:solidFill>
              </a:rPr>
              <a:t>Four possible states</a:t>
            </a:r>
          </a:p>
          <a:p>
            <a:pPr eaLnBrk="1" hangingPunct="1">
              <a:lnSpc>
                <a:spcPct val="80000"/>
              </a:lnSpc>
            </a:pPr>
            <a:r>
              <a:rPr lang="en-GB" altLang="en-US" dirty="0">
                <a:solidFill>
                  <a:schemeClr val="accent2"/>
                </a:solidFill>
              </a:rPr>
              <a:t>Any examples?</a:t>
            </a:r>
          </a:p>
          <a:p>
            <a:pPr eaLnBrk="1" hangingPunct="1">
              <a:lnSpc>
                <a:spcPct val="80000"/>
              </a:lnSpc>
            </a:pPr>
            <a:r>
              <a:rPr lang="en-GB" altLang="en-US" dirty="0">
                <a:solidFill>
                  <a:schemeClr val="accent2"/>
                </a:solidFill>
              </a:rPr>
              <a:t>What is the desirable starting point?</a:t>
            </a:r>
          </a:p>
          <a:p>
            <a:pPr eaLnBrk="1" hangingPunct="1">
              <a:lnSpc>
                <a:spcPct val="80000"/>
              </a:lnSpc>
            </a:pPr>
            <a:r>
              <a:rPr lang="en-GB" altLang="en-US" dirty="0">
                <a:solidFill>
                  <a:schemeClr val="accent2"/>
                </a:solidFill>
              </a:rPr>
              <a:t>What is the desirable end point?</a:t>
            </a:r>
          </a:p>
          <a:p>
            <a:pPr eaLnBrk="1" hangingPunct="1">
              <a:lnSpc>
                <a:spcPct val="80000"/>
              </a:lnSpc>
            </a:pPr>
            <a:endParaRPr lang="en-GB" altLang="en-US" dirty="0">
              <a:solidFill>
                <a:schemeClr val="accent2"/>
              </a:solidFill>
            </a:endParaRPr>
          </a:p>
          <a:p>
            <a:pPr marL="0" indent="0" algn="r" eaLnBrk="1" hangingPunct="1">
              <a:lnSpc>
                <a:spcPct val="80000"/>
              </a:lnSpc>
              <a:buNone/>
            </a:pPr>
            <a:r>
              <a:rPr lang="en-GB" altLang="en-US" sz="2400" dirty="0">
                <a:solidFill>
                  <a:schemeClr val="accent2"/>
                </a:solidFill>
              </a:rPr>
              <a:t>Robert </a:t>
            </a:r>
            <a:r>
              <a:rPr lang="en-GB" altLang="en-US" sz="2400" dirty="0" err="1">
                <a:solidFill>
                  <a:schemeClr val="accent2"/>
                </a:solidFill>
              </a:rPr>
              <a:t>Dubin</a:t>
            </a:r>
            <a:endParaRPr lang="en-GB" altLang="en-US" sz="2400" dirty="0">
              <a:solidFill>
                <a:schemeClr val="accent2"/>
              </a:solidFill>
            </a:endParaRPr>
          </a:p>
          <a:p>
            <a:pPr eaLnBrk="1" hangingPunct="1">
              <a:lnSpc>
                <a:spcPct val="80000"/>
              </a:lnSpc>
              <a:buFontTx/>
              <a:buNone/>
            </a:pPr>
            <a:endParaRPr lang="en-GB" altLang="en-US" sz="1400" b="1" dirty="0">
              <a:solidFill>
                <a:schemeClr val="accent2"/>
              </a:solidFill>
            </a:endParaRPr>
          </a:p>
        </p:txBody>
      </p:sp>
    </p:spTree>
    <p:extLst>
      <p:ext uri="{BB962C8B-B14F-4D97-AF65-F5344CB8AC3E}">
        <p14:creationId xmlns:p14="http://schemas.microsoft.com/office/powerpoint/2010/main" val="1267873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4848D3A6-2860-4DDF-8FBF-3465E1D882C1}"/>
              </a:ext>
            </a:extLst>
          </p:cNvPr>
          <p:cNvCxnSpPr>
            <a:cxnSpLocks/>
          </p:cNvCxnSpPr>
          <p:nvPr/>
        </p:nvCxnSpPr>
        <p:spPr>
          <a:xfrm>
            <a:off x="4572000" y="1268760"/>
            <a:ext cx="0" cy="4680520"/>
          </a:xfrm>
          <a:prstGeom prst="line">
            <a:avLst/>
          </a:prstGeom>
          <a:ln w="762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49D9DA3-3011-4C18-BC2F-77CDEF562167}"/>
              </a:ext>
            </a:extLst>
          </p:cNvPr>
          <p:cNvCxnSpPr>
            <a:cxnSpLocks/>
          </p:cNvCxnSpPr>
          <p:nvPr/>
        </p:nvCxnSpPr>
        <p:spPr>
          <a:xfrm>
            <a:off x="1835696" y="3573016"/>
            <a:ext cx="5544616" cy="0"/>
          </a:xfrm>
          <a:prstGeom prst="line">
            <a:avLst/>
          </a:prstGeom>
          <a:ln w="762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D94F2B8-56B0-4E9E-8575-2AE3B2EEA50E}"/>
              </a:ext>
            </a:extLst>
          </p:cNvPr>
          <p:cNvCxnSpPr>
            <a:cxnSpLocks/>
          </p:cNvCxnSpPr>
          <p:nvPr/>
        </p:nvCxnSpPr>
        <p:spPr>
          <a:xfrm>
            <a:off x="2555776" y="908720"/>
            <a:ext cx="381642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3A76995E-D9AF-455D-BD31-17188A46C353}"/>
              </a:ext>
            </a:extLst>
          </p:cNvPr>
          <p:cNvSpPr txBox="1"/>
          <p:nvPr/>
        </p:nvSpPr>
        <p:spPr>
          <a:xfrm>
            <a:off x="5148064" y="1908057"/>
            <a:ext cx="1800195" cy="646331"/>
          </a:xfrm>
          <a:prstGeom prst="rect">
            <a:avLst/>
          </a:prstGeom>
          <a:noFill/>
        </p:spPr>
        <p:txBody>
          <a:bodyPr wrap="square" rtlCol="0">
            <a:spAutoFit/>
          </a:bodyPr>
          <a:lstStyle/>
          <a:p>
            <a:pPr algn="ctr"/>
            <a:r>
              <a:rPr lang="en-GB" b="1" dirty="0">
                <a:solidFill>
                  <a:srgbClr val="0000FF"/>
                </a:solidFill>
              </a:rPr>
              <a:t>Conscious Incompetence</a:t>
            </a:r>
          </a:p>
        </p:txBody>
      </p:sp>
      <p:sp>
        <p:nvSpPr>
          <p:cNvPr id="17" name="TextBox 16">
            <a:extLst>
              <a:ext uri="{FF2B5EF4-FFF2-40B4-BE49-F238E27FC236}">
                <a16:creationId xmlns:a16="http://schemas.microsoft.com/office/drawing/2014/main" id="{7F3E91D9-A53E-4B38-AF45-2BC1E766A38D}"/>
              </a:ext>
            </a:extLst>
          </p:cNvPr>
          <p:cNvSpPr txBox="1"/>
          <p:nvPr/>
        </p:nvSpPr>
        <p:spPr>
          <a:xfrm>
            <a:off x="2274160" y="4373938"/>
            <a:ext cx="1800195" cy="646331"/>
          </a:xfrm>
          <a:prstGeom prst="rect">
            <a:avLst/>
          </a:prstGeom>
          <a:noFill/>
        </p:spPr>
        <p:txBody>
          <a:bodyPr wrap="square" rtlCol="0">
            <a:spAutoFit/>
          </a:bodyPr>
          <a:lstStyle/>
          <a:p>
            <a:pPr algn="ctr"/>
            <a:r>
              <a:rPr lang="en-GB" b="1" dirty="0">
                <a:solidFill>
                  <a:srgbClr val="0000FF"/>
                </a:solidFill>
              </a:rPr>
              <a:t>Unconscious Competence</a:t>
            </a:r>
          </a:p>
        </p:txBody>
      </p:sp>
      <p:sp>
        <p:nvSpPr>
          <p:cNvPr id="18" name="TextBox 17">
            <a:extLst>
              <a:ext uri="{FF2B5EF4-FFF2-40B4-BE49-F238E27FC236}">
                <a16:creationId xmlns:a16="http://schemas.microsoft.com/office/drawing/2014/main" id="{3D9809BB-019D-4337-A708-C1687362AD2D}"/>
              </a:ext>
            </a:extLst>
          </p:cNvPr>
          <p:cNvSpPr txBox="1"/>
          <p:nvPr/>
        </p:nvSpPr>
        <p:spPr>
          <a:xfrm>
            <a:off x="2274161" y="1908058"/>
            <a:ext cx="1800195" cy="646331"/>
          </a:xfrm>
          <a:prstGeom prst="rect">
            <a:avLst/>
          </a:prstGeom>
          <a:noFill/>
        </p:spPr>
        <p:txBody>
          <a:bodyPr wrap="square" rtlCol="0">
            <a:spAutoFit/>
          </a:bodyPr>
          <a:lstStyle/>
          <a:p>
            <a:pPr algn="ctr"/>
            <a:r>
              <a:rPr lang="en-GB" b="1" dirty="0">
                <a:solidFill>
                  <a:srgbClr val="0000FF"/>
                </a:solidFill>
              </a:rPr>
              <a:t>Unconscious Incompetence</a:t>
            </a:r>
          </a:p>
        </p:txBody>
      </p:sp>
      <p:sp>
        <p:nvSpPr>
          <p:cNvPr id="19" name="TextBox 18">
            <a:extLst>
              <a:ext uri="{FF2B5EF4-FFF2-40B4-BE49-F238E27FC236}">
                <a16:creationId xmlns:a16="http://schemas.microsoft.com/office/drawing/2014/main" id="{06DECCDB-96AF-42AA-9E84-0412424E50B9}"/>
              </a:ext>
            </a:extLst>
          </p:cNvPr>
          <p:cNvSpPr txBox="1"/>
          <p:nvPr/>
        </p:nvSpPr>
        <p:spPr>
          <a:xfrm>
            <a:off x="5148064" y="4373938"/>
            <a:ext cx="1800195" cy="646331"/>
          </a:xfrm>
          <a:prstGeom prst="rect">
            <a:avLst/>
          </a:prstGeom>
          <a:noFill/>
        </p:spPr>
        <p:txBody>
          <a:bodyPr wrap="square" rtlCol="0">
            <a:spAutoFit/>
          </a:bodyPr>
          <a:lstStyle/>
          <a:p>
            <a:pPr algn="ctr"/>
            <a:r>
              <a:rPr lang="en-GB" b="1" dirty="0">
                <a:solidFill>
                  <a:srgbClr val="0000FF"/>
                </a:solidFill>
              </a:rPr>
              <a:t>Conscious Competence</a:t>
            </a:r>
          </a:p>
        </p:txBody>
      </p:sp>
      <p:cxnSp>
        <p:nvCxnSpPr>
          <p:cNvPr id="21" name="Straight Arrow Connector 20">
            <a:extLst>
              <a:ext uri="{FF2B5EF4-FFF2-40B4-BE49-F238E27FC236}">
                <a16:creationId xmlns:a16="http://schemas.microsoft.com/office/drawing/2014/main" id="{B37044B6-17D3-4184-9EA7-F396FD050C89}"/>
              </a:ext>
            </a:extLst>
          </p:cNvPr>
          <p:cNvCxnSpPr>
            <a:cxnSpLocks/>
          </p:cNvCxnSpPr>
          <p:nvPr/>
        </p:nvCxnSpPr>
        <p:spPr>
          <a:xfrm>
            <a:off x="8028384" y="1484784"/>
            <a:ext cx="0" cy="403244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039DF53B-D125-4B3E-950F-ADF5FC7E6041}"/>
              </a:ext>
            </a:extLst>
          </p:cNvPr>
          <p:cNvCxnSpPr>
            <a:cxnSpLocks/>
          </p:cNvCxnSpPr>
          <p:nvPr/>
        </p:nvCxnSpPr>
        <p:spPr>
          <a:xfrm flipH="1">
            <a:off x="2771800" y="6309320"/>
            <a:ext cx="3816424"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334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633412"/>
          </a:xfrm>
        </p:spPr>
        <p:txBody>
          <a:bodyPr/>
          <a:lstStyle/>
          <a:p>
            <a:pPr eaLnBrk="1" hangingPunct="1"/>
            <a:r>
              <a:rPr lang="en-GB" altLang="en-US" sz="3200" dirty="0">
                <a:solidFill>
                  <a:schemeClr val="accent2"/>
                </a:solidFill>
                <a:hlinkClick r:id="rId2"/>
              </a:rPr>
              <a:t>Self-Determination Theory</a:t>
            </a:r>
            <a:endParaRPr lang="en-GB" altLang="en-US" sz="3200" dirty="0">
              <a:solidFill>
                <a:schemeClr val="accent2"/>
              </a:solidFill>
            </a:endParaRPr>
          </a:p>
        </p:txBody>
      </p:sp>
      <p:sp>
        <p:nvSpPr>
          <p:cNvPr id="4100" name="Text Box 4"/>
          <p:cNvSpPr txBox="1">
            <a:spLocks noChangeArrowheads="1"/>
          </p:cNvSpPr>
          <p:nvPr/>
        </p:nvSpPr>
        <p:spPr bwMode="auto">
          <a:xfrm>
            <a:off x="6505947" y="6165304"/>
            <a:ext cx="2232794" cy="313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lnSpc>
                <a:spcPct val="80000"/>
              </a:lnSpc>
              <a:spcBef>
                <a:spcPct val="20000"/>
              </a:spcBef>
            </a:pPr>
            <a:r>
              <a:rPr lang="en-GB" altLang="en-US" dirty="0">
                <a:solidFill>
                  <a:schemeClr val="accent2"/>
                </a:solidFill>
                <a:hlinkClick r:id="rId3"/>
              </a:rPr>
              <a:t>Ryan &amp; </a:t>
            </a:r>
            <a:r>
              <a:rPr lang="en-GB" altLang="en-US" dirty="0" err="1">
                <a:solidFill>
                  <a:schemeClr val="accent2"/>
                </a:solidFill>
                <a:hlinkClick r:id="rId3"/>
              </a:rPr>
              <a:t>Deci</a:t>
            </a:r>
            <a:r>
              <a:rPr lang="en-GB" altLang="en-US" dirty="0">
                <a:solidFill>
                  <a:schemeClr val="accent2"/>
                </a:solidFill>
                <a:hlinkClick r:id="rId3"/>
              </a:rPr>
              <a:t>, 2000</a:t>
            </a:r>
            <a:endParaRPr lang="en-GB" altLang="en-US" dirty="0"/>
          </a:p>
        </p:txBody>
      </p:sp>
      <p:pic>
        <p:nvPicPr>
          <p:cNvPr id="1026" name="Picture 2">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520" y="1124744"/>
            <a:ext cx="8685735" cy="47677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2305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67544" y="548680"/>
            <a:ext cx="3312368" cy="6048672"/>
          </a:xfrm>
        </p:spPr>
        <p:txBody>
          <a:bodyPr/>
          <a:lstStyle/>
          <a:p>
            <a:pPr marL="0" indent="0" eaLnBrk="1" hangingPunct="1">
              <a:buNone/>
            </a:pPr>
            <a:r>
              <a:rPr lang="en-GB" altLang="en-US" dirty="0">
                <a:solidFill>
                  <a:schemeClr val="accent2"/>
                </a:solidFill>
              </a:rPr>
              <a:t>Think about a class that you teach</a:t>
            </a:r>
          </a:p>
          <a:p>
            <a:pPr marL="0" indent="0" eaLnBrk="1" hangingPunct="1">
              <a:buNone/>
            </a:pPr>
            <a:endParaRPr lang="en-GB" altLang="en-US" dirty="0">
              <a:solidFill>
                <a:schemeClr val="accent2"/>
              </a:solidFill>
            </a:endParaRPr>
          </a:p>
          <a:p>
            <a:pPr eaLnBrk="1" hangingPunct="1">
              <a:buFont typeface="Wingdings" panose="05000000000000000000" pitchFamily="2" charset="2"/>
              <a:buChar char="Ø"/>
            </a:pPr>
            <a:r>
              <a:rPr lang="en-GB" altLang="en-US" dirty="0">
                <a:solidFill>
                  <a:schemeClr val="accent2"/>
                </a:solidFill>
              </a:rPr>
              <a:t>A learner’s motivation is high when …</a:t>
            </a:r>
          </a:p>
          <a:p>
            <a:pPr marL="0" indent="0" eaLnBrk="1" hangingPunct="1">
              <a:buNone/>
            </a:pPr>
            <a:endParaRPr lang="en-GB" altLang="en-US" dirty="0">
              <a:solidFill>
                <a:schemeClr val="accent2"/>
              </a:solidFill>
            </a:endParaRPr>
          </a:p>
          <a:p>
            <a:pPr eaLnBrk="1" hangingPunct="1">
              <a:buFont typeface="Wingdings" panose="05000000000000000000" pitchFamily="2" charset="2"/>
              <a:buChar char="Ø"/>
            </a:pPr>
            <a:r>
              <a:rPr lang="en-GB" altLang="en-US" dirty="0">
                <a:solidFill>
                  <a:schemeClr val="accent2"/>
                </a:solidFill>
              </a:rPr>
              <a:t>A learner’s motivation is low when …</a:t>
            </a:r>
          </a:p>
          <a:p>
            <a:pPr marL="0" indent="0" eaLnBrk="1" hangingPunct="1">
              <a:buNone/>
            </a:pPr>
            <a:endParaRPr lang="en-GB" altLang="en-US" dirty="0">
              <a:solidFill>
                <a:srgbClr val="800080"/>
              </a:solidFill>
            </a:endParaRPr>
          </a:p>
        </p:txBody>
      </p:sp>
      <p:pic>
        <p:nvPicPr>
          <p:cNvPr id="1026" name="Picture 2" descr="Image result for high motivation">
            <a:extLst>
              <a:ext uri="{FF2B5EF4-FFF2-40B4-BE49-F238E27FC236}">
                <a16:creationId xmlns:a16="http://schemas.microsoft.com/office/drawing/2014/main" id="{2CEEBD2F-2B5E-4BA6-ACF6-A873BAB7A3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197"/>
          <a:stretch/>
        </p:blipFill>
        <p:spPr bwMode="auto">
          <a:xfrm>
            <a:off x="4431319" y="2204864"/>
            <a:ext cx="4245137" cy="40324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633412"/>
          </a:xfrm>
        </p:spPr>
        <p:txBody>
          <a:bodyPr/>
          <a:lstStyle/>
          <a:p>
            <a:pPr eaLnBrk="1" hangingPunct="1"/>
            <a:r>
              <a:rPr lang="en-GB" altLang="en-US" sz="4000">
                <a:solidFill>
                  <a:schemeClr val="accent2"/>
                </a:solidFill>
              </a:rPr>
              <a:t>Motivated students</a:t>
            </a:r>
          </a:p>
        </p:txBody>
      </p:sp>
      <p:sp>
        <p:nvSpPr>
          <p:cNvPr id="4099" name="Rectangle 3"/>
          <p:cNvSpPr>
            <a:spLocks noGrp="1" noChangeArrowheads="1"/>
          </p:cNvSpPr>
          <p:nvPr>
            <p:ph type="body" idx="1"/>
          </p:nvPr>
        </p:nvSpPr>
        <p:spPr>
          <a:xfrm>
            <a:off x="457200" y="1196975"/>
            <a:ext cx="8229600" cy="3744193"/>
          </a:xfrm>
        </p:spPr>
        <p:txBody>
          <a:bodyPr/>
          <a:lstStyle/>
          <a:p>
            <a:pPr eaLnBrk="1" hangingPunct="1"/>
            <a:r>
              <a:rPr lang="en-GB" altLang="en-US" dirty="0">
                <a:solidFill>
                  <a:schemeClr val="accent2"/>
                </a:solidFill>
              </a:rPr>
              <a:t>Develop positive attitudes towards learning</a:t>
            </a:r>
          </a:p>
          <a:p>
            <a:pPr eaLnBrk="1" hangingPunct="1"/>
            <a:r>
              <a:rPr lang="en-GB" altLang="en-US" dirty="0">
                <a:solidFill>
                  <a:schemeClr val="accent2"/>
                </a:solidFill>
              </a:rPr>
              <a:t>Develop their own learning strategies, self-regulation and capacity to persevere</a:t>
            </a:r>
          </a:p>
          <a:p>
            <a:pPr eaLnBrk="1" hangingPunct="1"/>
            <a:r>
              <a:rPr lang="en-GB" altLang="en-US" dirty="0">
                <a:solidFill>
                  <a:schemeClr val="accent2"/>
                </a:solidFill>
              </a:rPr>
              <a:t>Have ambitions and aspirations </a:t>
            </a:r>
          </a:p>
          <a:p>
            <a:pPr eaLnBrk="1" hangingPunct="1"/>
            <a:r>
              <a:rPr lang="en-GB" altLang="en-US" dirty="0">
                <a:solidFill>
                  <a:schemeClr val="accent2"/>
                </a:solidFill>
              </a:rPr>
              <a:t>Engage and participate in the classroom, and in lifelong learning</a:t>
            </a:r>
          </a:p>
          <a:p>
            <a:pPr eaLnBrk="1" hangingPunct="1">
              <a:buFontTx/>
              <a:buNone/>
            </a:pPr>
            <a:endParaRPr lang="en-GB" altLang="en-US" dirty="0">
              <a:solidFill>
                <a:schemeClr val="accent2"/>
              </a:solidFill>
            </a:endParaRPr>
          </a:p>
        </p:txBody>
      </p:sp>
      <p:sp>
        <p:nvSpPr>
          <p:cNvPr id="4100" name="Text Box 4"/>
          <p:cNvSpPr txBox="1">
            <a:spLocks noChangeArrowheads="1"/>
          </p:cNvSpPr>
          <p:nvPr/>
        </p:nvSpPr>
        <p:spPr bwMode="auto">
          <a:xfrm>
            <a:off x="1403648" y="5493046"/>
            <a:ext cx="7345362"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lnSpc>
                <a:spcPct val="80000"/>
              </a:lnSpc>
              <a:spcBef>
                <a:spcPct val="20000"/>
              </a:spcBef>
            </a:pPr>
            <a:r>
              <a:rPr lang="en-GB" altLang="en-US" dirty="0" err="1">
                <a:solidFill>
                  <a:schemeClr val="accent2"/>
                </a:solidFill>
              </a:rPr>
              <a:t>NfER</a:t>
            </a:r>
            <a:r>
              <a:rPr lang="en-GB" altLang="en-US" dirty="0">
                <a:solidFill>
                  <a:schemeClr val="accent2"/>
                </a:solidFill>
              </a:rPr>
              <a:t>/ QCA  Literature review of Learner Motivation 3-19</a:t>
            </a:r>
            <a:br>
              <a:rPr lang="en-GB" altLang="en-US" dirty="0"/>
            </a:br>
            <a:endParaRPr lang="en-GB" altLang="en-US" dirty="0"/>
          </a:p>
          <a:p>
            <a:pPr eaLnBrk="1" hangingPunct="1">
              <a:spcBef>
                <a:spcPct val="50000"/>
              </a:spcBef>
            </a:pPr>
            <a:endParaRPr lang="en-GB"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9512" y="332656"/>
            <a:ext cx="8785225" cy="620712"/>
          </a:xfrm>
        </p:spPr>
        <p:txBody>
          <a:bodyPr/>
          <a:lstStyle/>
          <a:p>
            <a:pPr eaLnBrk="1" hangingPunct="1"/>
            <a:r>
              <a:rPr lang="en-GB" altLang="en-US" sz="3200" dirty="0">
                <a:solidFill>
                  <a:schemeClr val="accent2"/>
                </a:solidFill>
              </a:rPr>
              <a:t>Key areas that affect learner motivation</a:t>
            </a:r>
            <a:br>
              <a:rPr lang="en-GB" altLang="en-US" sz="3200" b="1" dirty="0">
                <a:solidFill>
                  <a:schemeClr val="accent2"/>
                </a:solidFill>
              </a:rPr>
            </a:br>
            <a:endParaRPr lang="en-GB" altLang="en-US" sz="3200" b="1" dirty="0">
              <a:solidFill>
                <a:schemeClr val="accent2"/>
              </a:solidFill>
            </a:endParaRPr>
          </a:p>
        </p:txBody>
      </p:sp>
      <p:sp>
        <p:nvSpPr>
          <p:cNvPr id="9219" name="Rectangle 3"/>
          <p:cNvSpPr>
            <a:spLocks noGrp="1" noChangeArrowheads="1"/>
          </p:cNvSpPr>
          <p:nvPr>
            <p:ph type="body" idx="1"/>
          </p:nvPr>
        </p:nvSpPr>
        <p:spPr>
          <a:xfrm>
            <a:off x="395536" y="908720"/>
            <a:ext cx="8507413" cy="5401146"/>
          </a:xfrm>
        </p:spPr>
        <p:txBody>
          <a:bodyPr/>
          <a:lstStyle/>
          <a:p>
            <a:pPr eaLnBrk="1" hangingPunct="1">
              <a:lnSpc>
                <a:spcPct val="80000"/>
              </a:lnSpc>
              <a:buFontTx/>
              <a:buNone/>
            </a:pPr>
            <a:r>
              <a:rPr lang="en-GB" altLang="en-US" sz="2000" b="1" dirty="0">
                <a:solidFill>
                  <a:schemeClr val="accent2"/>
                </a:solidFill>
              </a:rPr>
              <a:t>Teaching methods</a:t>
            </a:r>
            <a:endParaRPr lang="en-GB" altLang="en-US" sz="2000" dirty="0">
              <a:solidFill>
                <a:schemeClr val="accent2"/>
              </a:solidFill>
            </a:endParaRPr>
          </a:p>
          <a:p>
            <a:pPr eaLnBrk="1" hangingPunct="1">
              <a:lnSpc>
                <a:spcPct val="80000"/>
              </a:lnSpc>
              <a:buFont typeface="Wingdings" pitchFamily="2" charset="2"/>
              <a:buChar char="§"/>
            </a:pPr>
            <a:r>
              <a:rPr lang="en-GB" altLang="en-US" sz="2000" dirty="0">
                <a:solidFill>
                  <a:schemeClr val="accent2"/>
                </a:solidFill>
              </a:rPr>
              <a:t>student involvement and say in what they learn also..</a:t>
            </a:r>
          </a:p>
          <a:p>
            <a:pPr eaLnBrk="1" hangingPunct="1">
              <a:lnSpc>
                <a:spcPct val="80000"/>
              </a:lnSpc>
            </a:pPr>
            <a:r>
              <a:rPr lang="en-GB" altLang="en-US" sz="2000" dirty="0">
                <a:solidFill>
                  <a:schemeClr val="accent2"/>
                </a:solidFill>
              </a:rPr>
              <a:t>practical and learner-centred teaching and learning such as using ICT, hands-on learning, investigative approaches and using learning journals</a:t>
            </a:r>
          </a:p>
          <a:p>
            <a:pPr eaLnBrk="1" hangingPunct="1">
              <a:lnSpc>
                <a:spcPct val="80000"/>
              </a:lnSpc>
            </a:pPr>
            <a:r>
              <a:rPr lang="en-GB" altLang="en-US" sz="2000" dirty="0">
                <a:solidFill>
                  <a:schemeClr val="accent2"/>
                </a:solidFill>
              </a:rPr>
              <a:t>learning that is individually tailored, differentiated and supportive</a:t>
            </a:r>
          </a:p>
          <a:p>
            <a:pPr eaLnBrk="1" hangingPunct="1">
              <a:lnSpc>
                <a:spcPct val="80000"/>
              </a:lnSpc>
            </a:pPr>
            <a:endParaRPr lang="en-GB" altLang="en-US" sz="2000" b="1" dirty="0">
              <a:solidFill>
                <a:schemeClr val="accent2"/>
              </a:solidFill>
            </a:endParaRPr>
          </a:p>
          <a:p>
            <a:pPr eaLnBrk="1" hangingPunct="1">
              <a:lnSpc>
                <a:spcPct val="80000"/>
              </a:lnSpc>
              <a:buFontTx/>
              <a:buNone/>
            </a:pPr>
            <a:r>
              <a:rPr lang="en-GB" altLang="en-US" sz="2000" b="1" dirty="0">
                <a:solidFill>
                  <a:schemeClr val="accent2"/>
                </a:solidFill>
              </a:rPr>
              <a:t>The role of the teacher</a:t>
            </a:r>
            <a:endParaRPr lang="en-GB" altLang="en-US" sz="2000" dirty="0">
              <a:solidFill>
                <a:schemeClr val="accent2"/>
              </a:solidFill>
            </a:endParaRPr>
          </a:p>
          <a:p>
            <a:pPr eaLnBrk="1" hangingPunct="1">
              <a:lnSpc>
                <a:spcPct val="80000"/>
              </a:lnSpc>
            </a:pPr>
            <a:r>
              <a:rPr lang="en-GB" altLang="en-US" sz="2000" dirty="0">
                <a:solidFill>
                  <a:schemeClr val="accent2"/>
                </a:solidFill>
              </a:rPr>
              <a:t>teachers are not aware of the influence they can have on learner motivation. Continuity of teaching, teacher enjoyment, teacher role in mediating challenge and teachers’ awareness of their pupils’ motivation, all have an effect.</a:t>
            </a:r>
          </a:p>
          <a:p>
            <a:pPr eaLnBrk="1" hangingPunct="1">
              <a:lnSpc>
                <a:spcPct val="80000"/>
              </a:lnSpc>
            </a:pPr>
            <a:endParaRPr lang="en-GB" altLang="en-US" sz="2000" b="1" dirty="0">
              <a:solidFill>
                <a:schemeClr val="accent2"/>
              </a:solidFill>
            </a:endParaRPr>
          </a:p>
          <a:p>
            <a:pPr eaLnBrk="1" hangingPunct="1">
              <a:lnSpc>
                <a:spcPct val="80000"/>
              </a:lnSpc>
              <a:buFontTx/>
              <a:buNone/>
            </a:pPr>
            <a:r>
              <a:rPr lang="en-GB" altLang="en-US" sz="2000" b="1" dirty="0">
                <a:solidFill>
                  <a:schemeClr val="accent2"/>
                </a:solidFill>
              </a:rPr>
              <a:t>Curriculum and assessment</a:t>
            </a:r>
            <a:endParaRPr lang="en-GB" altLang="en-US" sz="2000" dirty="0">
              <a:solidFill>
                <a:schemeClr val="accent2"/>
              </a:solidFill>
            </a:endParaRPr>
          </a:p>
          <a:p>
            <a:pPr eaLnBrk="1" hangingPunct="1">
              <a:lnSpc>
                <a:spcPct val="80000"/>
              </a:lnSpc>
            </a:pPr>
            <a:r>
              <a:rPr lang="en-GB" altLang="en-US" sz="2000" dirty="0">
                <a:solidFill>
                  <a:schemeClr val="accent2"/>
                </a:solidFill>
              </a:rPr>
              <a:t>Relevance to real life</a:t>
            </a:r>
          </a:p>
          <a:p>
            <a:pPr eaLnBrk="1" hangingPunct="1">
              <a:lnSpc>
                <a:spcPct val="80000"/>
              </a:lnSpc>
            </a:pPr>
            <a:r>
              <a:rPr lang="en-GB" altLang="en-US" sz="2000" dirty="0">
                <a:solidFill>
                  <a:schemeClr val="accent2"/>
                </a:solidFill>
              </a:rPr>
              <a:t>‘assessment for learning’, </a:t>
            </a:r>
          </a:p>
          <a:p>
            <a:pPr eaLnBrk="1" hangingPunct="1">
              <a:lnSpc>
                <a:spcPct val="80000"/>
              </a:lnSpc>
            </a:pPr>
            <a:r>
              <a:rPr lang="en-GB" altLang="en-US" sz="2000" dirty="0">
                <a:solidFill>
                  <a:schemeClr val="accent2"/>
                </a:solidFill>
              </a:rPr>
              <a:t>the enriched curriculum, thinking skills, creative development and the arts.</a:t>
            </a:r>
            <a:endParaRPr lang="en-GB" altLang="en-US" sz="2000" b="1" dirty="0">
              <a:solidFill>
                <a:schemeClr val="accent2"/>
              </a:solidFill>
            </a:endParaRPr>
          </a:p>
          <a:p>
            <a:pPr eaLnBrk="1" hangingPunct="1">
              <a:lnSpc>
                <a:spcPct val="80000"/>
              </a:lnSpc>
              <a:buFontTx/>
              <a:buNone/>
            </a:pPr>
            <a:endParaRPr lang="en-GB" altLang="en-US" sz="1400" b="1" dirty="0">
              <a:solidFill>
                <a:schemeClr val="accent2"/>
              </a:solidFill>
            </a:endParaRPr>
          </a:p>
        </p:txBody>
      </p:sp>
    </p:spTree>
    <p:extLst>
      <p:ext uri="{BB962C8B-B14F-4D97-AF65-F5344CB8AC3E}">
        <p14:creationId xmlns:p14="http://schemas.microsoft.com/office/powerpoint/2010/main" val="2505756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332656"/>
            <a:ext cx="8785225" cy="620712"/>
          </a:xfrm>
        </p:spPr>
        <p:txBody>
          <a:bodyPr/>
          <a:lstStyle/>
          <a:p>
            <a:pPr eaLnBrk="1" hangingPunct="1"/>
            <a:r>
              <a:rPr lang="en-GB" altLang="en-US" sz="3200" dirty="0">
                <a:solidFill>
                  <a:schemeClr val="accent2"/>
                </a:solidFill>
              </a:rPr>
              <a:t>Key areas that affect learner motivation</a:t>
            </a:r>
            <a:br>
              <a:rPr lang="en-GB" altLang="en-US" sz="3200" b="1" dirty="0">
                <a:solidFill>
                  <a:schemeClr val="accent2"/>
                </a:solidFill>
              </a:rPr>
            </a:br>
            <a:endParaRPr lang="en-GB" altLang="en-US" sz="3200" b="1" dirty="0">
              <a:solidFill>
                <a:schemeClr val="accent2"/>
              </a:solidFill>
            </a:endParaRPr>
          </a:p>
        </p:txBody>
      </p:sp>
      <p:sp>
        <p:nvSpPr>
          <p:cNvPr id="9219" name="Rectangle 3"/>
          <p:cNvSpPr>
            <a:spLocks noGrp="1" noChangeArrowheads="1"/>
          </p:cNvSpPr>
          <p:nvPr>
            <p:ph type="body" idx="1"/>
          </p:nvPr>
        </p:nvSpPr>
        <p:spPr>
          <a:xfrm>
            <a:off x="323528" y="1196752"/>
            <a:ext cx="8507413" cy="5041106"/>
          </a:xfrm>
        </p:spPr>
        <p:txBody>
          <a:bodyPr/>
          <a:lstStyle/>
          <a:p>
            <a:pPr eaLnBrk="1" hangingPunct="1">
              <a:lnSpc>
                <a:spcPct val="80000"/>
              </a:lnSpc>
              <a:buFontTx/>
              <a:buNone/>
            </a:pPr>
            <a:r>
              <a:rPr lang="en-GB" altLang="en-US" sz="2000" b="1" dirty="0">
                <a:solidFill>
                  <a:schemeClr val="accent2"/>
                </a:solidFill>
              </a:rPr>
              <a:t>Characteristics of the learner</a:t>
            </a:r>
            <a:endParaRPr lang="en-GB" altLang="en-US" sz="2000" dirty="0">
              <a:solidFill>
                <a:schemeClr val="accent2"/>
              </a:solidFill>
            </a:endParaRPr>
          </a:p>
          <a:p>
            <a:pPr eaLnBrk="1" hangingPunct="1">
              <a:lnSpc>
                <a:spcPct val="80000"/>
              </a:lnSpc>
            </a:pPr>
            <a:r>
              <a:rPr lang="en-GB" altLang="en-US" sz="2000" dirty="0">
                <a:solidFill>
                  <a:schemeClr val="accent2"/>
                </a:solidFill>
              </a:rPr>
              <a:t>gender, academic self-belief, self-esteem, preferred learning styles, and goals and ambitions. </a:t>
            </a:r>
          </a:p>
          <a:p>
            <a:pPr eaLnBrk="1" hangingPunct="1">
              <a:lnSpc>
                <a:spcPct val="80000"/>
              </a:lnSpc>
            </a:pPr>
            <a:r>
              <a:rPr lang="en-GB" altLang="en-US" sz="2000" dirty="0">
                <a:solidFill>
                  <a:schemeClr val="accent2"/>
                </a:solidFill>
              </a:rPr>
              <a:t>Boys in particular were shown to need pastoral support and help in areas such as planning, study management and perseverance.</a:t>
            </a:r>
          </a:p>
          <a:p>
            <a:pPr eaLnBrk="1" hangingPunct="1">
              <a:lnSpc>
                <a:spcPct val="80000"/>
              </a:lnSpc>
            </a:pPr>
            <a:endParaRPr lang="en-GB" altLang="en-US" sz="2000" b="1" dirty="0">
              <a:solidFill>
                <a:schemeClr val="accent2"/>
              </a:solidFill>
            </a:endParaRPr>
          </a:p>
          <a:p>
            <a:pPr eaLnBrk="1" hangingPunct="1">
              <a:lnSpc>
                <a:spcPct val="80000"/>
              </a:lnSpc>
              <a:buFontTx/>
              <a:buNone/>
            </a:pPr>
            <a:r>
              <a:rPr lang="en-GB" altLang="en-US" sz="2000" b="1" dirty="0">
                <a:solidFill>
                  <a:schemeClr val="accent2"/>
                </a:solidFill>
              </a:rPr>
              <a:t>Classroom climate</a:t>
            </a:r>
            <a:endParaRPr lang="en-GB" altLang="en-US" sz="2000" dirty="0">
              <a:solidFill>
                <a:schemeClr val="accent2"/>
              </a:solidFill>
            </a:endParaRPr>
          </a:p>
          <a:p>
            <a:pPr eaLnBrk="1" hangingPunct="1">
              <a:lnSpc>
                <a:spcPct val="80000"/>
              </a:lnSpc>
            </a:pPr>
            <a:r>
              <a:rPr lang="en-GB" altLang="en-US" sz="2000" dirty="0">
                <a:solidFill>
                  <a:schemeClr val="accent2"/>
                </a:solidFill>
              </a:rPr>
              <a:t>Classrooms that feel safe, non-controlling and that support learners’ autonomy, wellbeing and self-esteem </a:t>
            </a:r>
          </a:p>
          <a:p>
            <a:pPr eaLnBrk="1" hangingPunct="1">
              <a:lnSpc>
                <a:spcPct val="80000"/>
              </a:lnSpc>
            </a:pPr>
            <a:endParaRPr lang="en-GB" altLang="en-US" sz="2000" b="1" dirty="0">
              <a:solidFill>
                <a:schemeClr val="accent2"/>
              </a:solidFill>
            </a:endParaRPr>
          </a:p>
          <a:p>
            <a:pPr eaLnBrk="1" hangingPunct="1">
              <a:lnSpc>
                <a:spcPct val="80000"/>
              </a:lnSpc>
              <a:buFontTx/>
              <a:buNone/>
            </a:pPr>
            <a:r>
              <a:rPr lang="en-GB" altLang="en-US" sz="2000" b="1" dirty="0">
                <a:solidFill>
                  <a:schemeClr val="accent2"/>
                </a:solidFill>
              </a:rPr>
              <a:t>Site of learning</a:t>
            </a:r>
            <a:endParaRPr lang="en-GB" altLang="en-US" sz="2000" dirty="0">
              <a:solidFill>
                <a:schemeClr val="accent2"/>
              </a:solidFill>
            </a:endParaRPr>
          </a:p>
          <a:p>
            <a:pPr eaLnBrk="1" hangingPunct="1">
              <a:lnSpc>
                <a:spcPct val="80000"/>
              </a:lnSpc>
            </a:pPr>
            <a:r>
              <a:rPr lang="en-GB" altLang="en-US" sz="2000" dirty="0">
                <a:solidFill>
                  <a:schemeClr val="accent2"/>
                </a:solidFill>
              </a:rPr>
              <a:t>Out-of-hours study in sports centres or study centres, community-based programmes, and flexibility in the site of learning, particularly for older students, were all found to be beneficial</a:t>
            </a:r>
            <a:r>
              <a:rPr lang="en-GB" altLang="en-US" sz="2000" dirty="0"/>
              <a:t>.</a:t>
            </a:r>
          </a:p>
          <a:p>
            <a:pPr eaLnBrk="1" hangingPunct="1">
              <a:lnSpc>
                <a:spcPct val="80000"/>
              </a:lnSpc>
              <a:buFontTx/>
              <a:buNone/>
            </a:pPr>
            <a:endParaRPr lang="en-GB" altLang="en-US" sz="2000" dirty="0"/>
          </a:p>
          <a:p>
            <a:pPr algn="r" eaLnBrk="1" hangingPunct="1">
              <a:lnSpc>
                <a:spcPct val="80000"/>
              </a:lnSpc>
              <a:buFontTx/>
              <a:buNone/>
            </a:pPr>
            <a:r>
              <a:rPr lang="en-GB" altLang="en-US" sz="1100" dirty="0">
                <a:solidFill>
                  <a:schemeClr val="accent2"/>
                </a:solidFill>
              </a:rPr>
              <a:t>NFER/QCA (2005)  </a:t>
            </a:r>
            <a:r>
              <a:rPr lang="en-GB" altLang="en-US" sz="1100" i="1" dirty="0">
                <a:solidFill>
                  <a:schemeClr val="accent2"/>
                </a:solidFill>
              </a:rPr>
              <a:t>Learner Motivation 3-19: an International Perspective, </a:t>
            </a:r>
            <a:r>
              <a:rPr lang="en-GB" altLang="en-US" sz="1100" dirty="0">
                <a:solidFill>
                  <a:schemeClr val="accent2"/>
                </a:solidFill>
              </a:rPr>
              <a:t>NFER/QCA</a:t>
            </a:r>
          </a:p>
          <a:p>
            <a:pPr algn="r" eaLnBrk="1" hangingPunct="1">
              <a:lnSpc>
                <a:spcPct val="80000"/>
              </a:lnSpc>
              <a:buFontTx/>
              <a:buNone/>
            </a:pPr>
            <a:endParaRPr lang="en-GB" altLang="en-US" sz="1100" dirty="0">
              <a:solidFill>
                <a:schemeClr val="accent2"/>
              </a:solidFill>
            </a:endParaRPr>
          </a:p>
          <a:p>
            <a:pPr marL="3175" indent="19050" algn="ctr" eaLnBrk="1" hangingPunct="1">
              <a:lnSpc>
                <a:spcPct val="80000"/>
              </a:lnSpc>
              <a:buFontTx/>
              <a:buNone/>
            </a:pPr>
            <a:r>
              <a:rPr lang="en-GB" sz="1600" i="1" dirty="0">
                <a:hlinkClick r:id="rId2"/>
              </a:rPr>
              <a:t>www.ibe.unesco.org/publications/.../prac10e.pdf</a:t>
            </a:r>
            <a:endParaRPr lang="en-GB" sz="1600" i="1" dirty="0"/>
          </a:p>
          <a:p>
            <a:pPr eaLnBrk="1" hangingPunct="1">
              <a:lnSpc>
                <a:spcPct val="80000"/>
              </a:lnSpc>
              <a:buFontTx/>
              <a:buNone/>
            </a:pPr>
            <a:endParaRPr lang="en-GB" altLang="en-US" sz="1200" i="1" dirty="0">
              <a:solidFill>
                <a:schemeClr val="accent2"/>
              </a:solidFill>
            </a:endParaRPr>
          </a:p>
          <a:p>
            <a:pPr eaLnBrk="1" hangingPunct="1">
              <a:lnSpc>
                <a:spcPct val="80000"/>
              </a:lnSpc>
              <a:buFontTx/>
              <a:buNone/>
            </a:pPr>
            <a:endParaRPr lang="en-GB" altLang="en-US" sz="1200" dirty="0">
              <a:solidFill>
                <a:schemeClr val="accent2"/>
              </a:solidFill>
            </a:endParaRPr>
          </a:p>
        </p:txBody>
      </p:sp>
    </p:spTree>
    <p:extLst>
      <p:ext uri="{BB962C8B-B14F-4D97-AF65-F5344CB8AC3E}">
        <p14:creationId xmlns:p14="http://schemas.microsoft.com/office/powerpoint/2010/main" val="1673420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27584" y="476672"/>
            <a:ext cx="7560840" cy="1296144"/>
          </a:xfrm>
        </p:spPr>
        <p:txBody>
          <a:bodyPr/>
          <a:lstStyle/>
          <a:p>
            <a:pPr eaLnBrk="1" hangingPunct="1"/>
            <a:r>
              <a:rPr lang="en-GB" altLang="en-US" sz="4000" dirty="0">
                <a:solidFill>
                  <a:schemeClr val="accent2"/>
                </a:solidFill>
              </a:rPr>
              <a:t>Motivational orientations towards achievement</a:t>
            </a:r>
            <a:endParaRPr lang="en-GB" altLang="en-US" sz="4000" b="1" dirty="0">
              <a:solidFill>
                <a:schemeClr val="accent2"/>
              </a:solidFill>
            </a:endParaRPr>
          </a:p>
        </p:txBody>
      </p:sp>
      <p:sp>
        <p:nvSpPr>
          <p:cNvPr id="9219" name="Rectangle 3"/>
          <p:cNvSpPr>
            <a:spLocks noGrp="1" noChangeArrowheads="1"/>
          </p:cNvSpPr>
          <p:nvPr>
            <p:ph type="body" idx="1"/>
          </p:nvPr>
        </p:nvSpPr>
        <p:spPr>
          <a:xfrm>
            <a:off x="395536" y="2420888"/>
            <a:ext cx="4968551" cy="3528392"/>
          </a:xfrm>
        </p:spPr>
        <p:txBody>
          <a:bodyPr/>
          <a:lstStyle/>
          <a:p>
            <a:pPr eaLnBrk="1" hangingPunct="1">
              <a:lnSpc>
                <a:spcPct val="80000"/>
              </a:lnSpc>
            </a:pPr>
            <a:r>
              <a:rPr lang="en-GB" altLang="en-US" dirty="0">
                <a:solidFill>
                  <a:schemeClr val="accent2"/>
                </a:solidFill>
              </a:rPr>
              <a:t>Learning orientation – a belief that effort leads to success </a:t>
            </a:r>
          </a:p>
          <a:p>
            <a:pPr eaLnBrk="1" hangingPunct="1">
              <a:lnSpc>
                <a:spcPct val="80000"/>
              </a:lnSpc>
            </a:pPr>
            <a:endParaRPr lang="en-GB" altLang="en-US" b="1" dirty="0">
              <a:solidFill>
                <a:schemeClr val="accent2"/>
              </a:solidFill>
            </a:endParaRPr>
          </a:p>
          <a:p>
            <a:pPr eaLnBrk="1" hangingPunct="1">
              <a:lnSpc>
                <a:spcPct val="80000"/>
              </a:lnSpc>
            </a:pPr>
            <a:r>
              <a:rPr lang="en-GB" altLang="en-US" dirty="0">
                <a:solidFill>
                  <a:schemeClr val="accent2"/>
                </a:solidFill>
              </a:rPr>
              <a:t>Performance orientation – a belief that ability leads to success</a:t>
            </a:r>
          </a:p>
          <a:p>
            <a:pPr eaLnBrk="1" hangingPunct="1">
              <a:lnSpc>
                <a:spcPct val="80000"/>
              </a:lnSpc>
            </a:pPr>
            <a:endParaRPr lang="en-GB" altLang="en-US" dirty="0">
              <a:solidFill>
                <a:schemeClr val="accent2"/>
              </a:solidFill>
            </a:endParaRPr>
          </a:p>
          <a:p>
            <a:pPr marL="0" indent="0" algn="r" eaLnBrk="1" hangingPunct="1">
              <a:lnSpc>
                <a:spcPct val="80000"/>
              </a:lnSpc>
              <a:buNone/>
            </a:pPr>
            <a:r>
              <a:rPr lang="en-GB" altLang="en-US" sz="2400" dirty="0">
                <a:solidFill>
                  <a:schemeClr val="accent2"/>
                </a:solidFill>
              </a:rPr>
              <a:t>Carol </a:t>
            </a:r>
            <a:r>
              <a:rPr lang="en-GB" altLang="en-US" sz="2400" dirty="0" err="1">
                <a:solidFill>
                  <a:schemeClr val="accent2"/>
                </a:solidFill>
              </a:rPr>
              <a:t>Dweck</a:t>
            </a:r>
            <a:endParaRPr lang="en-GB" altLang="en-US" sz="2400" dirty="0">
              <a:solidFill>
                <a:schemeClr val="accent2"/>
              </a:solidFill>
            </a:endParaRPr>
          </a:p>
          <a:p>
            <a:pPr eaLnBrk="1" hangingPunct="1">
              <a:lnSpc>
                <a:spcPct val="80000"/>
              </a:lnSpc>
              <a:buFontTx/>
              <a:buNone/>
            </a:pPr>
            <a:endParaRPr lang="en-GB" altLang="en-US" sz="1400" b="1" dirty="0">
              <a:solidFill>
                <a:schemeClr val="accen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www.dcslv.org/wp-content/uploads/2017/02/Growth-v-Fixed.jpg">
            <a:extLst>
              <a:ext uri="{FF2B5EF4-FFF2-40B4-BE49-F238E27FC236}">
                <a16:creationId xmlns:a16="http://schemas.microsoft.com/office/drawing/2014/main" id="{1ED55E84-ACBF-4517-8A55-F2875C89FB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8352928" cy="6264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3188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547664" y="476672"/>
            <a:ext cx="6203032" cy="1143000"/>
          </a:xfrm>
        </p:spPr>
        <p:txBody>
          <a:bodyPr/>
          <a:lstStyle/>
          <a:p>
            <a:pPr eaLnBrk="1" hangingPunct="1"/>
            <a:r>
              <a:rPr lang="en-GB" altLang="en-US" dirty="0">
                <a:solidFill>
                  <a:schemeClr val="accent2"/>
                </a:solidFill>
              </a:rPr>
              <a:t>Two Ways of Thinking about Motivation</a:t>
            </a:r>
            <a:endParaRPr lang="en-US" altLang="en-US" dirty="0">
              <a:solidFill>
                <a:schemeClr val="accent2"/>
              </a:solidFill>
            </a:endParaRPr>
          </a:p>
        </p:txBody>
      </p:sp>
      <p:sp>
        <p:nvSpPr>
          <p:cNvPr id="5123" name="Rectangle 3"/>
          <p:cNvSpPr>
            <a:spLocks noGrp="1" noChangeArrowheads="1"/>
          </p:cNvSpPr>
          <p:nvPr>
            <p:ph type="body" idx="1"/>
          </p:nvPr>
        </p:nvSpPr>
        <p:spPr>
          <a:xfrm>
            <a:off x="621432" y="2420888"/>
            <a:ext cx="4402832" cy="3340968"/>
          </a:xfrm>
        </p:spPr>
        <p:txBody>
          <a:bodyPr/>
          <a:lstStyle/>
          <a:p>
            <a:pPr eaLnBrk="1" hangingPunct="1">
              <a:buFontTx/>
              <a:buNone/>
            </a:pPr>
            <a:r>
              <a:rPr lang="en-US" altLang="en-US" dirty="0">
                <a:solidFill>
                  <a:schemeClr val="accent2"/>
                </a:solidFill>
              </a:rPr>
              <a:t>Internal/intrinsic </a:t>
            </a:r>
          </a:p>
          <a:p>
            <a:pPr eaLnBrk="1" hangingPunct="1">
              <a:buFontTx/>
              <a:buNone/>
            </a:pPr>
            <a:r>
              <a:rPr lang="en-US" altLang="en-US" dirty="0">
                <a:solidFill>
                  <a:schemeClr val="accent2"/>
                </a:solidFill>
              </a:rPr>
              <a:t>(“I am motivated to …”)</a:t>
            </a:r>
          </a:p>
          <a:p>
            <a:pPr eaLnBrk="1" hangingPunct="1">
              <a:buFontTx/>
              <a:buNone/>
            </a:pPr>
            <a:endParaRPr lang="en-US" altLang="en-US" dirty="0">
              <a:solidFill>
                <a:schemeClr val="accent2"/>
              </a:solidFill>
            </a:endParaRPr>
          </a:p>
          <a:p>
            <a:pPr eaLnBrk="1" hangingPunct="1">
              <a:buFontTx/>
              <a:buNone/>
            </a:pPr>
            <a:r>
              <a:rPr lang="en-US" altLang="en-US" dirty="0">
                <a:solidFill>
                  <a:schemeClr val="accent2"/>
                </a:solidFill>
              </a:rPr>
              <a:t>External/extrinsic </a:t>
            </a:r>
          </a:p>
          <a:p>
            <a:pPr eaLnBrk="1" hangingPunct="1">
              <a:buFontTx/>
              <a:buNone/>
            </a:pPr>
            <a:r>
              <a:rPr lang="en-US" altLang="en-US" dirty="0">
                <a:solidFill>
                  <a:schemeClr val="accent2"/>
                </a:solidFill>
              </a:rPr>
              <a:t>(“I motivate you to …”)</a:t>
            </a:r>
          </a:p>
          <a:p>
            <a:pPr eaLnBrk="1" hangingPunct="1"/>
            <a:endParaRPr lang="en-US" altLang="en-US" dirty="0">
              <a:solidFill>
                <a:schemeClr val="accent2"/>
              </a:solidFill>
            </a:endParaRPr>
          </a:p>
        </p:txBody>
      </p:sp>
      <p:pic>
        <p:nvPicPr>
          <p:cNvPr id="6" name="Picture 5" descr="motiva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8698" y="2268922"/>
            <a:ext cx="2438400" cy="364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08" y="34354"/>
            <a:ext cx="8953780" cy="6816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791</TotalTime>
  <Words>539</Words>
  <Application>Microsoft Office PowerPoint</Application>
  <PresentationFormat>On-screen Show (4:3)</PresentationFormat>
  <Paragraphs>79</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Wingdings</vt:lpstr>
      <vt:lpstr>Default Design</vt:lpstr>
      <vt:lpstr>Motivation and learning</vt:lpstr>
      <vt:lpstr>PowerPoint Presentation</vt:lpstr>
      <vt:lpstr>Motivated students</vt:lpstr>
      <vt:lpstr>Key areas that affect learner motivation </vt:lpstr>
      <vt:lpstr>Key areas that affect learner motivation </vt:lpstr>
      <vt:lpstr>Motivational orientations towards achievement</vt:lpstr>
      <vt:lpstr>PowerPoint Presentation</vt:lpstr>
      <vt:lpstr>Two Ways of Thinking about Motivation</vt:lpstr>
      <vt:lpstr>PowerPoint Presentation</vt:lpstr>
      <vt:lpstr>A Behaviourist Perspective</vt:lpstr>
      <vt:lpstr>A Humanistic Perspective</vt:lpstr>
      <vt:lpstr>Readiness to Learn? (‘Dubin’s Dichotomy’)</vt:lpstr>
      <vt:lpstr>PowerPoint Presentation</vt:lpstr>
      <vt:lpstr>Self-Determination Theory</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6 Factors affecting learning </dc:title>
  <dc:creator>Elisabeth Barratt Hacking</dc:creator>
  <cp:lastModifiedBy>Paul Denley</cp:lastModifiedBy>
  <cp:revision>32</cp:revision>
  <cp:lastPrinted>2018-02-21T14:19:22Z</cp:lastPrinted>
  <dcterms:created xsi:type="dcterms:W3CDTF">2007-07-25T13:30:41Z</dcterms:created>
  <dcterms:modified xsi:type="dcterms:W3CDTF">2019-06-14T04:23:29Z</dcterms:modified>
</cp:coreProperties>
</file>