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72" r:id="rId2"/>
    <p:sldId id="278" r:id="rId3"/>
    <p:sldId id="261" r:id="rId4"/>
    <p:sldId id="279" r:id="rId5"/>
    <p:sldId id="274" r:id="rId6"/>
    <p:sldId id="262" r:id="rId7"/>
    <p:sldId id="281" r:id="rId8"/>
    <p:sldId id="264" r:id="rId9"/>
    <p:sldId id="266" r:id="rId10"/>
    <p:sldId id="268" r:id="rId11"/>
    <p:sldId id="283" r:id="rId12"/>
    <p:sldId id="269" r:id="rId13"/>
    <p:sldId id="276" r:id="rId14"/>
    <p:sldId id="284" r:id="rId15"/>
    <p:sldId id="275" r:id="rId16"/>
    <p:sldId id="282" r:id="rId17"/>
    <p:sldId id="277" r:id="rId18"/>
  </p:sldIdLst>
  <p:sldSz cx="9144000" cy="6858000" type="screen4x3"/>
  <p:notesSz cx="7099300" cy="102235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0066"/>
    <a:srgbClr val="D0FFC5"/>
    <a:srgbClr val="B2F4BF"/>
    <a:srgbClr val="AC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401" cy="512248"/>
          </a:xfrm>
          <a:prstGeom prst="rect">
            <a:avLst/>
          </a:prstGeom>
        </p:spPr>
        <p:txBody>
          <a:bodyPr vert="horz" lIns="94540" tIns="47270" rIns="94540" bIns="47270" rtlCol="0"/>
          <a:lstStyle>
            <a:lvl1pPr algn="l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766" y="1"/>
            <a:ext cx="3076401" cy="512248"/>
          </a:xfrm>
          <a:prstGeom prst="rect">
            <a:avLst/>
          </a:prstGeom>
        </p:spPr>
        <p:txBody>
          <a:bodyPr vert="horz" lIns="94540" tIns="47270" rIns="94540" bIns="47270" rtlCol="0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78E885D-DEBF-49C0-B0F0-1A6892003AC8}" type="datetimeFigureOut">
              <a:rPr lang="en-GB"/>
              <a:pPr>
                <a:defRPr/>
              </a:pPr>
              <a:t>11/06/2019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1254"/>
            <a:ext cx="3076401" cy="509865"/>
          </a:xfrm>
          <a:prstGeom prst="rect">
            <a:avLst/>
          </a:prstGeom>
        </p:spPr>
        <p:txBody>
          <a:bodyPr vert="horz" lIns="94540" tIns="47270" rIns="94540" bIns="47270" rtlCol="0" anchor="b"/>
          <a:lstStyle>
            <a:lvl1pPr algn="l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766" y="9711254"/>
            <a:ext cx="3076401" cy="509865"/>
          </a:xfrm>
          <a:prstGeom prst="rect">
            <a:avLst/>
          </a:prstGeom>
        </p:spPr>
        <p:txBody>
          <a:bodyPr vert="horz" lIns="94540" tIns="47270" rIns="94540" bIns="47270" rtlCol="0" anchor="b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78397C0-89A1-4749-B2ED-88EE85E38C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259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7816A-98F4-4CAA-BB1D-8CB3607C9A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190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E9433-F250-4367-9C14-6FF786DD90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133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F9702-31D8-45F6-BD73-51AC6C93A4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135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72B4D-9C6E-4B33-BCDF-62D70CA01D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544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08A3F-AF81-4EDA-A088-60A9D7602E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657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119AE-B393-412D-944E-F5F1953913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424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BB280-A41F-4FAE-BA23-4D152327A3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837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E3AC1-0645-49FD-80C3-948D155808F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995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DCE3B-E874-4477-8932-427E1464A8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951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B5F3C-CE92-4147-AD83-9479BAAEFEE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050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60789-BF51-49CE-B421-1C0C7A49E47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046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80F05F3-0A04-43C5-95A0-F21FE25AAA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uildingrti.utexas.org/resource-pages/learning-styles-neuromyth-debunked" TargetMode="External"/><Relationship Id="rId2" Type="http://schemas.openxmlformats.org/officeDocument/2006/relationships/hyperlink" Target="https://www.youtube.com/watch?v=bYyVWBJn59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6TXuWzcwio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../obia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893175" cy="1296988"/>
          </a:xfrm>
        </p:spPr>
        <p:txBody>
          <a:bodyPr/>
          <a:lstStyle/>
          <a:p>
            <a:pPr eaLnBrk="1" hangingPunct="1"/>
            <a:br>
              <a:rPr lang="en-GB" altLang="en-US" sz="2000" dirty="0">
                <a:solidFill>
                  <a:schemeClr val="tx1"/>
                </a:solidFill>
              </a:rPr>
            </a:br>
            <a:r>
              <a:rPr lang="en-GB" altLang="en-US" sz="3200" b="1" i="1" dirty="0">
                <a:solidFill>
                  <a:schemeClr val="accent2"/>
                </a:solidFill>
              </a:rPr>
              <a:t>Learning and the Individual</a:t>
            </a:r>
            <a:br>
              <a:rPr lang="en-GB" altLang="en-US" sz="3200" b="1" i="1" dirty="0">
                <a:solidFill>
                  <a:schemeClr val="accent2"/>
                </a:solidFill>
              </a:rPr>
            </a:br>
            <a:endParaRPr lang="en-GB" altLang="en-US" sz="2000" b="1" i="1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844868"/>
            <a:ext cx="4105275" cy="4536459"/>
          </a:xfrm>
        </p:spPr>
        <p:txBody>
          <a:bodyPr/>
          <a:lstStyle/>
          <a:p>
            <a:pPr eaLnBrk="1" hangingPunct="1"/>
            <a:r>
              <a:rPr lang="en-GB" altLang="en-US" sz="2400" dirty="0">
                <a:solidFill>
                  <a:schemeClr val="accent2"/>
                </a:solidFill>
              </a:rPr>
              <a:t>To introduce different typologies of learning styles, preferences and modalities.</a:t>
            </a:r>
          </a:p>
          <a:p>
            <a:pPr eaLnBrk="1" hangingPunct="1"/>
            <a:r>
              <a:rPr lang="en-GB" altLang="en-US" sz="2400" dirty="0">
                <a:solidFill>
                  <a:schemeClr val="accent2"/>
                </a:solidFill>
              </a:rPr>
              <a:t>To analyse the students’ own styles and preferences.</a:t>
            </a:r>
          </a:p>
          <a:p>
            <a:pPr eaLnBrk="1" hangingPunct="1"/>
            <a:r>
              <a:rPr lang="en-GB" altLang="en-US" sz="2400" dirty="0">
                <a:solidFill>
                  <a:schemeClr val="accent2"/>
                </a:solidFill>
              </a:rPr>
              <a:t>To consider the implications for teaching of taking an individual perspective on learning</a:t>
            </a:r>
            <a:r>
              <a:rPr lang="en-GB" altLang="en-US" sz="2400" dirty="0">
                <a:solidFill>
                  <a:srgbClr val="660066"/>
                </a:solidFill>
              </a:rPr>
              <a:t>.</a:t>
            </a:r>
          </a:p>
        </p:txBody>
      </p:sp>
      <p:pic>
        <p:nvPicPr>
          <p:cNvPr id="2052" name="Picture 5" descr="kids%20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205038"/>
            <a:ext cx="4027487" cy="333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The appeal of learning styles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Promises practitioners a simple solution to the complex problems of improving the attainment, motivation, attitudes and attendance of students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Traditional methods (of transmission by teacher and assimilation by student) fail many students, and the learning style literature provides a plausible explanation for such failure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Trains professionals to focus on how students learn or fail to learn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Can (partially) explain learning difficulties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>
              <a:solidFill>
                <a:schemeClr val="accent2"/>
              </a:solidFill>
            </a:endParaRP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en-GB" altLang="en-US" sz="2000" dirty="0" err="1">
                <a:solidFill>
                  <a:schemeClr val="accent2"/>
                </a:solidFill>
              </a:rPr>
              <a:t>Coffield</a:t>
            </a:r>
            <a:r>
              <a:rPr lang="en-GB" altLang="en-US" sz="2000" dirty="0">
                <a:solidFill>
                  <a:schemeClr val="accent2"/>
                </a:solidFill>
              </a:rPr>
              <a:t> et al, 2004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“Let’s VAK it”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How we perceive information most easily?</a:t>
            </a:r>
          </a:p>
          <a:p>
            <a:pPr eaLnBrk="1" hangingPunct="1"/>
            <a:endParaRPr lang="en-GB" altLang="en-US" dirty="0">
              <a:solidFill>
                <a:schemeClr val="accent2"/>
              </a:solidFill>
            </a:endParaRPr>
          </a:p>
          <a:p>
            <a:pPr marL="1344613" lvl="1" eaLnBrk="1" hangingPunct="1">
              <a:buFontTx/>
              <a:buNone/>
            </a:pPr>
            <a:r>
              <a:rPr lang="en-GB" altLang="en-US" b="1" i="1" dirty="0">
                <a:solidFill>
                  <a:schemeClr val="accent2"/>
                </a:solidFill>
              </a:rPr>
              <a:t>Auditory</a:t>
            </a:r>
          </a:p>
          <a:p>
            <a:pPr marL="1344613" lvl="1" eaLnBrk="1" hangingPunct="1">
              <a:buFontTx/>
              <a:buNone/>
            </a:pPr>
            <a:r>
              <a:rPr lang="en-GB" altLang="en-US" b="1" i="1" dirty="0">
                <a:solidFill>
                  <a:schemeClr val="accent2"/>
                </a:solidFill>
              </a:rPr>
              <a:t>Visual, </a:t>
            </a:r>
          </a:p>
          <a:p>
            <a:pPr marL="1344613" lvl="1" eaLnBrk="1" hangingPunct="1">
              <a:buFontTx/>
              <a:buNone/>
            </a:pPr>
            <a:r>
              <a:rPr lang="en-GB" altLang="en-US" b="1" i="1" dirty="0">
                <a:solidFill>
                  <a:schemeClr val="accent2"/>
                </a:solidFill>
              </a:rPr>
              <a:t>Kinaesthetic (haptic)</a:t>
            </a:r>
          </a:p>
          <a:p>
            <a:pPr eaLnBrk="1" hangingPunct="1">
              <a:buFontTx/>
              <a:buNone/>
            </a:pPr>
            <a:endParaRPr lang="en-GB" altLang="en-US" sz="1400" dirty="0">
              <a:solidFill>
                <a:schemeClr val="accent2"/>
              </a:solidFill>
            </a:endParaRPr>
          </a:p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What’s your modality?</a:t>
            </a:r>
          </a:p>
          <a:p>
            <a:pPr eaLnBrk="1" hangingPunct="1"/>
            <a:r>
              <a:rPr lang="en-GB" altLang="en-US" dirty="0">
                <a:solidFill>
                  <a:schemeClr val="accent2"/>
                </a:solidFill>
                <a:hlinkClick r:id="rId2"/>
              </a:rPr>
              <a:t>But …</a:t>
            </a:r>
            <a:endParaRPr lang="en-GB" altLang="en-US" dirty="0">
              <a:solidFill>
                <a:schemeClr val="accent2"/>
              </a:solidFill>
            </a:endParaRPr>
          </a:p>
          <a:p>
            <a:pPr eaLnBrk="1" hangingPunct="1"/>
            <a:r>
              <a:rPr lang="en-GB" altLang="en-US" dirty="0">
                <a:solidFill>
                  <a:schemeClr val="accent2"/>
                </a:solidFill>
                <a:hlinkClick r:id="rId3"/>
              </a:rPr>
              <a:t>…and</a:t>
            </a:r>
            <a:endParaRPr lang="en-GB" altLang="en-US" dirty="0">
              <a:solidFill>
                <a:schemeClr val="accent2"/>
              </a:solidFill>
            </a:endParaRPr>
          </a:p>
          <a:p>
            <a:pPr eaLnBrk="1" hangingPunct="1"/>
            <a:endParaRPr lang="en-GB" altLang="en-US" sz="1400" dirty="0">
              <a:solidFill>
                <a:schemeClr val="accent2"/>
              </a:solidFill>
            </a:endParaRPr>
          </a:p>
          <a:p>
            <a:pPr marL="0" indent="0" eaLnBrk="1" hangingPunct="1">
              <a:buNone/>
            </a:pPr>
            <a:endParaRPr lang="en-GB" altLang="en-US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60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chemeClr val="accent2"/>
                </a:solidFill>
              </a:rPr>
              <a:t>Issues and disputes!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Disputes about the objectivity of the test scores when derived from subjective judgements (i.e. reliability)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Reservations about some test items (i.e. validity)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The commercialisation of some of the leading tests </a:t>
            </a:r>
            <a:r>
              <a:rPr lang="en-GB" altLang="en-US" sz="2800" dirty="0">
                <a:solidFill>
                  <a:srgbClr val="FF0000"/>
                </a:solidFill>
              </a:rPr>
              <a:t>(Legal warning!)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Learning styles are only one of a host of influences on learning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Simplistic conclusions emanating from the increasingly elaborate statistical treatment of the test scores 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en-GB" altLang="en-US" sz="2400" dirty="0" err="1">
                <a:solidFill>
                  <a:schemeClr val="accent2"/>
                </a:solidFill>
              </a:rPr>
              <a:t>Coffield</a:t>
            </a:r>
            <a:r>
              <a:rPr lang="en-GB" altLang="en-US" sz="2400" dirty="0">
                <a:solidFill>
                  <a:schemeClr val="accent2"/>
                </a:solidFill>
              </a:rPr>
              <a:t> et al, 2004</a:t>
            </a:r>
          </a:p>
          <a:p>
            <a:pPr eaLnBrk="1" hangingPunct="1">
              <a:lnSpc>
                <a:spcPct val="80000"/>
              </a:lnSpc>
            </a:pPr>
            <a:endParaRPr lang="en-GB" altLang="en-US" sz="28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131840" y="332656"/>
            <a:ext cx="3024336" cy="864096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  <a:latin typeface="Arial Unicode MS" pitchFamily="34" charset="-128"/>
              </a:rPr>
              <a:t>… and yet!</a:t>
            </a:r>
          </a:p>
        </p:txBody>
      </p:sp>
      <p:pic>
        <p:nvPicPr>
          <p:cNvPr id="3" name="Picture 2">
            <a:hlinkClick r:id="rId2"/>
          </p:cNvPr>
          <p:cNvPicPr>
            <a:picLocks noChangeAspect="1"/>
          </p:cNvPicPr>
          <p:nvPr/>
        </p:nvPicPr>
        <p:blipFill rotWithShape="1">
          <a:blip r:embed="rId3"/>
          <a:srcRect l="13269" r="13241"/>
          <a:stretch/>
        </p:blipFill>
        <p:spPr>
          <a:xfrm>
            <a:off x="1727684" y="1340768"/>
            <a:ext cx="5832648" cy="446433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6264696" cy="116205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  <a:latin typeface="Arial Unicode MS" pitchFamily="34" charset="-128"/>
              </a:rPr>
              <a:t>Some questions about terminology 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2352" y="2276872"/>
            <a:ext cx="8507288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>
                <a:solidFill>
                  <a:schemeClr val="accent2"/>
                </a:solidFill>
                <a:latin typeface="Arial Unicode MS" pitchFamily="34" charset="-128"/>
              </a:rPr>
              <a:t>Can we distinguish between terms such as ‘style’, ‘preference’, ‘strategy’ when associated with learning?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solidFill>
                  <a:schemeClr val="accent2"/>
                </a:solidFill>
                <a:latin typeface="Arial Unicode MS" pitchFamily="34" charset="-128"/>
              </a:rPr>
              <a:t>To what extent are these ways of describing learners fixed? – can they be learned?!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solidFill>
                  <a:schemeClr val="accent2"/>
                </a:solidFill>
                <a:latin typeface="Arial Unicode MS" pitchFamily="34" charset="-128"/>
              </a:rPr>
              <a:t>Are there ‘teaching styles’?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solidFill>
                  <a:schemeClr val="accent2"/>
                </a:solidFill>
                <a:latin typeface="Arial Unicode MS" pitchFamily="34" charset="-128"/>
              </a:rPr>
              <a:t>If so, how do they relate to ‘learning styles’?</a:t>
            </a:r>
          </a:p>
        </p:txBody>
      </p:sp>
    </p:spTree>
    <p:extLst>
      <p:ext uri="{BB962C8B-B14F-4D97-AF65-F5344CB8AC3E}">
        <p14:creationId xmlns:p14="http://schemas.microsoft.com/office/powerpoint/2010/main" val="726761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Trait or state?</a:t>
            </a:r>
            <a:endParaRPr lang="en-US" altLang="en-US" dirty="0">
              <a:solidFill>
                <a:schemeClr val="accent2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700808"/>
            <a:ext cx="7920930" cy="4608512"/>
          </a:xfrm>
        </p:spPr>
        <p:txBody>
          <a:bodyPr/>
          <a:lstStyle/>
          <a:p>
            <a:pPr marL="0" indent="7938" eaLnBrk="1" hangingPunct="1">
              <a:buFontTx/>
              <a:buNone/>
            </a:pPr>
            <a:r>
              <a:rPr lang="en-GB" altLang="en-US" dirty="0">
                <a:solidFill>
                  <a:schemeClr val="accent2"/>
                </a:solidFill>
              </a:rPr>
              <a:t>Are these individual differences between learners traits (i.e. genetically determined) or do they change with experience or situation (i.e. environmentally influenced)?</a:t>
            </a:r>
          </a:p>
          <a:p>
            <a:pPr marL="0" indent="7938" eaLnBrk="1" hangingPunct="1">
              <a:buFontTx/>
              <a:buNone/>
            </a:pPr>
            <a:endParaRPr lang="en-GB" altLang="en-US" dirty="0">
              <a:solidFill>
                <a:schemeClr val="accent2"/>
              </a:solidFill>
            </a:endParaRPr>
          </a:p>
          <a:p>
            <a:pPr marL="0" indent="7938" eaLnBrk="1" hangingPunct="1">
              <a:buFontTx/>
              <a:buNone/>
            </a:pPr>
            <a:r>
              <a:rPr lang="en-GB" altLang="en-US" dirty="0">
                <a:solidFill>
                  <a:schemeClr val="accent2"/>
                </a:solidFill>
              </a:rPr>
              <a:t>There is a view that </a:t>
            </a:r>
            <a:r>
              <a:rPr lang="en-GB" altLang="en-US" i="1" dirty="0">
                <a:solidFill>
                  <a:schemeClr val="accent2"/>
                </a:solidFill>
              </a:rPr>
              <a:t>styles</a:t>
            </a:r>
            <a:r>
              <a:rPr lang="en-GB" altLang="en-US" dirty="0">
                <a:solidFill>
                  <a:schemeClr val="accent2"/>
                </a:solidFill>
              </a:rPr>
              <a:t> may be fixed but </a:t>
            </a:r>
            <a:r>
              <a:rPr lang="en-GB" altLang="en-US" i="1" dirty="0">
                <a:solidFill>
                  <a:schemeClr val="accent2"/>
                </a:solidFill>
              </a:rPr>
              <a:t>strategies</a:t>
            </a:r>
            <a:r>
              <a:rPr lang="en-GB" altLang="en-US" dirty="0">
                <a:solidFill>
                  <a:schemeClr val="accent2"/>
                </a:solidFill>
              </a:rPr>
              <a:t> may be learned and developed to cope with situations and tasks  (Riding and Rayner, 1998)</a:t>
            </a:r>
          </a:p>
          <a:p>
            <a:pPr marL="0" indent="7938" eaLnBrk="1" hangingPunct="1"/>
            <a:endParaRPr lang="en-US" altLang="en-US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83676" y="404664"/>
            <a:ext cx="7772400" cy="1368152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  <a:latin typeface="Lucida Sans Unicode" pitchFamily="34" charset="0"/>
              </a:rPr>
              <a:t>Cognitive Styles</a:t>
            </a:r>
            <a:br>
              <a:rPr lang="en-GB" altLang="en-US" dirty="0">
                <a:solidFill>
                  <a:schemeClr val="accent2"/>
                </a:solidFill>
                <a:latin typeface="Lucida Sans Unicode" pitchFamily="34" charset="0"/>
              </a:rPr>
            </a:br>
            <a:r>
              <a:rPr lang="en-GB" altLang="en-US" sz="3600" dirty="0">
                <a:solidFill>
                  <a:schemeClr val="accent2"/>
                </a:solidFill>
                <a:latin typeface="Lucida Sans Unicode" pitchFamily="34" charset="0"/>
              </a:rPr>
              <a:t>(Riding and Rayner)</a:t>
            </a:r>
            <a:endParaRPr lang="en-GB" altLang="en-US" dirty="0">
              <a:solidFill>
                <a:schemeClr val="accent2"/>
              </a:solidFill>
              <a:latin typeface="Lucida Sans Unicode" pitchFamily="34" charset="0"/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2736463" y="4229100"/>
            <a:ext cx="3429000" cy="0"/>
          </a:xfrm>
          <a:prstGeom prst="line">
            <a:avLst/>
          </a:prstGeom>
          <a:noFill/>
          <a:ln w="57150" cap="sq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4450963" y="2667000"/>
            <a:ext cx="0" cy="3124200"/>
          </a:xfrm>
          <a:prstGeom prst="line">
            <a:avLst/>
          </a:prstGeom>
          <a:noFill/>
          <a:ln w="57150" cap="sq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27901" y="6004932"/>
            <a:ext cx="10839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800" dirty="0">
                <a:solidFill>
                  <a:schemeClr val="accent2"/>
                </a:solidFill>
                <a:latin typeface="+mn-lt"/>
              </a:rPr>
              <a:t>Holist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769526" y="2077844"/>
            <a:ext cx="1362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800" dirty="0">
                <a:solidFill>
                  <a:schemeClr val="accent2"/>
                </a:solidFill>
                <a:latin typeface="+mn-lt"/>
              </a:rPr>
              <a:t>Analyst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516216" y="4000500"/>
            <a:ext cx="13051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800" dirty="0">
                <a:solidFill>
                  <a:schemeClr val="accent2"/>
                </a:solidFill>
                <a:latin typeface="+mn-lt"/>
              </a:rPr>
              <a:t>Imager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83568" y="4000500"/>
            <a:ext cx="17854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800" dirty="0">
                <a:solidFill>
                  <a:schemeClr val="accent2"/>
                </a:solidFill>
                <a:latin typeface="+mn-lt"/>
              </a:rPr>
              <a:t>Verbaliser</a:t>
            </a:r>
          </a:p>
        </p:txBody>
      </p:sp>
    </p:spTree>
    <p:extLst>
      <p:ext uri="{BB962C8B-B14F-4D97-AF65-F5344CB8AC3E}">
        <p14:creationId xmlns:p14="http://schemas.microsoft.com/office/powerpoint/2010/main" val="168595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  <a:latin typeface="Arial Unicode MS" pitchFamily="34" charset="-128"/>
              </a:rPr>
              <a:t>In conclusion…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84313"/>
            <a:ext cx="7772400" cy="5373687"/>
          </a:xfrm>
        </p:spPr>
        <p:txBody>
          <a:bodyPr/>
          <a:lstStyle/>
          <a:p>
            <a:pPr eaLnBrk="1" hangingPunct="1"/>
            <a:r>
              <a:rPr lang="en-GB" altLang="en-US" sz="2800" dirty="0">
                <a:solidFill>
                  <a:schemeClr val="accent2"/>
                </a:solidFill>
                <a:latin typeface="Arial Unicode MS" pitchFamily="34" charset="-128"/>
                <a:cs typeface="Times New Roman" pitchFamily="18" charset="0"/>
              </a:rPr>
              <a:t>To what extent are we aware of the importance and influence of learners’ cognitive styles (and learning preferences) on our students’ learning?</a:t>
            </a:r>
          </a:p>
          <a:p>
            <a:pPr eaLnBrk="1" hangingPunct="1"/>
            <a:r>
              <a:rPr lang="en-GB" altLang="en-US" sz="2800" dirty="0">
                <a:solidFill>
                  <a:schemeClr val="accent2"/>
                </a:solidFill>
                <a:latin typeface="Arial Unicode MS" pitchFamily="34" charset="-128"/>
                <a:cs typeface="Times New Roman" pitchFamily="18" charset="0"/>
              </a:rPr>
              <a:t>To what extent are we aware of our own learning styles and preferences?</a:t>
            </a:r>
          </a:p>
          <a:p>
            <a:pPr eaLnBrk="1" hangingPunct="1"/>
            <a:r>
              <a:rPr lang="en-GB" altLang="en-US" sz="2800" dirty="0">
                <a:solidFill>
                  <a:schemeClr val="accent2"/>
                </a:solidFill>
                <a:latin typeface="Arial Unicode MS" pitchFamily="34" charset="-128"/>
                <a:cs typeface="Times New Roman" pitchFamily="18" charset="0"/>
              </a:rPr>
              <a:t>To what extent do we as teachers consider the influence of our own cognitive style on our teaching?</a:t>
            </a:r>
          </a:p>
          <a:p>
            <a:pPr eaLnBrk="1" hangingPunct="1"/>
            <a:r>
              <a:rPr lang="en-GB" altLang="en-US" sz="2800" dirty="0">
                <a:solidFill>
                  <a:schemeClr val="accent2"/>
                </a:solidFill>
                <a:latin typeface="Arial Unicode MS" pitchFamily="34" charset="-128"/>
                <a:cs typeface="Times New Roman" pitchFamily="18" charset="0"/>
              </a:rPr>
              <a:t>If we are aware of these things, how do we address them in our teaching?</a:t>
            </a:r>
            <a:endParaRPr lang="en-GB" altLang="en-US" sz="2800" dirty="0">
              <a:solidFill>
                <a:schemeClr val="accent2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432146" y="283777"/>
            <a:ext cx="8424167" cy="1143000"/>
          </a:xfrm>
        </p:spPr>
        <p:txBody>
          <a:bodyPr/>
          <a:lstStyle/>
          <a:p>
            <a:pPr eaLnBrk="1" hangingPunct="1"/>
            <a:r>
              <a:rPr lang="en-GB" altLang="en-US" sz="4000" dirty="0">
                <a:solidFill>
                  <a:schemeClr val="accent2"/>
                </a:solidFill>
              </a:rPr>
              <a:t>Catering for the needs of all learners</a:t>
            </a:r>
          </a:p>
        </p:txBody>
      </p:sp>
      <p:pic>
        <p:nvPicPr>
          <p:cNvPr id="3075" name="Picture 6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18" y="1408212"/>
            <a:ext cx="7416824" cy="49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Range of terminology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988840"/>
            <a:ext cx="3610744" cy="3052936"/>
          </a:xfrm>
        </p:spPr>
        <p:txBody>
          <a:bodyPr/>
          <a:lstStyle/>
          <a:p>
            <a:pPr eaLnBrk="1" hangingPunct="1"/>
            <a:r>
              <a:rPr lang="en-GB" altLang="en-US" sz="3600" dirty="0">
                <a:solidFill>
                  <a:schemeClr val="accent2"/>
                </a:solidFill>
              </a:rPr>
              <a:t>Styles</a:t>
            </a:r>
          </a:p>
          <a:p>
            <a:pPr eaLnBrk="1" hangingPunct="1"/>
            <a:r>
              <a:rPr lang="en-GB" altLang="en-US" sz="3600" dirty="0">
                <a:solidFill>
                  <a:schemeClr val="accent2"/>
                </a:solidFill>
              </a:rPr>
              <a:t>Strategies</a:t>
            </a:r>
          </a:p>
          <a:p>
            <a:pPr eaLnBrk="1" hangingPunct="1"/>
            <a:r>
              <a:rPr lang="en-GB" altLang="en-US" sz="3600" dirty="0">
                <a:solidFill>
                  <a:schemeClr val="accent2"/>
                </a:solidFill>
              </a:rPr>
              <a:t>Preferences</a:t>
            </a:r>
          </a:p>
          <a:p>
            <a:pPr eaLnBrk="1" hangingPunct="1"/>
            <a:r>
              <a:rPr lang="en-GB" altLang="en-US" sz="3600" dirty="0">
                <a:solidFill>
                  <a:schemeClr val="accent2"/>
                </a:solidFill>
              </a:rPr>
              <a:t>Modalities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Origins?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i="1" dirty="0">
                <a:solidFill>
                  <a:schemeClr val="accent2"/>
                </a:solidFill>
              </a:rPr>
              <a:t>“Humans perceive things differently”</a:t>
            </a:r>
            <a:r>
              <a:rPr lang="en-GB" altLang="en-US" dirty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en-GB" altLang="en-US" dirty="0">
                <a:solidFill>
                  <a:schemeClr val="accent2"/>
                </a:solidFill>
              </a:rPr>
              <a:t>Carl Jung, 1921</a:t>
            </a:r>
          </a:p>
          <a:p>
            <a:pPr eaLnBrk="1" hangingPunct="1">
              <a:buFontTx/>
              <a:buNone/>
            </a:pPr>
            <a:endParaRPr lang="en-GB" altLang="en-US" dirty="0">
              <a:solidFill>
                <a:schemeClr val="accent2"/>
              </a:solidFill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chemeClr val="accent2"/>
                </a:solidFill>
              </a:rPr>
              <a:t>Feelers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chemeClr val="accent2"/>
                </a:solidFill>
              </a:rPr>
              <a:t>Thinkers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chemeClr val="accent2"/>
                </a:solidFill>
              </a:rPr>
              <a:t>Sensors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GB" altLang="en-US" sz="3200" b="1" dirty="0" err="1">
                <a:solidFill>
                  <a:schemeClr val="accent2"/>
                </a:solidFill>
              </a:rPr>
              <a:t>Intuitors</a:t>
            </a:r>
            <a:endParaRPr lang="en-GB" altLang="en-US" sz="3200" b="1" dirty="0">
              <a:solidFill>
                <a:schemeClr val="accent2"/>
              </a:solidFill>
            </a:endParaRPr>
          </a:p>
        </p:txBody>
      </p:sp>
      <p:pic>
        <p:nvPicPr>
          <p:cNvPr id="4100" name="Picture 5" descr="Carl Jung. Courtesy of the Library of Congres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9" y="2971534"/>
            <a:ext cx="2594050" cy="3176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09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Significance?</a:t>
            </a:r>
            <a:endParaRPr lang="en-US" altLang="en-US" dirty="0">
              <a:solidFill>
                <a:schemeClr val="accent2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8900" indent="-88900" algn="ctr" eaLnBrk="1" hangingPunct="1">
              <a:buFontTx/>
              <a:buNone/>
            </a:pPr>
            <a:r>
              <a:rPr lang="en-GB" altLang="en-US" sz="3600" i="1" dirty="0">
                <a:solidFill>
                  <a:schemeClr val="accent2"/>
                </a:solidFill>
              </a:rPr>
              <a:t>“There is general acceptance that the manner in which individuals choose to or are inclined to approach a learning situation has an impact upon performance and achievement of learning outcomes”</a:t>
            </a:r>
          </a:p>
          <a:p>
            <a:pPr eaLnBrk="1" hangingPunct="1">
              <a:buFontTx/>
              <a:buNone/>
            </a:pPr>
            <a:endParaRPr lang="en-GB" altLang="en-US" dirty="0">
              <a:solidFill>
                <a:schemeClr val="accent2"/>
              </a:solidFill>
            </a:endParaRPr>
          </a:p>
          <a:p>
            <a:pPr algn="r" eaLnBrk="1" hangingPunct="1">
              <a:buFontTx/>
              <a:buNone/>
            </a:pPr>
            <a:r>
              <a:rPr lang="en-GB" altLang="en-US" dirty="0">
                <a:solidFill>
                  <a:schemeClr val="accent2"/>
                </a:solidFill>
              </a:rPr>
              <a:t>Cassidy, 2004</a:t>
            </a:r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Ways of thinking about individual differences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844824"/>
            <a:ext cx="8424936" cy="4669110"/>
          </a:xfrm>
        </p:spPr>
        <p:txBody>
          <a:bodyPr/>
          <a:lstStyle/>
          <a:p>
            <a:r>
              <a:rPr lang="en-GB" sz="2400" dirty="0">
                <a:solidFill>
                  <a:schemeClr val="accent2"/>
                </a:solidFill>
              </a:rPr>
              <a:t>What type of information does the student preferentially perceive: </a:t>
            </a:r>
            <a:r>
              <a:rPr lang="en-GB" sz="2400" i="1" dirty="0">
                <a:solidFill>
                  <a:schemeClr val="accent2"/>
                </a:solidFill>
              </a:rPr>
              <a:t>sensory</a:t>
            </a:r>
            <a:r>
              <a:rPr lang="en-GB" sz="2400" dirty="0">
                <a:solidFill>
                  <a:schemeClr val="accent2"/>
                </a:solidFill>
              </a:rPr>
              <a:t> - sights, sounds, physical sensations, or </a:t>
            </a:r>
            <a:r>
              <a:rPr lang="en-GB" sz="2400" i="1" dirty="0">
                <a:solidFill>
                  <a:schemeClr val="accent2"/>
                </a:solidFill>
              </a:rPr>
              <a:t>intuitive</a:t>
            </a:r>
            <a:r>
              <a:rPr lang="en-GB" sz="2400" dirty="0">
                <a:solidFill>
                  <a:schemeClr val="accent2"/>
                </a:solidFill>
              </a:rPr>
              <a:t> - memories, ideas, insights?</a:t>
            </a:r>
          </a:p>
          <a:p>
            <a:r>
              <a:rPr lang="en-GB" sz="2400" dirty="0">
                <a:solidFill>
                  <a:schemeClr val="accent2"/>
                </a:solidFill>
              </a:rPr>
              <a:t>Through which modality is sensory information most effectively perceived: </a:t>
            </a:r>
            <a:r>
              <a:rPr lang="en-GB" sz="2400" i="1" dirty="0">
                <a:solidFill>
                  <a:schemeClr val="accent2"/>
                </a:solidFill>
              </a:rPr>
              <a:t>visual</a:t>
            </a:r>
            <a:r>
              <a:rPr lang="en-GB" sz="2400" dirty="0">
                <a:solidFill>
                  <a:schemeClr val="accent2"/>
                </a:solidFill>
              </a:rPr>
              <a:t> - pictures, diagrams, graphs, demonstrations, or </a:t>
            </a:r>
            <a:r>
              <a:rPr lang="en-GB" sz="2400" i="1" dirty="0">
                <a:solidFill>
                  <a:schemeClr val="accent2"/>
                </a:solidFill>
              </a:rPr>
              <a:t>verbal</a:t>
            </a:r>
            <a:r>
              <a:rPr lang="en-GB" sz="2400" dirty="0">
                <a:solidFill>
                  <a:schemeClr val="accent2"/>
                </a:solidFill>
              </a:rPr>
              <a:t> - sounds, written and spoken words and formulas?</a:t>
            </a:r>
          </a:p>
          <a:p>
            <a:r>
              <a:rPr lang="en-GB" sz="2400" dirty="0">
                <a:solidFill>
                  <a:schemeClr val="accent2"/>
                </a:solidFill>
              </a:rPr>
              <a:t>With which organization of information is the student most comfortable: </a:t>
            </a:r>
            <a:r>
              <a:rPr lang="en-GB" sz="2400" i="1" dirty="0">
                <a:solidFill>
                  <a:schemeClr val="accent2"/>
                </a:solidFill>
              </a:rPr>
              <a:t>inductive</a:t>
            </a:r>
            <a:r>
              <a:rPr lang="en-GB" sz="2400" dirty="0">
                <a:solidFill>
                  <a:schemeClr val="accent2"/>
                </a:solidFill>
              </a:rPr>
              <a:t> - acts and observations are given, underlying principles are inferred, or </a:t>
            </a:r>
            <a:r>
              <a:rPr lang="en-GB" sz="2400" i="1" dirty="0">
                <a:solidFill>
                  <a:schemeClr val="accent2"/>
                </a:solidFill>
              </a:rPr>
              <a:t>deductive</a:t>
            </a:r>
            <a:r>
              <a:rPr lang="en-GB" sz="2400" dirty="0">
                <a:solidFill>
                  <a:schemeClr val="accent2"/>
                </a:solidFill>
              </a:rPr>
              <a:t> - principles are given, consequences and applications are deduced?</a:t>
            </a:r>
            <a:endParaRPr lang="en-GB" altLang="en-US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2"/>
                </a:solidFill>
              </a:rPr>
              <a:t>Ways of thinking about individual differences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988840"/>
            <a:ext cx="8424936" cy="4248472"/>
          </a:xfrm>
        </p:spPr>
        <p:txBody>
          <a:bodyPr/>
          <a:lstStyle/>
          <a:p>
            <a:r>
              <a:rPr lang="en-GB" sz="2400" dirty="0">
                <a:solidFill>
                  <a:schemeClr val="accent2"/>
                </a:solidFill>
              </a:rPr>
              <a:t>How does the student prefer to process information: </a:t>
            </a:r>
            <a:r>
              <a:rPr lang="en-GB" sz="2400" i="1" dirty="0">
                <a:solidFill>
                  <a:schemeClr val="accent2"/>
                </a:solidFill>
              </a:rPr>
              <a:t>actively</a:t>
            </a:r>
            <a:r>
              <a:rPr lang="en-GB" sz="2400" dirty="0">
                <a:solidFill>
                  <a:schemeClr val="accent2"/>
                </a:solidFill>
              </a:rPr>
              <a:t> - through engagement in physical activity or discussion, or </a:t>
            </a:r>
            <a:r>
              <a:rPr lang="en-GB" sz="2400" i="1" dirty="0">
                <a:solidFill>
                  <a:schemeClr val="accent2"/>
                </a:solidFill>
              </a:rPr>
              <a:t>reflectively</a:t>
            </a:r>
            <a:r>
              <a:rPr lang="en-GB" sz="2400" dirty="0">
                <a:solidFill>
                  <a:schemeClr val="accent2"/>
                </a:solidFill>
              </a:rPr>
              <a:t> - through introspection?</a:t>
            </a:r>
          </a:p>
          <a:p>
            <a:r>
              <a:rPr lang="en-GB" sz="2400" dirty="0">
                <a:solidFill>
                  <a:schemeClr val="accent2"/>
                </a:solidFill>
              </a:rPr>
              <a:t>How does the student progress toward understanding: </a:t>
            </a:r>
            <a:r>
              <a:rPr lang="en-GB" sz="2400" i="1" dirty="0">
                <a:solidFill>
                  <a:schemeClr val="accent2"/>
                </a:solidFill>
              </a:rPr>
              <a:t>sequentially</a:t>
            </a:r>
            <a:r>
              <a:rPr lang="en-GB" sz="2400" dirty="0">
                <a:solidFill>
                  <a:schemeClr val="accent2"/>
                </a:solidFill>
              </a:rPr>
              <a:t> - in a logical progression of small incremental steps, or </a:t>
            </a:r>
            <a:r>
              <a:rPr lang="en-GB" sz="2400" i="1" dirty="0">
                <a:solidFill>
                  <a:schemeClr val="accent2"/>
                </a:solidFill>
              </a:rPr>
              <a:t>globally</a:t>
            </a:r>
            <a:r>
              <a:rPr lang="en-GB" sz="2400" dirty="0">
                <a:solidFill>
                  <a:schemeClr val="accent2"/>
                </a:solidFill>
              </a:rPr>
              <a:t> - in large jumps, holistically? </a:t>
            </a:r>
          </a:p>
          <a:p>
            <a:endParaRPr lang="en-GB" sz="2400" dirty="0">
              <a:solidFill>
                <a:schemeClr val="accent2"/>
              </a:solidFill>
            </a:endParaRPr>
          </a:p>
          <a:p>
            <a:endParaRPr lang="en-GB" sz="2400" dirty="0">
              <a:solidFill>
                <a:schemeClr val="accent2"/>
              </a:solidFill>
            </a:endParaRPr>
          </a:p>
          <a:p>
            <a:pPr marL="0" indent="0" algn="r">
              <a:buNone/>
            </a:pPr>
            <a:r>
              <a:rPr lang="en-GB" sz="2000" dirty="0">
                <a:solidFill>
                  <a:schemeClr val="accent2"/>
                </a:solidFill>
              </a:rPr>
              <a:t>Felder, R, 1993, </a:t>
            </a:r>
            <a:r>
              <a:rPr lang="en-GB" sz="2000" i="1" dirty="0">
                <a:solidFill>
                  <a:schemeClr val="accent2"/>
                </a:solidFill>
              </a:rPr>
              <a:t>J. College Science Teaching, 23</a:t>
            </a:r>
            <a:r>
              <a:rPr lang="en-GB" sz="2000" dirty="0">
                <a:solidFill>
                  <a:schemeClr val="accent2"/>
                </a:solidFill>
              </a:rPr>
              <a:t>(5), 286-290. </a:t>
            </a:r>
          </a:p>
          <a:p>
            <a:pPr marL="0" indent="0" algn="r">
              <a:buNone/>
            </a:pPr>
            <a:endParaRPr lang="en-GB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640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GB" altLang="en-US" b="1" dirty="0">
                <a:solidFill>
                  <a:schemeClr val="accent2"/>
                </a:solidFill>
              </a:rPr>
              <a:t>David Kolb’s</a:t>
            </a:r>
            <a:br>
              <a:rPr lang="en-GB" altLang="en-US" b="1" dirty="0">
                <a:solidFill>
                  <a:schemeClr val="accent2"/>
                </a:solidFill>
              </a:rPr>
            </a:br>
            <a:r>
              <a:rPr lang="en-GB" altLang="en-US" b="1" dirty="0">
                <a:solidFill>
                  <a:schemeClr val="accent2"/>
                </a:solidFill>
              </a:rPr>
              <a:t>‘Learning Styles Inventory’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2800" dirty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sz="2800" dirty="0">
                <a:solidFill>
                  <a:schemeClr val="accent2"/>
                </a:solidFill>
              </a:rPr>
              <a:t>Categorises respondents into one of four ‘types’ derived from two independent variables represented by two intersecting axes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28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The ‘grasping’ axis – from </a:t>
            </a:r>
            <a:r>
              <a:rPr lang="en-GB" altLang="en-US" sz="2800" i="1" dirty="0">
                <a:solidFill>
                  <a:schemeClr val="accent2"/>
                </a:solidFill>
              </a:rPr>
              <a:t>concrete experience</a:t>
            </a:r>
            <a:r>
              <a:rPr lang="en-GB" altLang="en-US" sz="2800" dirty="0">
                <a:solidFill>
                  <a:schemeClr val="accent2"/>
                </a:solidFill>
              </a:rPr>
              <a:t> to </a:t>
            </a:r>
            <a:r>
              <a:rPr lang="en-GB" altLang="en-US" sz="2800" i="1" dirty="0">
                <a:solidFill>
                  <a:schemeClr val="accent2"/>
                </a:solidFill>
              </a:rPr>
              <a:t>abstract conceptualisation</a:t>
            </a:r>
            <a:r>
              <a:rPr lang="en-GB" altLang="en-US" sz="2800" dirty="0">
                <a:solidFill>
                  <a:schemeClr val="accent2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>
                <a:solidFill>
                  <a:schemeClr val="accent2"/>
                </a:solidFill>
              </a:rPr>
              <a:t>The ‘transforming axis’ – from </a:t>
            </a:r>
            <a:r>
              <a:rPr lang="en-GB" altLang="en-US" sz="2800" i="1" dirty="0">
                <a:solidFill>
                  <a:schemeClr val="accent2"/>
                </a:solidFill>
              </a:rPr>
              <a:t>reflective observation</a:t>
            </a:r>
            <a:r>
              <a:rPr lang="en-GB" altLang="en-US" sz="2800" dirty="0">
                <a:solidFill>
                  <a:schemeClr val="accent2"/>
                </a:solidFill>
              </a:rPr>
              <a:t> to </a:t>
            </a:r>
            <a:r>
              <a:rPr lang="en-GB" altLang="en-US" sz="2800" i="1" dirty="0">
                <a:solidFill>
                  <a:schemeClr val="accent2"/>
                </a:solidFill>
              </a:rPr>
              <a:t>active experimentation</a:t>
            </a:r>
            <a:r>
              <a:rPr lang="en-GB" altLang="en-US" sz="2800" dirty="0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72400" cy="776288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accent2"/>
                </a:solidFill>
                <a:latin typeface="Lucida Sans Unicode" pitchFamily="34" charset="0"/>
              </a:rPr>
              <a:t>Kolb’s axes</a:t>
            </a: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4876800" y="4572000"/>
            <a:ext cx="34290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6553200" y="3048000"/>
            <a:ext cx="0" cy="312420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248400" y="61722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400">
                <a:latin typeface="Times New Roman" pitchFamily="18" charset="0"/>
              </a:rPr>
              <a:t>AC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248400" y="24384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400">
                <a:latin typeface="Times New Roman" pitchFamily="18" charset="0"/>
              </a:rPr>
              <a:t>CE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8382000" y="43434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400">
                <a:latin typeface="Times New Roman" pitchFamily="18" charset="0"/>
              </a:rPr>
              <a:t>RO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114800" y="4343400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2400">
                <a:latin typeface="Times New Roman" pitchFamily="18" charset="0"/>
              </a:rPr>
              <a:t>AE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114800" y="3810000"/>
            <a:ext cx="2197100" cy="457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  <a:latin typeface="Times New Roman" pitchFamily="18" charset="0"/>
              </a:rPr>
              <a:t>Accommodators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858000" y="4876800"/>
            <a:ext cx="1724025" cy="457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  <a:latin typeface="Times New Roman" pitchFamily="18" charset="0"/>
              </a:rPr>
              <a:t>Assimilators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858000" y="3810000"/>
            <a:ext cx="1385888" cy="457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  <a:latin typeface="Times New Roman" pitchFamily="18" charset="0"/>
              </a:rPr>
              <a:t>Divergers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648200" y="4876800"/>
            <a:ext cx="1589088" cy="457200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  <a:latin typeface="Times New Roman" pitchFamily="18" charset="0"/>
              </a:rPr>
              <a:t>Convergers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533400" y="2317750"/>
            <a:ext cx="4148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2400" dirty="0">
                <a:solidFill>
                  <a:schemeClr val="accent2"/>
                </a:solidFill>
                <a:latin typeface="Lucida Sans Unicode" pitchFamily="34" charset="0"/>
              </a:rPr>
              <a:t>CE – AC = ‘grasping’ score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33400" y="2927350"/>
            <a:ext cx="4784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2400" dirty="0">
                <a:solidFill>
                  <a:schemeClr val="accent2"/>
                </a:solidFill>
                <a:latin typeface="Lucida Sans Unicode" pitchFamily="34" charset="0"/>
              </a:rPr>
              <a:t>AE – RO = ‘transforming’ score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23850" y="5256213"/>
            <a:ext cx="37052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en-US" i="1">
                <a:latin typeface="Lucida Sans Unicode" pitchFamily="34" charset="0"/>
              </a:rPr>
              <a:t>CE= Concrete experience</a:t>
            </a:r>
          </a:p>
          <a:p>
            <a:r>
              <a:rPr lang="en-GB" altLang="en-US" i="1">
                <a:latin typeface="Lucida Sans Unicode" pitchFamily="34" charset="0"/>
              </a:rPr>
              <a:t>AC= Abstract conceptualisation</a:t>
            </a:r>
          </a:p>
          <a:p>
            <a:r>
              <a:rPr lang="en-GB" altLang="en-US" i="1">
                <a:latin typeface="Lucida Sans Unicode" pitchFamily="34" charset="0"/>
              </a:rPr>
              <a:t>RO-=Reflective observation</a:t>
            </a:r>
          </a:p>
          <a:p>
            <a:r>
              <a:rPr lang="en-GB" altLang="en-US" i="1">
                <a:latin typeface="Lucida Sans Unicode" pitchFamily="34" charset="0"/>
              </a:rPr>
              <a:t>AE= Active experimentation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768</Words>
  <Application>Microsoft Office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 Unicode MS</vt:lpstr>
      <vt:lpstr>Arial</vt:lpstr>
      <vt:lpstr>Lucida Sans Unicode</vt:lpstr>
      <vt:lpstr>Times New Roman</vt:lpstr>
      <vt:lpstr>Wingdings</vt:lpstr>
      <vt:lpstr>Default Design</vt:lpstr>
      <vt:lpstr> Learning and the Individual </vt:lpstr>
      <vt:lpstr>Catering for the needs of all learners</vt:lpstr>
      <vt:lpstr>Range of terminology</vt:lpstr>
      <vt:lpstr>Origins?</vt:lpstr>
      <vt:lpstr>Significance?</vt:lpstr>
      <vt:lpstr>Ways of thinking about individual differences</vt:lpstr>
      <vt:lpstr>Ways of thinking about individual differences</vt:lpstr>
      <vt:lpstr>David Kolb’s ‘Learning Styles Inventory’</vt:lpstr>
      <vt:lpstr>Kolb’s axes</vt:lpstr>
      <vt:lpstr>The appeal of learning styles</vt:lpstr>
      <vt:lpstr>“Let’s VAK it”</vt:lpstr>
      <vt:lpstr>Issues and disputes!</vt:lpstr>
      <vt:lpstr>… and yet!</vt:lpstr>
      <vt:lpstr>Some questions about terminology …</vt:lpstr>
      <vt:lpstr>Trait or state?</vt:lpstr>
      <vt:lpstr>Cognitive Styles (Riding and Rayner)</vt:lpstr>
      <vt:lpstr>In conclusion…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Elisabeth</dc:creator>
  <cp:lastModifiedBy>Paul Denley</cp:lastModifiedBy>
  <cp:revision>40</cp:revision>
  <cp:lastPrinted>2018-02-21T14:17:00Z</cp:lastPrinted>
  <dcterms:created xsi:type="dcterms:W3CDTF">2007-07-24T23:55:16Z</dcterms:created>
  <dcterms:modified xsi:type="dcterms:W3CDTF">2019-06-11T12:31:53Z</dcterms:modified>
</cp:coreProperties>
</file>