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9" r:id="rId3"/>
    <p:sldId id="264" r:id="rId4"/>
    <p:sldId id="260" r:id="rId5"/>
    <p:sldId id="265" r:id="rId6"/>
    <p:sldId id="275" r:id="rId7"/>
    <p:sldId id="276" r:id="rId8"/>
    <p:sldId id="274" r:id="rId9"/>
    <p:sldId id="266" r:id="rId10"/>
    <p:sldId id="267" r:id="rId11"/>
    <p:sldId id="269" r:id="rId12"/>
  </p:sldIdLst>
  <p:sldSz cx="9144000" cy="6858000" type="screen4x3"/>
  <p:notesSz cx="7099300" cy="102235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000066"/>
    <a:srgbClr val="DEF2F6"/>
    <a:srgbClr val="99FF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37" autoAdjust="0"/>
    <p:restoredTop sz="94610" autoAdjust="0"/>
  </p:normalViewPr>
  <p:slideViewPr>
    <p:cSldViewPr>
      <p:cViewPr varScale="1">
        <p:scale>
          <a:sx n="72" d="100"/>
          <a:sy n="72" d="100"/>
        </p:scale>
        <p:origin x="34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401" cy="512248"/>
          </a:xfrm>
          <a:prstGeom prst="rect">
            <a:avLst/>
          </a:prstGeom>
        </p:spPr>
        <p:txBody>
          <a:bodyPr vert="horz" lIns="94540" tIns="47270" rIns="94540" bIns="47270" rtlCol="0"/>
          <a:lstStyle>
            <a:lvl1pPr algn="l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766" y="1"/>
            <a:ext cx="3076401" cy="512248"/>
          </a:xfrm>
          <a:prstGeom prst="rect">
            <a:avLst/>
          </a:prstGeom>
        </p:spPr>
        <p:txBody>
          <a:bodyPr vert="horz" lIns="94540" tIns="47270" rIns="94540" bIns="47270" rtlCol="0"/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9944025-6BD6-4CA9-BFB5-83D20D243F2E}" type="datetimeFigureOut">
              <a:rPr lang="en-GB"/>
              <a:pPr>
                <a:defRPr/>
              </a:pPr>
              <a:t>14/06/2019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11254"/>
            <a:ext cx="3076401" cy="509865"/>
          </a:xfrm>
          <a:prstGeom prst="rect">
            <a:avLst/>
          </a:prstGeom>
        </p:spPr>
        <p:txBody>
          <a:bodyPr vert="horz" lIns="94540" tIns="47270" rIns="94540" bIns="47270" rtlCol="0" anchor="b"/>
          <a:lstStyle>
            <a:lvl1pPr algn="l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766" y="9711254"/>
            <a:ext cx="3076401" cy="509865"/>
          </a:xfrm>
          <a:prstGeom prst="rect">
            <a:avLst/>
          </a:prstGeom>
        </p:spPr>
        <p:txBody>
          <a:bodyPr vert="horz" lIns="94540" tIns="47270" rIns="94540" bIns="47270" rtlCol="0" anchor="b"/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D13D9B2-17FF-4A21-AE35-4719124305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711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6401" cy="51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40" tIns="47270" rIns="94540" bIns="4727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766" y="1"/>
            <a:ext cx="3076401" cy="51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40" tIns="47270" rIns="94540" bIns="4727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6950" y="768350"/>
            <a:ext cx="5105400" cy="3830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590" y="4855627"/>
            <a:ext cx="5680121" cy="4600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40" tIns="47270" rIns="94540" bIns="472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11254"/>
            <a:ext cx="3076401" cy="509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40" tIns="47270" rIns="94540" bIns="4727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766" y="9711254"/>
            <a:ext cx="3076401" cy="509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40" tIns="47270" rIns="94540" bIns="4727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FA92C3B-DB96-4D90-BFBD-A3DD91CA05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78546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9EF91-7D88-4D08-826A-799A77276E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7278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EEC5E-CA23-442A-A1A8-BE80F989165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79529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E9857-97CB-48C1-81DC-257B26B97F8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0990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383AC-845D-42F2-9D84-59CDD05128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3507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0640A-3836-4B73-B745-16735F7F06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1093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2B69A-25A2-40FE-8803-1F1C43937BB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0187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BF971-AEA5-45CD-A974-30943770903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1475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C6237-3DBB-4961-BC17-CB0724DD758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4716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4788A-A89B-453C-9CB8-83439B6F0E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3935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1263E-FF74-4142-A507-5E9E6793E63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30754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67243-F49E-4316-8DCE-CE71E818228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005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C91E0DB-02E2-417F-A37D-C2DE12BC79E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educationendowmentfoundation.org.uk/resources/teaching-learning-toolkit/meta-cognition-and-self-regulatio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tsthink.org.uk/" TargetMode="External"/><Relationship Id="rId2" Type="http://schemas.openxmlformats.org/officeDocument/2006/relationships/hyperlink" Target="http://www.icelp.info/feuerstein-method/instrumental-enrichment-(ie)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Zt0BymHNj30" TargetMode="External"/><Relationship Id="rId4" Type="http://schemas.openxmlformats.org/officeDocument/2006/relationships/hyperlink" Target="https://www.youtube.com/watch?v=i3y12px0Kgo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thesecondprinciple.com/teaching-essentials/beyond-bloom-cognitive-taxonomy-revised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hesecondprinciple.com/instructional-design/threedomainsoflearning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en-GB" altLang="en-US" sz="3200" b="1" dirty="0">
                <a:solidFill>
                  <a:srgbClr val="0000FF"/>
                </a:solidFill>
              </a:rPr>
              <a:t>Learning about learning</a:t>
            </a:r>
          </a:p>
        </p:txBody>
      </p:sp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161646" y="1700808"/>
            <a:ext cx="489585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400" dirty="0">
                <a:solidFill>
                  <a:srgbClr val="0000FF"/>
                </a:solidFill>
              </a:rPr>
              <a:t>To present the case for explicitly encouraging learners to think about the process of learning.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400" dirty="0">
                <a:solidFill>
                  <a:srgbClr val="0000FF"/>
                </a:solidFill>
              </a:rPr>
              <a:t>To discuss some examples of how learners can be taught thinking skills and think about their learning.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400" dirty="0">
                <a:solidFill>
                  <a:srgbClr val="0000FF"/>
                </a:solidFill>
              </a:rPr>
              <a:t>To look critically at how current ideas about learning are shifting from what is learned to how it is learned.</a:t>
            </a:r>
          </a:p>
        </p:txBody>
      </p:sp>
      <p:pic>
        <p:nvPicPr>
          <p:cNvPr id="2052" name="Picture 9" descr="Grow-Your-Awareness-spong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2493" y="1825961"/>
            <a:ext cx="3103389" cy="4348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844824"/>
            <a:ext cx="8229600" cy="2980928"/>
          </a:xfrm>
        </p:spPr>
        <p:txBody>
          <a:bodyPr/>
          <a:lstStyle/>
          <a:p>
            <a:pPr eaLnBrk="1" hangingPunct="1"/>
            <a:r>
              <a:rPr lang="en-GB" altLang="en-US" i="1" dirty="0">
                <a:solidFill>
                  <a:srgbClr val="0000FF"/>
                </a:solidFill>
                <a:cs typeface="Times New Roman" pitchFamily="18" charset="0"/>
              </a:rPr>
              <a:t>Is it possible to think about how you think?</a:t>
            </a:r>
          </a:p>
          <a:p>
            <a:pPr eaLnBrk="1" hangingPunct="1"/>
            <a:r>
              <a:rPr lang="en-GB" altLang="en-US" i="1" dirty="0">
                <a:solidFill>
                  <a:srgbClr val="0000FF"/>
                </a:solidFill>
                <a:cs typeface="Times New Roman" pitchFamily="18" charset="0"/>
              </a:rPr>
              <a:t>Is ‘thinking’ always amenable to this sort of conscious analysis?</a:t>
            </a:r>
          </a:p>
          <a:p>
            <a:pPr eaLnBrk="1" hangingPunct="1"/>
            <a:r>
              <a:rPr lang="en-GB" altLang="en-US" i="1" dirty="0">
                <a:solidFill>
                  <a:srgbClr val="0000FF"/>
                </a:solidFill>
                <a:cs typeface="Times New Roman" pitchFamily="18" charset="0"/>
              </a:rPr>
              <a:t>Should it be done in isolation or in the context of real learning?</a:t>
            </a:r>
          </a:p>
          <a:p>
            <a:pPr eaLnBrk="1" hangingPunct="1"/>
            <a:endParaRPr lang="en-GB" alt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>
                <a:solidFill>
                  <a:srgbClr val="0000FF"/>
                </a:solidFill>
                <a:hlinkClick r:id="rId2"/>
              </a:rPr>
              <a:t>Metacognitive strategies</a:t>
            </a:r>
            <a:endParaRPr lang="en-GB" altLang="en-US" dirty="0">
              <a:solidFill>
                <a:srgbClr val="0000FF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1700808"/>
            <a:ext cx="6336704" cy="4536504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rgbClr val="0000FF"/>
                </a:solidFill>
              </a:rPr>
              <a:t>Identifying "what you know" and "what you don't know."  </a:t>
            </a:r>
          </a:p>
          <a:p>
            <a:pPr eaLnBrk="1" hangingPunct="1"/>
            <a:r>
              <a:rPr lang="en-GB" altLang="en-US" dirty="0">
                <a:solidFill>
                  <a:srgbClr val="0000FF"/>
                </a:solidFill>
              </a:rPr>
              <a:t>Talking about thinking.  </a:t>
            </a:r>
          </a:p>
          <a:p>
            <a:pPr eaLnBrk="1" hangingPunct="1"/>
            <a:r>
              <a:rPr lang="en-GB" altLang="en-US" dirty="0">
                <a:solidFill>
                  <a:srgbClr val="0000FF"/>
                </a:solidFill>
              </a:rPr>
              <a:t>Keeping a thinking journal.  </a:t>
            </a:r>
          </a:p>
          <a:p>
            <a:pPr eaLnBrk="1" hangingPunct="1"/>
            <a:r>
              <a:rPr lang="en-GB" altLang="en-US" dirty="0">
                <a:solidFill>
                  <a:srgbClr val="0000FF"/>
                </a:solidFill>
              </a:rPr>
              <a:t>Planning and self-regulation.  </a:t>
            </a:r>
          </a:p>
          <a:p>
            <a:pPr eaLnBrk="1" hangingPunct="1"/>
            <a:r>
              <a:rPr lang="en-GB" altLang="en-US" dirty="0">
                <a:solidFill>
                  <a:srgbClr val="0000FF"/>
                </a:solidFill>
              </a:rPr>
              <a:t>Debriefing the thinking process.  </a:t>
            </a:r>
          </a:p>
          <a:p>
            <a:pPr eaLnBrk="1" hangingPunct="1"/>
            <a:r>
              <a:rPr lang="en-GB" altLang="en-US" dirty="0">
                <a:solidFill>
                  <a:srgbClr val="0000FF"/>
                </a:solidFill>
              </a:rPr>
              <a:t>Self-Evaluation. 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0" y="0"/>
            <a:ext cx="4259263" cy="706438"/>
          </a:xfrm>
        </p:spPr>
        <p:txBody>
          <a:bodyPr/>
          <a:lstStyle/>
          <a:p>
            <a:pPr eaLnBrk="1" hangingPunct="1"/>
            <a:r>
              <a:rPr lang="en-GB" altLang="en-US" sz="3200" dirty="0">
                <a:solidFill>
                  <a:srgbClr val="0000FF"/>
                </a:solidFill>
              </a:rPr>
              <a:t>Emily and Todd</a:t>
            </a:r>
            <a:endParaRPr lang="en-GB" altLang="en-US" sz="4000" dirty="0">
              <a:solidFill>
                <a:srgbClr val="0000FF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5145088"/>
            <a:ext cx="8893175" cy="1689100"/>
          </a:xfrm>
        </p:spPr>
        <p:txBody>
          <a:bodyPr/>
          <a:lstStyle/>
          <a:p>
            <a:pPr eaLnBrk="1" hangingPunct="1"/>
            <a:r>
              <a:rPr lang="en-GB" altLang="en-US" sz="2800" dirty="0">
                <a:solidFill>
                  <a:srgbClr val="0000FF"/>
                </a:solidFill>
              </a:rPr>
              <a:t>What is </a:t>
            </a:r>
            <a:r>
              <a:rPr lang="en-GB" altLang="en-US" sz="2800" b="1" dirty="0">
                <a:solidFill>
                  <a:srgbClr val="0000FF"/>
                </a:solidFill>
              </a:rPr>
              <a:t>different</a:t>
            </a:r>
            <a:r>
              <a:rPr lang="en-GB" altLang="en-US" sz="2800" dirty="0">
                <a:solidFill>
                  <a:srgbClr val="0000FF"/>
                </a:solidFill>
              </a:rPr>
              <a:t> about Emily and Todd?</a:t>
            </a:r>
          </a:p>
          <a:p>
            <a:pPr eaLnBrk="1" hangingPunct="1"/>
            <a:r>
              <a:rPr lang="en-GB" altLang="en-US" sz="2800" dirty="0">
                <a:solidFill>
                  <a:srgbClr val="0000FF"/>
                </a:solidFill>
              </a:rPr>
              <a:t>What is </a:t>
            </a:r>
            <a:r>
              <a:rPr lang="en-GB" altLang="en-US" sz="2800" b="1" dirty="0">
                <a:solidFill>
                  <a:srgbClr val="0000FF"/>
                </a:solidFill>
              </a:rPr>
              <a:t>similar</a:t>
            </a:r>
            <a:r>
              <a:rPr lang="en-GB" altLang="en-US" sz="2800" dirty="0">
                <a:solidFill>
                  <a:srgbClr val="0000FF"/>
                </a:solidFill>
              </a:rPr>
              <a:t> about Emily and Todd in terms of their learning</a:t>
            </a:r>
          </a:p>
        </p:txBody>
      </p:sp>
      <p:sp>
        <p:nvSpPr>
          <p:cNvPr id="3076" name="Text Box 10"/>
          <p:cNvSpPr txBox="1">
            <a:spLocks noChangeArrowheads="1"/>
          </p:cNvSpPr>
          <p:nvPr/>
        </p:nvSpPr>
        <p:spPr bwMode="auto">
          <a:xfrm>
            <a:off x="4751388" y="6491288"/>
            <a:ext cx="43926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i="1" dirty="0">
                <a:solidFill>
                  <a:srgbClr val="0000FF"/>
                </a:solidFill>
              </a:rPr>
              <a:t>Source, Claxton, QCA Futures website</a:t>
            </a:r>
          </a:p>
        </p:txBody>
      </p:sp>
      <p:sp>
        <p:nvSpPr>
          <p:cNvPr id="3077" name="AutoShape 11"/>
          <p:cNvSpPr>
            <a:spLocks noChangeArrowheads="1"/>
          </p:cNvSpPr>
          <p:nvPr/>
        </p:nvSpPr>
        <p:spPr bwMode="auto">
          <a:xfrm>
            <a:off x="478778" y="125577"/>
            <a:ext cx="3419475" cy="3573463"/>
          </a:xfrm>
          <a:prstGeom prst="wedgeRoundRectCallout">
            <a:avLst>
              <a:gd name="adj1" fmla="val 463"/>
              <a:gd name="adj2" fmla="val 76032"/>
              <a:gd name="adj3" fmla="val 16667"/>
            </a:avLst>
          </a:prstGeom>
          <a:solidFill>
            <a:srgbClr val="FFFF66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dirty="0">
                <a:solidFill>
                  <a:srgbClr val="0000CC"/>
                </a:solidFill>
                <a:latin typeface="Comic Sans MS" pitchFamily="66" charset="0"/>
              </a:rPr>
              <a:t>‘I guess I could call myself</a:t>
            </a:r>
            <a:br>
              <a:rPr lang="en-GB" altLang="en-US" dirty="0">
                <a:solidFill>
                  <a:srgbClr val="0000CC"/>
                </a:solidFill>
                <a:latin typeface="Comic Sans MS" pitchFamily="66" charset="0"/>
              </a:rPr>
            </a:br>
            <a:r>
              <a:rPr lang="en-GB" altLang="en-US" dirty="0">
                <a:solidFill>
                  <a:srgbClr val="0000CC"/>
                </a:solidFill>
                <a:latin typeface="Comic Sans MS" pitchFamily="66" charset="0"/>
              </a:rPr>
              <a:t>smart. I can usually get good grades. Sometimes I worry, though, that I’m just a tape recorder…I worry that once I’m out of school and people don’t keep handing me information with questions, I’ll be lost.’</a:t>
            </a:r>
            <a:br>
              <a:rPr lang="en-GB" altLang="en-US" dirty="0">
                <a:solidFill>
                  <a:srgbClr val="0000CC"/>
                </a:solidFill>
              </a:rPr>
            </a:br>
            <a:r>
              <a:rPr lang="en-GB" altLang="en-US" sz="2000" i="1" dirty="0">
                <a:solidFill>
                  <a:schemeClr val="hlink"/>
                </a:solidFill>
              </a:rPr>
              <a:t>Emily, aged 15, GCSE student</a:t>
            </a:r>
            <a:br>
              <a:rPr lang="en-GB" altLang="en-US" sz="2000" i="1" dirty="0">
                <a:solidFill>
                  <a:schemeClr val="hlink"/>
                </a:solidFill>
              </a:rPr>
            </a:br>
            <a:endParaRPr lang="en-GB" altLang="en-US" sz="2000" i="1" dirty="0">
              <a:solidFill>
                <a:schemeClr val="hlink"/>
              </a:solidFill>
            </a:endParaRPr>
          </a:p>
        </p:txBody>
      </p:sp>
      <p:sp>
        <p:nvSpPr>
          <p:cNvPr id="3078" name="AutoShape 13"/>
          <p:cNvSpPr>
            <a:spLocks noChangeArrowheads="1"/>
          </p:cNvSpPr>
          <p:nvPr/>
        </p:nvSpPr>
        <p:spPr bwMode="auto">
          <a:xfrm>
            <a:off x="3995738" y="692150"/>
            <a:ext cx="4103687" cy="3382963"/>
          </a:xfrm>
          <a:prstGeom prst="wedgeEllipseCallout">
            <a:avLst>
              <a:gd name="adj1" fmla="val 25551"/>
              <a:gd name="adj2" fmla="val 64875"/>
            </a:avLst>
          </a:prstGeom>
          <a:solidFill>
            <a:srgbClr val="99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i="1" dirty="0">
                <a:solidFill>
                  <a:schemeClr val="accent2"/>
                </a:solidFill>
              </a:rPr>
              <a:t>‘</a:t>
            </a:r>
            <a:r>
              <a:rPr lang="en-GB" altLang="en-US" sz="2000" i="1" dirty="0">
                <a:solidFill>
                  <a:schemeClr val="accent2"/>
                </a:solidFill>
                <a:latin typeface="Lucida Sans Unicode" pitchFamily="34" charset="0"/>
              </a:rPr>
              <a:t>The thing that I’m scared of is, say I got laid off (lost my job), I’ve got nothing, nothing to help me get another job…I’ve got no other skill.’</a:t>
            </a:r>
            <a:br>
              <a:rPr lang="en-GB" altLang="en-US" sz="2000" i="1" dirty="0">
                <a:solidFill>
                  <a:schemeClr val="accent2"/>
                </a:solidFill>
                <a:latin typeface="Lucida Sans Unicode" pitchFamily="34" charset="0"/>
              </a:rPr>
            </a:br>
            <a:r>
              <a:rPr lang="en-GB" altLang="en-US" i="1" dirty="0">
                <a:solidFill>
                  <a:schemeClr val="hlink"/>
                </a:solidFill>
              </a:rPr>
              <a:t>Todd, aged 18, bricklayer</a:t>
            </a:r>
          </a:p>
          <a:p>
            <a:pPr algn="ctr" eaLnBrk="1" hangingPunct="1"/>
            <a:endParaRPr lang="en-GB" altLang="en-US" dirty="0"/>
          </a:p>
        </p:txBody>
      </p:sp>
      <p:pic>
        <p:nvPicPr>
          <p:cNvPr id="3079" name="Picture 15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864140"/>
            <a:ext cx="1584325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7" descr="bricklay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3535363"/>
            <a:ext cx="1681163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0875" y="2276872"/>
            <a:ext cx="8229600" cy="432090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2800" dirty="0">
                <a:solidFill>
                  <a:srgbClr val="0000FF"/>
                </a:solidFill>
              </a:rPr>
              <a:t>“</a:t>
            </a:r>
            <a:r>
              <a:rPr lang="en-GB" altLang="en-US" sz="2800" b="1" dirty="0">
                <a:solidFill>
                  <a:srgbClr val="0000FF"/>
                </a:solidFill>
              </a:rPr>
              <a:t>Emily and Todd are both, in their different </a:t>
            </a:r>
          </a:p>
          <a:p>
            <a:pPr eaLnBrk="1" hangingPunct="1">
              <a:buFontTx/>
              <a:buNone/>
            </a:pPr>
            <a:r>
              <a:rPr lang="en-GB" altLang="en-US" sz="2800" b="1" dirty="0">
                <a:solidFill>
                  <a:srgbClr val="0000FF"/>
                </a:solidFill>
              </a:rPr>
              <a:t>ways, </a:t>
            </a:r>
            <a:r>
              <a:rPr lang="en-GB" altLang="en-US" sz="2800" b="1" i="1" dirty="0" err="1">
                <a:solidFill>
                  <a:srgbClr val="0000FF"/>
                </a:solidFill>
              </a:rPr>
              <a:t>illearnerate</a:t>
            </a:r>
            <a:r>
              <a:rPr lang="en-GB" altLang="en-US" sz="2800" dirty="0">
                <a:solidFill>
                  <a:srgbClr val="0000FF"/>
                </a:solidFill>
              </a:rPr>
              <a:t>. They do not think of </a:t>
            </a:r>
          </a:p>
          <a:p>
            <a:pPr eaLnBrk="1" hangingPunct="1">
              <a:buFontTx/>
              <a:buNone/>
            </a:pPr>
            <a:r>
              <a:rPr lang="en-GB" altLang="en-US" sz="2800" dirty="0">
                <a:solidFill>
                  <a:srgbClr val="0000FF"/>
                </a:solidFill>
              </a:rPr>
              <a:t>themselves as effective real-life learners. They </a:t>
            </a:r>
          </a:p>
          <a:p>
            <a:pPr eaLnBrk="1" hangingPunct="1">
              <a:buFontTx/>
              <a:buNone/>
            </a:pPr>
            <a:r>
              <a:rPr lang="en-GB" altLang="en-US" sz="2800" dirty="0">
                <a:solidFill>
                  <a:srgbClr val="0000FF"/>
                </a:solidFill>
              </a:rPr>
              <a:t>think that school  has not only failed to give them </a:t>
            </a:r>
          </a:p>
          <a:p>
            <a:pPr eaLnBrk="1" hangingPunct="1">
              <a:buFontTx/>
              <a:buNone/>
            </a:pPr>
            <a:r>
              <a:rPr lang="en-GB" altLang="en-US" sz="2800" dirty="0">
                <a:solidFill>
                  <a:srgbClr val="0000FF"/>
                </a:solidFill>
              </a:rPr>
              <a:t>what they need, it has actually compounded the </a:t>
            </a:r>
          </a:p>
          <a:p>
            <a:pPr eaLnBrk="1" hangingPunct="1">
              <a:buFontTx/>
              <a:buNone/>
            </a:pPr>
            <a:r>
              <a:rPr lang="en-GB" altLang="en-US" sz="2800" dirty="0">
                <a:solidFill>
                  <a:srgbClr val="0000FF"/>
                </a:solidFill>
              </a:rPr>
              <a:t>problem. …More fundamental even than the </a:t>
            </a:r>
          </a:p>
          <a:p>
            <a:pPr eaLnBrk="1" hangingPunct="1">
              <a:buFontTx/>
              <a:buNone/>
            </a:pPr>
            <a:r>
              <a:rPr lang="en-GB" altLang="en-US" sz="2800" dirty="0">
                <a:solidFill>
                  <a:srgbClr val="0000FF"/>
                </a:solidFill>
              </a:rPr>
              <a:t>concern with literacy and numeracy is </a:t>
            </a:r>
            <a:r>
              <a:rPr lang="en-GB" altLang="en-US" sz="2800" b="1" dirty="0">
                <a:solidFill>
                  <a:srgbClr val="0000FF"/>
                </a:solidFill>
              </a:rPr>
              <a:t>the need to </a:t>
            </a:r>
          </a:p>
          <a:p>
            <a:pPr eaLnBrk="1" hangingPunct="1">
              <a:buFontTx/>
              <a:buNone/>
            </a:pPr>
            <a:r>
              <a:rPr lang="en-GB" altLang="en-US" sz="2800" b="1" dirty="0">
                <a:solidFill>
                  <a:srgbClr val="0000FF"/>
                </a:solidFill>
              </a:rPr>
              <a:t>protect and develop young people’s </a:t>
            </a:r>
            <a:r>
              <a:rPr lang="en-GB" altLang="en-US" sz="2800" b="1" i="1" dirty="0" err="1">
                <a:solidFill>
                  <a:srgbClr val="0000FF"/>
                </a:solidFill>
              </a:rPr>
              <a:t>learnacy</a:t>
            </a:r>
            <a:r>
              <a:rPr lang="en-GB" altLang="en-US" sz="2800" b="1" dirty="0">
                <a:solidFill>
                  <a:srgbClr val="0000FF"/>
                </a:solidFill>
              </a:rPr>
              <a:t>.</a:t>
            </a:r>
            <a:r>
              <a:rPr lang="en-GB" altLang="en-US" sz="2800" dirty="0">
                <a:solidFill>
                  <a:srgbClr val="0000FF"/>
                </a:solidFill>
              </a:rPr>
              <a:t>”</a:t>
            </a:r>
          </a:p>
        </p:txBody>
      </p:sp>
      <p:pic>
        <p:nvPicPr>
          <p:cNvPr id="3" name="Picture 15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4664"/>
            <a:ext cx="2206772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7" descr="bricklay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9287" y="332656"/>
            <a:ext cx="2176054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dirty="0">
                <a:solidFill>
                  <a:srgbClr val="0000FF"/>
                </a:solidFill>
                <a:cs typeface="Times New Roman" pitchFamily="18" charset="0"/>
              </a:rPr>
              <a:t>Claxton’s Three Is and Three </a:t>
            </a:r>
            <a:r>
              <a:rPr lang="en-GB" altLang="en-US" sz="4000" dirty="0" err="1">
                <a:solidFill>
                  <a:srgbClr val="0000FF"/>
                </a:solidFill>
                <a:cs typeface="Times New Roman" pitchFamily="18" charset="0"/>
              </a:rPr>
              <a:t>Rs</a:t>
            </a:r>
            <a:endParaRPr lang="en-GB" altLang="en-US" sz="4000" dirty="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GB" altLang="en-US" dirty="0"/>
          </a:p>
          <a:p>
            <a:pPr eaLnBrk="1" hangingPunct="1"/>
            <a:endParaRPr lang="en-GB" altLang="en-US" dirty="0"/>
          </a:p>
          <a:p>
            <a:pPr eaLnBrk="1" hangingPunct="1"/>
            <a:endParaRPr lang="en-GB" altLang="en-US" dirty="0"/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251520" y="1600200"/>
            <a:ext cx="864096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altLang="en-US" sz="2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Three ‘Is’ (conceptions of intelligence):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800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Intelligence is … knowing (that) …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800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Intelligence is … knowing how/what to do when …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800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Intelligence is … knowing what to do when you don’t know what to do</a:t>
            </a:r>
          </a:p>
          <a:p>
            <a:pPr>
              <a:defRPr/>
            </a:pPr>
            <a:endParaRPr lang="en-GB" altLang="en-US" sz="2800" i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altLang="en-US" sz="2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Three ‘</a:t>
            </a:r>
            <a:r>
              <a:rPr lang="en-GB" altLang="en-US" sz="28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Rs</a:t>
            </a:r>
            <a:r>
              <a:rPr lang="en-GB" altLang="en-US" sz="2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’: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800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Resourcefulness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800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Resilience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800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Reflection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052736"/>
          </a:xfrm>
        </p:spPr>
        <p:txBody>
          <a:bodyPr/>
          <a:lstStyle/>
          <a:p>
            <a:pPr eaLnBrk="1" hangingPunct="1"/>
            <a:r>
              <a:rPr lang="en-GB" altLang="en-US" sz="4000" dirty="0">
                <a:solidFill>
                  <a:srgbClr val="0000FF"/>
                </a:solidFill>
              </a:rPr>
              <a:t>Teaching Thinking - examples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2276872"/>
            <a:ext cx="7344493" cy="2448743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altLang="en-US" dirty="0">
                <a:solidFill>
                  <a:srgbClr val="0000FF"/>
                </a:solidFill>
                <a:cs typeface="Times New Roman" pitchFamily="18" charset="0"/>
                <a:hlinkClick r:id="rId2"/>
              </a:rPr>
              <a:t>Feuerstein’s Instrumental Enrichment</a:t>
            </a:r>
            <a:endParaRPr lang="en-GB" altLang="en-US" dirty="0">
              <a:solidFill>
                <a:srgbClr val="0000FF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altLang="en-US" dirty="0">
                <a:solidFill>
                  <a:srgbClr val="0000FF"/>
                </a:solidFill>
                <a:cs typeface="Times New Roman" pitchFamily="18" charset="0"/>
              </a:rPr>
              <a:t>Robert Fisher 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altLang="en-US" dirty="0">
                <a:solidFill>
                  <a:srgbClr val="0000FF"/>
                </a:solidFill>
                <a:cs typeface="Times New Roman" pitchFamily="18" charset="0"/>
                <a:hlinkClick r:id="rId3"/>
              </a:rPr>
              <a:t>Cognitive Acceleration</a:t>
            </a:r>
            <a:r>
              <a:rPr lang="en-GB" altLang="en-US" dirty="0">
                <a:solidFill>
                  <a:srgbClr val="0000FF"/>
                </a:solidFill>
                <a:cs typeface="Times New Roman" pitchFamily="18" charset="0"/>
              </a:rPr>
              <a:t>   (</a:t>
            </a:r>
            <a:r>
              <a:rPr lang="en-GB" altLang="en-US" dirty="0">
                <a:solidFill>
                  <a:srgbClr val="0000FF"/>
                </a:solidFill>
                <a:cs typeface="Times New Roman" pitchFamily="18" charset="0"/>
                <a:hlinkClick r:id="rId4"/>
              </a:rPr>
              <a:t>Video</a:t>
            </a:r>
            <a:r>
              <a:rPr lang="en-GB" altLang="en-US" dirty="0">
                <a:solidFill>
                  <a:srgbClr val="0000FF"/>
                </a:solidFill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altLang="en-US" dirty="0">
                <a:solidFill>
                  <a:srgbClr val="0000FF"/>
                </a:solidFill>
                <a:cs typeface="Times New Roman" pitchFamily="18" charset="0"/>
                <a:hlinkClick r:id="rId5"/>
              </a:rPr>
              <a:t>Thinking Hats</a:t>
            </a:r>
            <a:endParaRPr lang="en-GB" altLang="en-US" sz="2000" i="1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endParaRPr lang="en-GB" altLang="en-US" sz="2000" i="1" dirty="0"/>
          </a:p>
          <a:p>
            <a:pPr eaLnBrk="1" hangingPunct="1">
              <a:lnSpc>
                <a:spcPct val="90000"/>
              </a:lnSpc>
            </a:pPr>
            <a:endParaRPr lang="en-GB" altLang="en-US" sz="2000" i="1" dirty="0"/>
          </a:p>
          <a:p>
            <a:pPr eaLnBrk="1" hangingPunct="1">
              <a:lnSpc>
                <a:spcPct val="90000"/>
              </a:lnSpc>
            </a:pPr>
            <a:endParaRPr lang="en-GB" altLang="en-US" sz="2000" dirty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dirty="0">
                <a:solidFill>
                  <a:srgbClr val="0000FF"/>
                </a:solidFill>
                <a:cs typeface="Times New Roman" pitchFamily="18" charset="0"/>
              </a:rPr>
              <a:t>The Five Pillars of CASE</a:t>
            </a:r>
            <a:endParaRPr lang="en-GB" altLang="en-US" sz="4000" dirty="0">
              <a:solidFill>
                <a:srgbClr val="0000FF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8BCEFC-1125-453C-BAE8-28BB896C47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534" t="63001" r="32666" b="6199"/>
          <a:stretch/>
        </p:blipFill>
        <p:spPr>
          <a:xfrm>
            <a:off x="899592" y="2132856"/>
            <a:ext cx="7541201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015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dirty="0">
                <a:solidFill>
                  <a:srgbClr val="0000FF"/>
                </a:solidFill>
                <a:cs typeface="Times New Roman" pitchFamily="18" charset="0"/>
              </a:rPr>
              <a:t>De Bono’s ‘Thinking Hats’</a:t>
            </a:r>
            <a:endParaRPr lang="en-GB" altLang="en-US" sz="4000" dirty="0">
              <a:solidFill>
                <a:srgbClr val="0000FF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87287" y="1636978"/>
            <a:ext cx="6912768" cy="25922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 dirty="0">
                <a:solidFill>
                  <a:srgbClr val="0000FF"/>
                </a:solidFill>
              </a:rPr>
              <a:t>White hat = information </a:t>
            </a:r>
            <a:r>
              <a:rPr lang="en-GB" altLang="en-US" sz="2400" i="1" dirty="0">
                <a:solidFill>
                  <a:srgbClr val="0000FF"/>
                </a:solidFill>
              </a:rPr>
              <a:t>What do we know?</a:t>
            </a:r>
            <a:endParaRPr lang="en-GB" altLang="en-US" sz="2400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 dirty="0">
                <a:solidFill>
                  <a:srgbClr val="0000FF"/>
                </a:solidFill>
              </a:rPr>
              <a:t>Red hat = feelings </a:t>
            </a:r>
            <a:r>
              <a:rPr lang="en-GB" altLang="en-US" sz="2400" i="1" dirty="0">
                <a:solidFill>
                  <a:srgbClr val="0000FF"/>
                </a:solidFill>
              </a:rPr>
              <a:t>What do we feel?</a:t>
            </a:r>
            <a:endParaRPr lang="en-GB" altLang="en-US" sz="2400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 dirty="0">
                <a:solidFill>
                  <a:srgbClr val="0000FF"/>
                </a:solidFill>
              </a:rPr>
              <a:t>Purple hat = problems </a:t>
            </a:r>
            <a:r>
              <a:rPr lang="en-GB" altLang="en-US" sz="2400" i="1" dirty="0">
                <a:solidFill>
                  <a:srgbClr val="0000FF"/>
                </a:solidFill>
              </a:rPr>
              <a:t>What are the drawbacks?</a:t>
            </a:r>
            <a:endParaRPr lang="en-GB" altLang="en-US" sz="2400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 dirty="0">
                <a:solidFill>
                  <a:srgbClr val="0000FF"/>
                </a:solidFill>
              </a:rPr>
              <a:t>Yellow hat = positives </a:t>
            </a:r>
            <a:r>
              <a:rPr lang="en-GB" altLang="en-US" sz="2400" i="1" dirty="0">
                <a:solidFill>
                  <a:srgbClr val="0000FF"/>
                </a:solidFill>
              </a:rPr>
              <a:t>What are the benefits?</a:t>
            </a:r>
            <a:endParaRPr lang="en-GB" altLang="en-US" sz="2400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 dirty="0">
                <a:solidFill>
                  <a:srgbClr val="0000FF"/>
                </a:solidFill>
              </a:rPr>
              <a:t>Green hat = creativity </a:t>
            </a:r>
            <a:r>
              <a:rPr lang="en-GB" altLang="en-US" sz="2400" i="1" dirty="0">
                <a:solidFill>
                  <a:srgbClr val="0000FF"/>
                </a:solidFill>
              </a:rPr>
              <a:t>What ideas have we got?</a:t>
            </a:r>
            <a:endParaRPr lang="en-GB" altLang="en-US" sz="2400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 dirty="0">
                <a:solidFill>
                  <a:srgbClr val="0000FF"/>
                </a:solidFill>
              </a:rPr>
              <a:t>Blue hat = control </a:t>
            </a:r>
            <a:r>
              <a:rPr lang="en-GB" altLang="en-US" sz="2400" i="1" dirty="0">
                <a:solidFill>
                  <a:srgbClr val="0000FF"/>
                </a:solidFill>
              </a:rPr>
              <a:t>What are our aims?</a:t>
            </a:r>
            <a:endParaRPr lang="en-GB" altLang="en-US" sz="2000" dirty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dirty="0"/>
          </a:p>
        </p:txBody>
      </p:sp>
      <p:pic>
        <p:nvPicPr>
          <p:cNvPr id="10244" name="Picture 6" descr="creativ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229266"/>
            <a:ext cx="3775791" cy="2628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0077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/>
              <a:t>Key thinking skills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2400" dirty="0"/>
              <a:t>Many researchers have attempted to identify the key skills in human thinking, and the most famous of these is Bloom’s Taxonomy</a:t>
            </a:r>
          </a:p>
        </p:txBody>
      </p:sp>
      <p:pic>
        <p:nvPicPr>
          <p:cNvPr id="11268" name="Picture 4" descr="ZyWeb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780928"/>
            <a:ext cx="4176440" cy="310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6C82EB-D233-41FC-A073-A9F9540B718B}"/>
              </a:ext>
            </a:extLst>
          </p:cNvPr>
          <p:cNvSpPr txBox="1"/>
          <p:nvPr/>
        </p:nvSpPr>
        <p:spPr>
          <a:xfrm>
            <a:off x="6026689" y="3140968"/>
            <a:ext cx="25922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hlinkClick r:id="rId4"/>
              </a:rPr>
              <a:t>… but don’t forget the other two domains – affective and psychomotor</a:t>
            </a:r>
            <a:endParaRPr lang="en-GB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549275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z="4000">
                <a:solidFill>
                  <a:srgbClr val="0000FF"/>
                </a:solidFill>
              </a:rPr>
              <a:t>Teaching thinking about thinking</a:t>
            </a:r>
            <a:br>
              <a:rPr lang="en-GB" altLang="en-US" sz="4000">
                <a:solidFill>
                  <a:srgbClr val="0000FF"/>
                </a:solidFill>
              </a:rPr>
            </a:br>
            <a:r>
              <a:rPr lang="en-GB" altLang="en-US" sz="4000" i="1">
                <a:solidFill>
                  <a:srgbClr val="0000FF"/>
                </a:solidFill>
                <a:cs typeface="Times New Roman" pitchFamily="18" charset="0"/>
              </a:rPr>
              <a:t>‘Metacognition’</a:t>
            </a:r>
            <a:br>
              <a:rPr lang="en-GB" altLang="en-US" sz="4000" i="1">
                <a:solidFill>
                  <a:srgbClr val="0000FF"/>
                </a:solidFill>
                <a:cs typeface="Times New Roman" pitchFamily="18" charset="0"/>
              </a:rPr>
            </a:br>
            <a:endParaRPr lang="en-GB" altLang="en-US" sz="4000" i="1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GB" altLang="en-US" i="1">
              <a:solidFill>
                <a:schemeClr val="accent2"/>
              </a:solidFill>
              <a:cs typeface="Times New Roman" pitchFamily="18" charset="0"/>
            </a:endParaRPr>
          </a:p>
          <a:p>
            <a:pPr eaLnBrk="1" hangingPunct="1"/>
            <a:endParaRPr lang="en-GB" alt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915816" y="2075924"/>
            <a:ext cx="554508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000" dirty="0">
                <a:solidFill>
                  <a:srgbClr val="0000FF"/>
                </a:solidFill>
              </a:rPr>
              <a:t>Tackling a task or problem intelligently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4000" dirty="0">
                <a:solidFill>
                  <a:srgbClr val="0000FF"/>
                </a:solidFill>
              </a:rPr>
              <a:t>Being in charge of your behaviour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4000" dirty="0">
                <a:solidFill>
                  <a:srgbClr val="0000FF"/>
                </a:solidFill>
              </a:rPr>
              <a:t>Managing your thinking</a:t>
            </a:r>
          </a:p>
        </p:txBody>
      </p:sp>
      <p:pic>
        <p:nvPicPr>
          <p:cNvPr id="12293" name="Picture 5" descr="memory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26" y="2124570"/>
            <a:ext cx="2447950" cy="3688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446</Words>
  <Application>Microsoft Office PowerPoint</Application>
  <PresentationFormat>On-screen Show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Comic Sans MS</vt:lpstr>
      <vt:lpstr>Lucida Sans Unicode</vt:lpstr>
      <vt:lpstr>Times New Roman</vt:lpstr>
      <vt:lpstr>Default Design</vt:lpstr>
      <vt:lpstr>Learning about learning</vt:lpstr>
      <vt:lpstr>Emily and Todd</vt:lpstr>
      <vt:lpstr>PowerPoint Presentation</vt:lpstr>
      <vt:lpstr>Claxton’s Three Is and Three Rs</vt:lpstr>
      <vt:lpstr>Teaching Thinking - examples</vt:lpstr>
      <vt:lpstr>The Five Pillars of CASE</vt:lpstr>
      <vt:lpstr>De Bono’s ‘Thinking Hats’</vt:lpstr>
      <vt:lpstr>Key thinking skills</vt:lpstr>
      <vt:lpstr>Teaching thinking about thinking ‘Metacognition’ </vt:lpstr>
      <vt:lpstr>PowerPoint Presentation</vt:lpstr>
      <vt:lpstr>Metacognitive strategies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about learning </dc:title>
  <dc:creator>Elisabeth</dc:creator>
  <cp:lastModifiedBy>Paul Denley</cp:lastModifiedBy>
  <cp:revision>31</cp:revision>
  <cp:lastPrinted>2018-02-21T14:15:33Z</cp:lastPrinted>
  <dcterms:created xsi:type="dcterms:W3CDTF">2007-07-26T23:14:02Z</dcterms:created>
  <dcterms:modified xsi:type="dcterms:W3CDTF">2019-06-14T19:35:48Z</dcterms:modified>
</cp:coreProperties>
</file>