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2"/>
  </p:handoutMasterIdLst>
  <p:sldIdLst>
    <p:sldId id="272" r:id="rId2"/>
    <p:sldId id="258" r:id="rId3"/>
    <p:sldId id="259" r:id="rId4"/>
    <p:sldId id="284" r:id="rId5"/>
    <p:sldId id="256" r:id="rId6"/>
    <p:sldId id="257" r:id="rId7"/>
    <p:sldId id="285" r:id="rId8"/>
    <p:sldId id="286" r:id="rId9"/>
    <p:sldId id="260" r:id="rId10"/>
    <p:sldId id="273" r:id="rId11"/>
    <p:sldId id="287" r:id="rId12"/>
    <p:sldId id="274" r:id="rId13"/>
    <p:sldId id="275" r:id="rId14"/>
    <p:sldId id="276" r:id="rId15"/>
    <p:sldId id="277" r:id="rId16"/>
    <p:sldId id="279" r:id="rId17"/>
    <p:sldId id="278" r:id="rId18"/>
    <p:sldId id="280" r:id="rId19"/>
    <p:sldId id="281" r:id="rId20"/>
    <p:sldId id="282" r:id="rId21"/>
  </p:sldIdLst>
  <p:sldSz cx="9144000" cy="6858000" type="screen4x3"/>
  <p:notesSz cx="7099300" cy="102235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660066"/>
    <a:srgbClr val="D0FFC5"/>
    <a:srgbClr val="B2F4BF"/>
    <a:srgbClr val="ACF2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048"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6401" cy="512248"/>
          </a:xfrm>
          <a:prstGeom prst="rect">
            <a:avLst/>
          </a:prstGeom>
        </p:spPr>
        <p:txBody>
          <a:bodyPr vert="horz" lIns="94540" tIns="47270" rIns="94540" bIns="47270" rtlCol="0"/>
          <a:lstStyle>
            <a:lvl1pPr algn="l">
              <a:defRPr sz="1200" smtClean="0">
                <a:latin typeface="Arial" pitchFamily="34" charset="0"/>
                <a:cs typeface="Arial" pitchFamily="34" charset="0"/>
              </a:defRPr>
            </a:lvl1pPr>
          </a:lstStyle>
          <a:p>
            <a:pPr>
              <a:defRPr/>
            </a:pPr>
            <a:endParaRPr lang="en-GB"/>
          </a:p>
        </p:txBody>
      </p:sp>
      <p:sp>
        <p:nvSpPr>
          <p:cNvPr id="3" name="Date Placeholder 2"/>
          <p:cNvSpPr>
            <a:spLocks noGrp="1"/>
          </p:cNvSpPr>
          <p:nvPr>
            <p:ph type="dt" sz="quarter" idx="1"/>
          </p:nvPr>
        </p:nvSpPr>
        <p:spPr>
          <a:xfrm>
            <a:off x="4021766" y="1"/>
            <a:ext cx="3076401" cy="512248"/>
          </a:xfrm>
          <a:prstGeom prst="rect">
            <a:avLst/>
          </a:prstGeom>
        </p:spPr>
        <p:txBody>
          <a:bodyPr vert="horz" lIns="94540" tIns="47270" rIns="94540" bIns="47270" rtlCol="0"/>
          <a:lstStyle>
            <a:lvl1pPr algn="r">
              <a:defRPr sz="1200" smtClean="0">
                <a:latin typeface="Arial" pitchFamily="34" charset="0"/>
                <a:cs typeface="Arial" pitchFamily="34" charset="0"/>
              </a:defRPr>
            </a:lvl1pPr>
          </a:lstStyle>
          <a:p>
            <a:pPr>
              <a:defRPr/>
            </a:pPr>
            <a:fld id="{E5865FAA-7B33-4ADE-BB9B-69190B749528}" type="datetimeFigureOut">
              <a:rPr lang="en-GB"/>
              <a:pPr>
                <a:defRPr/>
              </a:pPr>
              <a:t>13/06/2019</a:t>
            </a:fld>
            <a:endParaRPr lang="en-GB"/>
          </a:p>
        </p:txBody>
      </p:sp>
      <p:sp>
        <p:nvSpPr>
          <p:cNvPr id="4" name="Footer Placeholder 3"/>
          <p:cNvSpPr>
            <a:spLocks noGrp="1"/>
          </p:cNvSpPr>
          <p:nvPr>
            <p:ph type="ftr" sz="quarter" idx="2"/>
          </p:nvPr>
        </p:nvSpPr>
        <p:spPr>
          <a:xfrm>
            <a:off x="0" y="9711254"/>
            <a:ext cx="3076401" cy="509865"/>
          </a:xfrm>
          <a:prstGeom prst="rect">
            <a:avLst/>
          </a:prstGeom>
        </p:spPr>
        <p:txBody>
          <a:bodyPr vert="horz" lIns="94540" tIns="47270" rIns="94540" bIns="47270" rtlCol="0" anchor="b"/>
          <a:lstStyle>
            <a:lvl1pPr algn="l">
              <a:defRPr sz="1200" smtClean="0">
                <a:latin typeface="Arial" pitchFamily="34" charset="0"/>
                <a:cs typeface="Arial" pitchFamily="34" charset="0"/>
              </a:defRPr>
            </a:lvl1pPr>
          </a:lstStyle>
          <a:p>
            <a:pPr>
              <a:defRPr/>
            </a:pPr>
            <a:endParaRPr lang="en-GB"/>
          </a:p>
        </p:txBody>
      </p:sp>
      <p:sp>
        <p:nvSpPr>
          <p:cNvPr id="5" name="Slide Number Placeholder 4"/>
          <p:cNvSpPr>
            <a:spLocks noGrp="1"/>
          </p:cNvSpPr>
          <p:nvPr>
            <p:ph type="sldNum" sz="quarter" idx="3"/>
          </p:nvPr>
        </p:nvSpPr>
        <p:spPr>
          <a:xfrm>
            <a:off x="4021766" y="9711254"/>
            <a:ext cx="3076401" cy="509865"/>
          </a:xfrm>
          <a:prstGeom prst="rect">
            <a:avLst/>
          </a:prstGeom>
        </p:spPr>
        <p:txBody>
          <a:bodyPr vert="horz" lIns="94540" tIns="47270" rIns="94540" bIns="47270" rtlCol="0" anchor="b"/>
          <a:lstStyle>
            <a:lvl1pPr algn="r">
              <a:defRPr sz="1200" smtClean="0">
                <a:latin typeface="Arial" pitchFamily="34" charset="0"/>
                <a:cs typeface="Arial" pitchFamily="34" charset="0"/>
              </a:defRPr>
            </a:lvl1pPr>
          </a:lstStyle>
          <a:p>
            <a:pPr>
              <a:defRPr/>
            </a:pPr>
            <a:fld id="{6977F56C-7DBF-4026-9C7F-E8E47F2ED9E9}" type="slidenum">
              <a:rPr lang="en-GB"/>
              <a:pPr>
                <a:defRPr/>
              </a:pPr>
              <a:t>‹#›</a:t>
            </a:fld>
            <a:endParaRPr lang="en-GB"/>
          </a:p>
        </p:txBody>
      </p:sp>
    </p:spTree>
    <p:extLst>
      <p:ext uri="{BB962C8B-B14F-4D97-AF65-F5344CB8AC3E}">
        <p14:creationId xmlns:p14="http://schemas.microsoft.com/office/powerpoint/2010/main" val="55606114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4EC425C0-B9A7-40CA-A640-CDA8FBB0D5D4}" type="slidenum">
              <a:rPr lang="en-GB" altLang="en-US"/>
              <a:pPr>
                <a:defRPr/>
              </a:pPr>
              <a:t>‹#›</a:t>
            </a:fld>
            <a:endParaRPr lang="en-GB" altLang="en-US"/>
          </a:p>
        </p:txBody>
      </p:sp>
    </p:spTree>
    <p:extLst>
      <p:ext uri="{BB962C8B-B14F-4D97-AF65-F5344CB8AC3E}">
        <p14:creationId xmlns:p14="http://schemas.microsoft.com/office/powerpoint/2010/main" val="673607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181BE2FA-619E-4DAD-8874-A68EF94D5EAF}" type="slidenum">
              <a:rPr lang="en-GB" altLang="en-US"/>
              <a:pPr>
                <a:defRPr/>
              </a:pPr>
              <a:t>‹#›</a:t>
            </a:fld>
            <a:endParaRPr lang="en-GB" altLang="en-US"/>
          </a:p>
        </p:txBody>
      </p:sp>
    </p:spTree>
    <p:extLst>
      <p:ext uri="{BB962C8B-B14F-4D97-AF65-F5344CB8AC3E}">
        <p14:creationId xmlns:p14="http://schemas.microsoft.com/office/powerpoint/2010/main" val="1322533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D8768425-E9E1-4A61-A9F2-FED9A08B9D1B}" type="slidenum">
              <a:rPr lang="en-GB" altLang="en-US"/>
              <a:pPr>
                <a:defRPr/>
              </a:pPr>
              <a:t>‹#›</a:t>
            </a:fld>
            <a:endParaRPr lang="en-GB" altLang="en-US"/>
          </a:p>
        </p:txBody>
      </p:sp>
    </p:spTree>
    <p:extLst>
      <p:ext uri="{BB962C8B-B14F-4D97-AF65-F5344CB8AC3E}">
        <p14:creationId xmlns:p14="http://schemas.microsoft.com/office/powerpoint/2010/main" val="2703795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24468686-982D-412E-8904-38F7DA359126}" type="slidenum">
              <a:rPr lang="en-GB" altLang="en-US"/>
              <a:pPr>
                <a:defRPr/>
              </a:pPr>
              <a:t>‹#›</a:t>
            </a:fld>
            <a:endParaRPr lang="en-GB" altLang="en-US"/>
          </a:p>
        </p:txBody>
      </p:sp>
    </p:spTree>
    <p:extLst>
      <p:ext uri="{BB962C8B-B14F-4D97-AF65-F5344CB8AC3E}">
        <p14:creationId xmlns:p14="http://schemas.microsoft.com/office/powerpoint/2010/main" val="551623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E5CD12D4-597C-4B24-8CE8-1FAB6A46E855}" type="slidenum">
              <a:rPr lang="en-GB" altLang="en-US"/>
              <a:pPr>
                <a:defRPr/>
              </a:pPr>
              <a:t>‹#›</a:t>
            </a:fld>
            <a:endParaRPr lang="en-GB" altLang="en-US"/>
          </a:p>
        </p:txBody>
      </p:sp>
    </p:spTree>
    <p:extLst>
      <p:ext uri="{BB962C8B-B14F-4D97-AF65-F5344CB8AC3E}">
        <p14:creationId xmlns:p14="http://schemas.microsoft.com/office/powerpoint/2010/main" val="4059703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pPr>
              <a:defRPr/>
            </a:pPr>
            <a:fld id="{B4561A6C-230C-42C0-922E-937487E99A2E}" type="slidenum">
              <a:rPr lang="en-GB" altLang="en-US"/>
              <a:pPr>
                <a:defRPr/>
              </a:pPr>
              <a:t>‹#›</a:t>
            </a:fld>
            <a:endParaRPr lang="en-GB" altLang="en-US"/>
          </a:p>
        </p:txBody>
      </p:sp>
    </p:spTree>
    <p:extLst>
      <p:ext uri="{BB962C8B-B14F-4D97-AF65-F5344CB8AC3E}">
        <p14:creationId xmlns:p14="http://schemas.microsoft.com/office/powerpoint/2010/main" val="744919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6"/>
          <p:cNvSpPr>
            <a:spLocks noGrp="1" noChangeArrowheads="1"/>
          </p:cNvSpPr>
          <p:nvPr>
            <p:ph type="sldNum" sz="quarter" idx="12"/>
          </p:nvPr>
        </p:nvSpPr>
        <p:spPr>
          <a:ln/>
        </p:spPr>
        <p:txBody>
          <a:bodyPr/>
          <a:lstStyle>
            <a:lvl1pPr>
              <a:defRPr/>
            </a:lvl1pPr>
          </a:lstStyle>
          <a:p>
            <a:pPr>
              <a:defRPr/>
            </a:pPr>
            <a:fld id="{6EA3133D-1CB3-4D4D-816C-FDD2EE308053}" type="slidenum">
              <a:rPr lang="en-GB" altLang="en-US"/>
              <a:pPr>
                <a:defRPr/>
              </a:pPr>
              <a:t>‹#›</a:t>
            </a:fld>
            <a:endParaRPr lang="en-GB" altLang="en-US"/>
          </a:p>
        </p:txBody>
      </p:sp>
    </p:spTree>
    <p:extLst>
      <p:ext uri="{BB962C8B-B14F-4D97-AF65-F5344CB8AC3E}">
        <p14:creationId xmlns:p14="http://schemas.microsoft.com/office/powerpoint/2010/main" val="3733407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6"/>
          <p:cNvSpPr>
            <a:spLocks noGrp="1" noChangeArrowheads="1"/>
          </p:cNvSpPr>
          <p:nvPr>
            <p:ph type="sldNum" sz="quarter" idx="12"/>
          </p:nvPr>
        </p:nvSpPr>
        <p:spPr>
          <a:ln/>
        </p:spPr>
        <p:txBody>
          <a:bodyPr/>
          <a:lstStyle>
            <a:lvl1pPr>
              <a:defRPr/>
            </a:lvl1pPr>
          </a:lstStyle>
          <a:p>
            <a:pPr>
              <a:defRPr/>
            </a:pPr>
            <a:fld id="{4455F639-8EC9-4499-A9C3-58C25A418A66}" type="slidenum">
              <a:rPr lang="en-GB" altLang="en-US"/>
              <a:pPr>
                <a:defRPr/>
              </a:pPr>
              <a:t>‹#›</a:t>
            </a:fld>
            <a:endParaRPr lang="en-GB" altLang="en-US"/>
          </a:p>
        </p:txBody>
      </p:sp>
    </p:spTree>
    <p:extLst>
      <p:ext uri="{BB962C8B-B14F-4D97-AF65-F5344CB8AC3E}">
        <p14:creationId xmlns:p14="http://schemas.microsoft.com/office/powerpoint/2010/main" val="3924038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6"/>
          <p:cNvSpPr>
            <a:spLocks noGrp="1" noChangeArrowheads="1"/>
          </p:cNvSpPr>
          <p:nvPr>
            <p:ph type="sldNum" sz="quarter" idx="12"/>
          </p:nvPr>
        </p:nvSpPr>
        <p:spPr>
          <a:ln/>
        </p:spPr>
        <p:txBody>
          <a:bodyPr/>
          <a:lstStyle>
            <a:lvl1pPr>
              <a:defRPr/>
            </a:lvl1pPr>
          </a:lstStyle>
          <a:p>
            <a:pPr>
              <a:defRPr/>
            </a:pPr>
            <a:fld id="{3F2D7DD1-0E87-4491-9CFC-420C75EE5081}" type="slidenum">
              <a:rPr lang="en-GB" altLang="en-US"/>
              <a:pPr>
                <a:defRPr/>
              </a:pPr>
              <a:t>‹#›</a:t>
            </a:fld>
            <a:endParaRPr lang="en-GB" altLang="en-US"/>
          </a:p>
        </p:txBody>
      </p:sp>
    </p:spTree>
    <p:extLst>
      <p:ext uri="{BB962C8B-B14F-4D97-AF65-F5344CB8AC3E}">
        <p14:creationId xmlns:p14="http://schemas.microsoft.com/office/powerpoint/2010/main" val="1190513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pPr>
              <a:defRPr/>
            </a:pPr>
            <a:fld id="{9B0078AD-D27A-4C69-A754-7A17D452CC74}" type="slidenum">
              <a:rPr lang="en-GB" altLang="en-US"/>
              <a:pPr>
                <a:defRPr/>
              </a:pPr>
              <a:t>‹#›</a:t>
            </a:fld>
            <a:endParaRPr lang="en-GB" altLang="en-US"/>
          </a:p>
        </p:txBody>
      </p:sp>
    </p:spTree>
    <p:extLst>
      <p:ext uri="{BB962C8B-B14F-4D97-AF65-F5344CB8AC3E}">
        <p14:creationId xmlns:p14="http://schemas.microsoft.com/office/powerpoint/2010/main" val="481711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pPr>
              <a:defRPr/>
            </a:pPr>
            <a:fld id="{0F442908-803F-4D44-88DF-CEA31228ED47}" type="slidenum">
              <a:rPr lang="en-GB" altLang="en-US"/>
              <a:pPr>
                <a:defRPr/>
              </a:pPr>
              <a:t>‹#›</a:t>
            </a:fld>
            <a:endParaRPr lang="en-GB" altLang="en-US"/>
          </a:p>
        </p:txBody>
      </p:sp>
    </p:spTree>
    <p:extLst>
      <p:ext uri="{BB962C8B-B14F-4D97-AF65-F5344CB8AC3E}">
        <p14:creationId xmlns:p14="http://schemas.microsoft.com/office/powerpoint/2010/main" val="2649004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488C4"/>
            </a:gs>
            <a:gs pos="53000">
              <a:srgbClr val="D4DEFF"/>
            </a:gs>
            <a:gs pos="83000">
              <a:srgbClr val="D4DEFF"/>
            </a:gs>
            <a:gs pos="100000">
              <a:srgbClr val="96AB94"/>
            </a:gs>
          </a:gsLst>
          <a:lin ang="54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Arial" pitchFamily="34" charset="0"/>
                <a:cs typeface="Arial" pitchFamily="34" charset="0"/>
              </a:defRPr>
            </a:lvl1pPr>
          </a:lstStyle>
          <a:p>
            <a:pPr>
              <a:defRPr/>
            </a:pPr>
            <a:endParaRPr lang="en-GB"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pitchFamily="34" charset="0"/>
                <a:cs typeface="Arial" pitchFamily="34" charset="0"/>
              </a:defRPr>
            </a:lvl1pPr>
          </a:lstStyle>
          <a:p>
            <a:pPr>
              <a:defRPr/>
            </a:pPr>
            <a:endParaRPr lang="en-GB"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Arial" pitchFamily="34" charset="0"/>
                <a:cs typeface="Arial" pitchFamily="34" charset="0"/>
              </a:defRPr>
            </a:lvl1pPr>
          </a:lstStyle>
          <a:p>
            <a:pPr>
              <a:defRPr/>
            </a:pPr>
            <a:fld id="{9264CF8F-1A3F-4B88-ABFB-4E775C473BAC}"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edutopia.org/multiple-intelligences-assessmen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brainblogger.com/wp-content/uploads/Memory.JP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exploratorium.edu/brain_explorer/memory.html"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H1J2fzzYWic" TargetMode="External"/><Relationship Id="rId2" Type="http://schemas.openxmlformats.org/officeDocument/2006/relationships/hyperlink" Target="http://www.edutopia.org/multiple-intelligences-research" TargetMode="Externa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s://www.youtube.com/watch?v=iYgO8jZTFuQ" TargetMode="Externa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literacynet.org/mi/assessment/findyourstrengths.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250825" y="188913"/>
            <a:ext cx="8893175" cy="2087562"/>
          </a:xfrm>
        </p:spPr>
        <p:txBody>
          <a:bodyPr/>
          <a:lstStyle/>
          <a:p>
            <a:pPr eaLnBrk="1" hangingPunct="1"/>
            <a:br>
              <a:rPr lang="en-GB" altLang="en-US" sz="2000" dirty="0">
                <a:solidFill>
                  <a:schemeClr val="tx1"/>
                </a:solidFill>
              </a:rPr>
            </a:br>
            <a:r>
              <a:rPr lang="en-GB" altLang="en-US" sz="3200" b="1" dirty="0">
                <a:solidFill>
                  <a:schemeClr val="accent2"/>
                </a:solidFill>
              </a:rPr>
              <a:t>Learning, Memory and Intelligence</a:t>
            </a:r>
            <a:br>
              <a:rPr lang="en-GB" altLang="en-US" sz="3200" dirty="0">
                <a:solidFill>
                  <a:schemeClr val="accent2"/>
                </a:solidFill>
              </a:rPr>
            </a:br>
            <a:endParaRPr lang="en-GB" altLang="en-US" sz="2000" dirty="0">
              <a:solidFill>
                <a:schemeClr val="tx1"/>
              </a:solidFill>
            </a:endParaRPr>
          </a:p>
        </p:txBody>
      </p:sp>
      <p:sp>
        <p:nvSpPr>
          <p:cNvPr id="2051" name="Rectangle 3"/>
          <p:cNvSpPr>
            <a:spLocks noGrp="1" noChangeArrowheads="1"/>
          </p:cNvSpPr>
          <p:nvPr>
            <p:ph type="body" idx="1"/>
          </p:nvPr>
        </p:nvSpPr>
        <p:spPr>
          <a:xfrm>
            <a:off x="609781" y="2100263"/>
            <a:ext cx="4176713" cy="3905250"/>
          </a:xfrm>
        </p:spPr>
        <p:txBody>
          <a:bodyPr/>
          <a:lstStyle/>
          <a:p>
            <a:pPr eaLnBrk="1" hangingPunct="1">
              <a:buFontTx/>
              <a:buNone/>
            </a:pPr>
            <a:r>
              <a:rPr lang="en-GB" altLang="en-US" sz="2400" dirty="0">
                <a:solidFill>
                  <a:schemeClr val="accent2"/>
                </a:solidFill>
              </a:rPr>
              <a:t>Purposes </a:t>
            </a:r>
          </a:p>
          <a:p>
            <a:pPr eaLnBrk="1" hangingPunct="1"/>
            <a:r>
              <a:rPr lang="en-GB" altLang="en-US" sz="2000" dirty="0">
                <a:solidFill>
                  <a:schemeClr val="accent2"/>
                </a:solidFill>
              </a:rPr>
              <a:t>To examine the concept of intelligence </a:t>
            </a:r>
          </a:p>
          <a:p>
            <a:pPr eaLnBrk="1" hangingPunct="1"/>
            <a:r>
              <a:rPr lang="en-GB" altLang="en-US" sz="2000" dirty="0">
                <a:solidFill>
                  <a:schemeClr val="accent2"/>
                </a:solidFill>
              </a:rPr>
              <a:t>To explore ideas about ‘multiple intelligences’</a:t>
            </a:r>
          </a:p>
          <a:p>
            <a:pPr eaLnBrk="1" hangingPunct="1"/>
            <a:r>
              <a:rPr lang="en-GB" altLang="en-US" sz="2000" dirty="0">
                <a:solidFill>
                  <a:schemeClr val="accent2"/>
                </a:solidFill>
              </a:rPr>
              <a:t>To introduce the IP model of memory</a:t>
            </a:r>
          </a:p>
          <a:p>
            <a:pPr eaLnBrk="1" hangingPunct="1"/>
            <a:r>
              <a:rPr lang="en-GB" altLang="en-US" sz="2000" dirty="0">
                <a:solidFill>
                  <a:schemeClr val="accent2"/>
                </a:solidFill>
              </a:rPr>
              <a:t>To identify the relationship between concepts of intelligence, models of memory and ideas about learning</a:t>
            </a:r>
          </a:p>
        </p:txBody>
      </p:sp>
      <p:pic>
        <p:nvPicPr>
          <p:cNvPr id="2052" name="Picture 5" descr="kids%20circ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7900" y="2276872"/>
            <a:ext cx="4067175" cy="336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GB" altLang="en-US">
                <a:solidFill>
                  <a:schemeClr val="accent2"/>
                </a:solidFill>
              </a:rPr>
              <a:t>MIT – the critics</a:t>
            </a:r>
            <a:endParaRPr lang="en-US" altLang="en-US">
              <a:solidFill>
                <a:schemeClr val="accent2"/>
              </a:solidFill>
            </a:endParaRPr>
          </a:p>
        </p:txBody>
      </p:sp>
      <p:sp>
        <p:nvSpPr>
          <p:cNvPr id="8195" name="Rectangle 3"/>
          <p:cNvSpPr>
            <a:spLocks noGrp="1" noChangeArrowheads="1"/>
          </p:cNvSpPr>
          <p:nvPr>
            <p:ph type="body" idx="1"/>
          </p:nvPr>
        </p:nvSpPr>
        <p:spPr>
          <a:xfrm>
            <a:off x="467544" y="1412776"/>
            <a:ext cx="8229600" cy="4637087"/>
          </a:xfrm>
        </p:spPr>
        <p:txBody>
          <a:bodyPr/>
          <a:lstStyle/>
          <a:p>
            <a:pPr marL="0" indent="0">
              <a:buNone/>
            </a:pPr>
            <a:r>
              <a:rPr lang="en-US" altLang="en-US" sz="2800" dirty="0">
                <a:solidFill>
                  <a:schemeClr val="accent2"/>
                </a:solidFill>
              </a:rPr>
              <a:t>“</a:t>
            </a:r>
            <a:r>
              <a:rPr lang="en-GB" sz="2800" dirty="0">
                <a:solidFill>
                  <a:schemeClr val="accent2"/>
                </a:solidFill>
              </a:rPr>
              <a:t>Because MI theory, the ME theory, and EI theory are not supported by sound or consistent validating empirical evidence, and because these theories do not respect the constraints provided by cumulative empirical evidence from cognitive neuroscience research, these theories should not be taught without providing the context of their existing empirical support.”</a:t>
            </a:r>
          </a:p>
          <a:p>
            <a:pPr marL="0" indent="0">
              <a:buNone/>
            </a:pPr>
            <a:r>
              <a:rPr lang="en-GB" altLang="en-US" sz="2400" dirty="0">
                <a:solidFill>
                  <a:schemeClr val="accent2"/>
                </a:solidFill>
              </a:rPr>
              <a:t>                                                                               </a:t>
            </a:r>
            <a:r>
              <a:rPr lang="en-GB" altLang="en-US" sz="2400" dirty="0">
                <a:solidFill>
                  <a:schemeClr val="accent2"/>
                </a:solidFill>
                <a:hlinkClick r:id="rId2"/>
              </a:rPr>
              <a:t>[Link]</a:t>
            </a:r>
            <a:endParaRPr lang="en-GB" altLang="en-US" sz="2400" dirty="0">
              <a:solidFill>
                <a:schemeClr val="accent2"/>
              </a:solidFill>
            </a:endParaRPr>
          </a:p>
          <a:p>
            <a:pPr marL="0" indent="0">
              <a:buNone/>
            </a:pPr>
            <a:endParaRPr lang="en-US" altLang="en-US" sz="1400" dirty="0">
              <a:solidFill>
                <a:schemeClr val="accent2"/>
              </a:solidFill>
            </a:endParaRPr>
          </a:p>
          <a:p>
            <a:pPr marL="7938" indent="14288" eaLnBrk="1" hangingPunct="1">
              <a:lnSpc>
                <a:spcPct val="80000"/>
              </a:lnSpc>
              <a:buFontTx/>
              <a:buNone/>
            </a:pPr>
            <a:r>
              <a:rPr lang="en-US" altLang="en-US" sz="1800" dirty="0">
                <a:solidFill>
                  <a:schemeClr val="accent2"/>
                </a:solidFill>
              </a:rPr>
              <a:t>Waterhouse, L. 2006. Multiple intelligences, the Mozart effect, and emotional intelligence: A critical review. </a:t>
            </a:r>
            <a:r>
              <a:rPr lang="en-US" altLang="en-US" sz="1800" i="1" dirty="0">
                <a:solidFill>
                  <a:schemeClr val="accent2"/>
                </a:solidFill>
              </a:rPr>
              <a:t>Educational Psychologist </a:t>
            </a:r>
            <a:r>
              <a:rPr lang="en-US" altLang="en-US" sz="1800" dirty="0">
                <a:solidFill>
                  <a:schemeClr val="accent2"/>
                </a:solidFill>
              </a:rPr>
              <a:t>41 (4): 207–225</a:t>
            </a:r>
            <a:r>
              <a:rPr lang="en-US" altLang="en-US" sz="2000" dirty="0">
                <a:solidFill>
                  <a:schemeClr val="accent2"/>
                </a:solidFill>
              </a:rPr>
              <a:t>.</a:t>
            </a:r>
          </a:p>
          <a:p>
            <a:pPr eaLnBrk="1" hangingPunct="1">
              <a:lnSpc>
                <a:spcPct val="80000"/>
              </a:lnSpc>
            </a:pPr>
            <a:endParaRPr lang="en-US" altLang="en-US" sz="1600" dirty="0">
              <a:solidFill>
                <a:schemeClr val="accent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GB" altLang="en-US">
                <a:solidFill>
                  <a:schemeClr val="accent2"/>
                </a:solidFill>
              </a:rPr>
              <a:t>MIT – the critics</a:t>
            </a:r>
            <a:endParaRPr lang="en-US" altLang="en-US">
              <a:solidFill>
                <a:schemeClr val="accent2"/>
              </a:solidFill>
            </a:endParaRPr>
          </a:p>
        </p:txBody>
      </p:sp>
      <p:sp>
        <p:nvSpPr>
          <p:cNvPr id="8195" name="Rectangle 3"/>
          <p:cNvSpPr>
            <a:spLocks noGrp="1" noChangeArrowheads="1"/>
          </p:cNvSpPr>
          <p:nvPr>
            <p:ph type="body" idx="1"/>
          </p:nvPr>
        </p:nvSpPr>
        <p:spPr>
          <a:xfrm>
            <a:off x="467544" y="1412776"/>
            <a:ext cx="8229600" cy="4637087"/>
          </a:xfrm>
        </p:spPr>
        <p:txBody>
          <a:bodyPr/>
          <a:lstStyle/>
          <a:p>
            <a:pPr marL="0" indent="0">
              <a:buNone/>
            </a:pPr>
            <a:r>
              <a:rPr lang="en-GB" sz="2800" dirty="0">
                <a:solidFill>
                  <a:schemeClr val="accent2"/>
                </a:solidFill>
              </a:rPr>
              <a:t>“Enthusiasm for their application to classroom practice should be tempered by an awareness that their lack of sound empirical support makes it likely that their application will have little real power to enhance student learning beyond that stimulated by the initial excitement of something new.</a:t>
            </a:r>
            <a:r>
              <a:rPr lang="en-US" altLang="en-US" sz="2800" dirty="0">
                <a:solidFill>
                  <a:schemeClr val="accent2"/>
                </a:solidFill>
              </a:rPr>
              <a:t>”</a:t>
            </a:r>
          </a:p>
          <a:p>
            <a:pPr marL="0" indent="0">
              <a:buNone/>
            </a:pPr>
            <a:endParaRPr lang="en-GB" altLang="en-US" sz="2800" dirty="0">
              <a:solidFill>
                <a:schemeClr val="accent2"/>
              </a:solidFill>
            </a:endParaRPr>
          </a:p>
          <a:p>
            <a:pPr marL="0" indent="0">
              <a:buNone/>
            </a:pPr>
            <a:endParaRPr lang="en-US" altLang="en-US" sz="2800" dirty="0">
              <a:solidFill>
                <a:schemeClr val="accent2"/>
              </a:solidFill>
            </a:endParaRPr>
          </a:p>
          <a:p>
            <a:pPr eaLnBrk="1" hangingPunct="1">
              <a:lnSpc>
                <a:spcPct val="80000"/>
              </a:lnSpc>
            </a:pPr>
            <a:endParaRPr lang="en-US" altLang="en-US" sz="1400" dirty="0">
              <a:solidFill>
                <a:schemeClr val="accent2"/>
              </a:solidFill>
            </a:endParaRPr>
          </a:p>
          <a:p>
            <a:pPr marL="7938" indent="14288" eaLnBrk="1" hangingPunct="1">
              <a:lnSpc>
                <a:spcPct val="80000"/>
              </a:lnSpc>
              <a:buFontTx/>
              <a:buNone/>
            </a:pPr>
            <a:r>
              <a:rPr lang="en-US" altLang="en-US" sz="1800" dirty="0">
                <a:solidFill>
                  <a:schemeClr val="accent2"/>
                </a:solidFill>
              </a:rPr>
              <a:t>Waterhouse, L. 2006. Multiple intelligences, the Mozart effect, and emotional intelligence: A critical review. </a:t>
            </a:r>
            <a:r>
              <a:rPr lang="en-US" altLang="en-US" sz="1800" i="1" dirty="0">
                <a:solidFill>
                  <a:schemeClr val="accent2"/>
                </a:solidFill>
              </a:rPr>
              <a:t>Educational Psychologist </a:t>
            </a:r>
            <a:r>
              <a:rPr lang="en-US" altLang="en-US" sz="1800" dirty="0">
                <a:solidFill>
                  <a:schemeClr val="accent2"/>
                </a:solidFill>
              </a:rPr>
              <a:t>41 (4): 207–225</a:t>
            </a:r>
            <a:r>
              <a:rPr lang="en-US" altLang="en-US" sz="2000" dirty="0">
                <a:solidFill>
                  <a:schemeClr val="accent2"/>
                </a:solidFill>
              </a:rPr>
              <a:t>.</a:t>
            </a:r>
          </a:p>
          <a:p>
            <a:pPr eaLnBrk="1" hangingPunct="1">
              <a:lnSpc>
                <a:spcPct val="80000"/>
              </a:lnSpc>
            </a:pPr>
            <a:endParaRPr lang="en-US" altLang="en-US" sz="1600" dirty="0">
              <a:solidFill>
                <a:schemeClr val="accent2"/>
              </a:solidFill>
            </a:endParaRPr>
          </a:p>
        </p:txBody>
      </p:sp>
    </p:spTree>
    <p:extLst>
      <p:ext uri="{BB962C8B-B14F-4D97-AF65-F5344CB8AC3E}">
        <p14:creationId xmlns:p14="http://schemas.microsoft.com/office/powerpoint/2010/main" val="3094776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7715250" cy="1143000"/>
          </a:xfrm>
        </p:spPr>
        <p:txBody>
          <a:bodyPr/>
          <a:lstStyle/>
          <a:p>
            <a:pPr eaLnBrk="1" hangingPunct="1"/>
            <a:r>
              <a:rPr lang="en-GB" altLang="en-US">
                <a:solidFill>
                  <a:schemeClr val="accent2"/>
                </a:solidFill>
              </a:rPr>
              <a:t>Memories are made of this</a:t>
            </a:r>
            <a:endParaRPr lang="en-US" altLang="en-US">
              <a:solidFill>
                <a:schemeClr val="accent2"/>
              </a:solidFill>
            </a:endParaRPr>
          </a:p>
        </p:txBody>
      </p:sp>
      <p:sp>
        <p:nvSpPr>
          <p:cNvPr id="10243" name="Rectangle 3"/>
          <p:cNvSpPr>
            <a:spLocks noGrp="1" noChangeArrowheads="1"/>
          </p:cNvSpPr>
          <p:nvPr>
            <p:ph type="body" idx="1"/>
          </p:nvPr>
        </p:nvSpPr>
        <p:spPr>
          <a:xfrm>
            <a:off x="611560" y="1739978"/>
            <a:ext cx="5473700" cy="4525963"/>
          </a:xfrm>
        </p:spPr>
        <p:txBody>
          <a:bodyPr/>
          <a:lstStyle/>
          <a:p>
            <a:pPr eaLnBrk="1" hangingPunct="1">
              <a:lnSpc>
                <a:spcPct val="90000"/>
              </a:lnSpc>
            </a:pPr>
            <a:r>
              <a:rPr lang="en-GB" altLang="en-US" dirty="0">
                <a:solidFill>
                  <a:schemeClr val="accent2"/>
                </a:solidFill>
              </a:rPr>
              <a:t>How do you remember things?</a:t>
            </a:r>
          </a:p>
          <a:p>
            <a:pPr eaLnBrk="1" hangingPunct="1">
              <a:lnSpc>
                <a:spcPct val="90000"/>
              </a:lnSpc>
            </a:pPr>
            <a:r>
              <a:rPr lang="en-GB" altLang="en-US" dirty="0">
                <a:solidFill>
                  <a:schemeClr val="accent2"/>
                </a:solidFill>
              </a:rPr>
              <a:t>What’s the link between learning and memory?</a:t>
            </a:r>
          </a:p>
          <a:p>
            <a:pPr eaLnBrk="1" hangingPunct="1">
              <a:lnSpc>
                <a:spcPct val="90000"/>
              </a:lnSpc>
            </a:pPr>
            <a:r>
              <a:rPr lang="en-GB" altLang="en-US" dirty="0">
                <a:solidFill>
                  <a:schemeClr val="accent2"/>
                </a:solidFill>
              </a:rPr>
              <a:t>Is the issue remembering or retrieving?</a:t>
            </a:r>
          </a:p>
          <a:p>
            <a:pPr eaLnBrk="1" hangingPunct="1">
              <a:lnSpc>
                <a:spcPct val="90000"/>
              </a:lnSpc>
            </a:pPr>
            <a:r>
              <a:rPr lang="en-GB" altLang="en-US" dirty="0">
                <a:solidFill>
                  <a:schemeClr val="accent2"/>
                </a:solidFill>
              </a:rPr>
              <a:t>How do you conceptualise/model memory?</a:t>
            </a:r>
            <a:endParaRPr lang="en-US" altLang="en-US" dirty="0">
              <a:solidFill>
                <a:schemeClr val="accent2"/>
              </a:solidFill>
            </a:endParaRPr>
          </a:p>
        </p:txBody>
      </p:sp>
      <p:pic>
        <p:nvPicPr>
          <p:cNvPr id="10244" name="Picture 4" descr="Memory">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3663" y="1773238"/>
            <a:ext cx="2339975" cy="352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4294967295"/>
          </p:nvPr>
        </p:nvSpPr>
        <p:spPr>
          <a:xfrm>
            <a:off x="0" y="1600200"/>
            <a:ext cx="8229600" cy="4525963"/>
          </a:xfrm>
        </p:spPr>
        <p:txBody>
          <a:bodyPr/>
          <a:lstStyle/>
          <a:p>
            <a:pPr eaLnBrk="1" hangingPunct="1"/>
            <a:endParaRPr lang="en-GB" altLang="en-US"/>
          </a:p>
          <a:p>
            <a:pPr eaLnBrk="1" hangingPunct="1"/>
            <a:endParaRPr lang="en-US" altLang="en-US"/>
          </a:p>
        </p:txBody>
      </p:sp>
      <p:pic>
        <p:nvPicPr>
          <p:cNvPr id="11267" name="Picture 3" descr="You must have images 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2205038"/>
            <a:ext cx="8472488" cy="382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Rectangle 4"/>
          <p:cNvSpPr>
            <a:spLocks noChangeArrowheads="1"/>
          </p:cNvSpPr>
          <p:nvPr/>
        </p:nvSpPr>
        <p:spPr bwMode="auto">
          <a:xfrm>
            <a:off x="1403350" y="836613"/>
            <a:ext cx="5903913"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buFontTx/>
              <a:buNone/>
            </a:pPr>
            <a:r>
              <a:rPr lang="en-GB" altLang="en-US">
                <a:solidFill>
                  <a:schemeClr val="accent2"/>
                </a:solidFill>
              </a:rPr>
              <a:t>How many can you remember?</a:t>
            </a:r>
            <a:endParaRPr lang="en-US" altLang="en-US">
              <a:solidFill>
                <a:schemeClr val="accent2"/>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body" idx="1"/>
          </p:nvPr>
        </p:nvSpPr>
        <p:spPr>
          <a:xfrm>
            <a:off x="467544" y="3212976"/>
            <a:ext cx="8229600" cy="3240360"/>
          </a:xfrm>
        </p:spPr>
        <p:txBody>
          <a:bodyPr/>
          <a:lstStyle/>
          <a:p>
            <a:pPr eaLnBrk="1" hangingPunct="1">
              <a:buFontTx/>
              <a:buNone/>
            </a:pPr>
            <a:r>
              <a:rPr lang="en-US" altLang="en-US" dirty="0"/>
              <a:t>	</a:t>
            </a:r>
            <a:r>
              <a:rPr lang="en-US" altLang="en-US" dirty="0">
                <a:solidFill>
                  <a:schemeClr val="accent2"/>
                </a:solidFill>
              </a:rPr>
              <a:t>Mr. Apple wanted to gather a basket of bananas so he could make a banana cake. He stood on a chair and used a broom to knock bananas out of a tree. The chair tipped and he fell right into a cactus. Ouch! He got out the Band-Aids and . . . </a:t>
            </a:r>
          </a:p>
        </p:txBody>
      </p:sp>
      <p:pic>
        <p:nvPicPr>
          <p:cNvPr id="12291" name="Picture 3" descr="You must have images on!"/>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2484438" y="765175"/>
            <a:ext cx="4506912" cy="20335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body" idx="4294967295"/>
          </p:nvPr>
        </p:nvSpPr>
        <p:spPr>
          <a:xfrm>
            <a:off x="467544" y="188640"/>
            <a:ext cx="8229600" cy="6264275"/>
          </a:xfrm>
        </p:spPr>
        <p:txBody>
          <a:bodyPr/>
          <a:lstStyle/>
          <a:p>
            <a:pPr eaLnBrk="1" hangingPunct="1">
              <a:lnSpc>
                <a:spcPct val="80000"/>
              </a:lnSpc>
              <a:buFontTx/>
              <a:buNone/>
            </a:pPr>
            <a:r>
              <a:rPr lang="en-US" altLang="en-US" sz="2400" b="1" dirty="0">
                <a:solidFill>
                  <a:schemeClr val="accent2"/>
                </a:solidFill>
              </a:rPr>
              <a:t>What’s going on?</a:t>
            </a:r>
            <a:r>
              <a:rPr lang="en-US" altLang="en-US" sz="2400" dirty="0">
                <a:solidFill>
                  <a:schemeClr val="accent2"/>
                </a:solidFill>
              </a:rPr>
              <a:t> </a:t>
            </a:r>
          </a:p>
          <a:p>
            <a:pPr eaLnBrk="1" hangingPunct="1">
              <a:lnSpc>
                <a:spcPct val="80000"/>
              </a:lnSpc>
              <a:buFontTx/>
              <a:buNone/>
            </a:pPr>
            <a:endParaRPr lang="en-US" altLang="en-US" sz="2400" dirty="0">
              <a:solidFill>
                <a:schemeClr val="accent2"/>
              </a:solidFill>
            </a:endParaRPr>
          </a:p>
          <a:p>
            <a:pPr eaLnBrk="1" hangingPunct="1">
              <a:lnSpc>
                <a:spcPct val="80000"/>
              </a:lnSpc>
              <a:buFontTx/>
              <a:buNone/>
            </a:pPr>
            <a:r>
              <a:rPr lang="en-US" altLang="en-US" sz="2400" dirty="0">
                <a:solidFill>
                  <a:schemeClr val="accent2"/>
                </a:solidFill>
              </a:rPr>
              <a:t>You probably remembered more things when you told a </a:t>
            </a:r>
          </a:p>
          <a:p>
            <a:pPr eaLnBrk="1" hangingPunct="1">
              <a:lnSpc>
                <a:spcPct val="80000"/>
              </a:lnSpc>
              <a:buFontTx/>
              <a:buNone/>
            </a:pPr>
            <a:r>
              <a:rPr lang="en-US" altLang="en-US" sz="2400" dirty="0">
                <a:solidFill>
                  <a:schemeClr val="accent2"/>
                </a:solidFill>
              </a:rPr>
              <a:t>story about them. When you tell yourself a story, you are </a:t>
            </a:r>
          </a:p>
          <a:p>
            <a:pPr eaLnBrk="1" hangingPunct="1">
              <a:lnSpc>
                <a:spcPct val="80000"/>
              </a:lnSpc>
              <a:buFontTx/>
              <a:buNone/>
            </a:pPr>
            <a:r>
              <a:rPr lang="en-US" altLang="en-US" sz="2400" dirty="0">
                <a:solidFill>
                  <a:schemeClr val="accent2"/>
                </a:solidFill>
              </a:rPr>
              <a:t>doing a couple of things:</a:t>
            </a:r>
          </a:p>
          <a:p>
            <a:pPr eaLnBrk="1" hangingPunct="1">
              <a:lnSpc>
                <a:spcPct val="80000"/>
              </a:lnSpc>
              <a:buFontTx/>
              <a:buNone/>
            </a:pPr>
            <a:endParaRPr lang="en-US" altLang="en-US" sz="2400" dirty="0">
              <a:solidFill>
                <a:schemeClr val="accent2"/>
              </a:solidFill>
            </a:endParaRPr>
          </a:p>
          <a:p>
            <a:pPr eaLnBrk="1" hangingPunct="1">
              <a:lnSpc>
                <a:spcPct val="80000"/>
              </a:lnSpc>
            </a:pPr>
            <a:r>
              <a:rPr lang="en-US" altLang="en-US" sz="2400" dirty="0">
                <a:solidFill>
                  <a:schemeClr val="accent2"/>
                </a:solidFill>
              </a:rPr>
              <a:t>First, you are connecting the different pictures so that when you remember one, you remember the others, too. </a:t>
            </a:r>
          </a:p>
          <a:p>
            <a:pPr eaLnBrk="1" hangingPunct="1">
              <a:lnSpc>
                <a:spcPct val="80000"/>
              </a:lnSpc>
            </a:pPr>
            <a:r>
              <a:rPr lang="en-US" altLang="en-US" sz="2400" dirty="0">
                <a:solidFill>
                  <a:schemeClr val="accent2"/>
                </a:solidFill>
              </a:rPr>
              <a:t>Second, you are making a mental picture that includes all these different things. Making a mental picture helps you remember something later. You may have discovered that making up a story didn't help you remember all the objects—but you may find that it helps you remember some of the objects for a lot longer. When you make a mental picture, you use your long-term memory, and that picture may stick with you. </a:t>
            </a:r>
          </a:p>
          <a:p>
            <a:pPr eaLnBrk="1" hangingPunct="1">
              <a:lnSpc>
                <a:spcPct val="80000"/>
              </a:lnSpc>
              <a:buFontTx/>
              <a:buNone/>
            </a:pPr>
            <a:endParaRPr lang="en-US" altLang="en-US" sz="1800" dirty="0"/>
          </a:p>
          <a:p>
            <a:pPr eaLnBrk="1" hangingPunct="1">
              <a:lnSpc>
                <a:spcPct val="80000"/>
              </a:lnSpc>
              <a:buFontTx/>
              <a:buNone/>
            </a:pPr>
            <a:r>
              <a:rPr lang="en-US" altLang="en-US" sz="2000" dirty="0">
                <a:solidFill>
                  <a:schemeClr val="accent2"/>
                </a:solidFill>
                <a:latin typeface="Arial" panose="020B0604020202020204" pitchFamily="34" charset="0"/>
                <a:cs typeface="Arial" panose="020B0604020202020204" pitchFamily="34" charset="0"/>
              </a:rPr>
              <a:t>From the Exploratorium’s Brain Explorer</a:t>
            </a:r>
            <a:endParaRPr lang="en-US" altLang="en-US" sz="2000" dirty="0">
              <a:latin typeface="Arial" panose="020B0604020202020204" pitchFamily="34" charset="0"/>
              <a:cs typeface="Arial" panose="020B0604020202020204" pitchFamily="34" charset="0"/>
            </a:endParaRPr>
          </a:p>
          <a:p>
            <a:pPr eaLnBrk="1" hangingPunct="1">
              <a:lnSpc>
                <a:spcPct val="80000"/>
              </a:lnSpc>
              <a:buFontTx/>
              <a:buNone/>
            </a:pPr>
            <a:r>
              <a:rPr lang="en-US" altLang="en-US" sz="2000" dirty="0">
                <a:latin typeface="Arial" panose="020B0604020202020204" pitchFamily="34" charset="0"/>
                <a:cs typeface="Arial" panose="020B0604020202020204" pitchFamily="34" charset="0"/>
                <a:hlinkClick r:id="rId2"/>
              </a:rPr>
              <a:t>http://www.exploratorium.edu/brain_explorer/memory.html</a:t>
            </a:r>
            <a:endParaRPr lang="en-US" altLang="en-US" sz="2000" dirty="0">
              <a:latin typeface="Arial" panose="020B0604020202020204" pitchFamily="34" charset="0"/>
              <a:cs typeface="Arial" panose="020B0604020202020204" pitchFamily="34" charset="0"/>
            </a:endParaRPr>
          </a:p>
          <a:p>
            <a:pPr eaLnBrk="1" hangingPunct="1">
              <a:lnSpc>
                <a:spcPct val="80000"/>
              </a:lnSpc>
            </a:pPr>
            <a:endParaRPr lang="en-US" altLang="en-US" sz="1800" dirty="0"/>
          </a:p>
          <a:p>
            <a:pPr eaLnBrk="1" hangingPunct="1">
              <a:lnSpc>
                <a:spcPct val="80000"/>
              </a:lnSpc>
            </a:pPr>
            <a:endParaRPr lang="en-US" altLang="en-US"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You must have images 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908050"/>
            <a:ext cx="8027987" cy="544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258888" y="333375"/>
            <a:ext cx="6491287" cy="1143000"/>
          </a:xfrm>
        </p:spPr>
        <p:txBody>
          <a:bodyPr/>
          <a:lstStyle/>
          <a:p>
            <a:pPr eaLnBrk="1" hangingPunct="1"/>
            <a:r>
              <a:rPr lang="en-GB" altLang="en-US" sz="4000">
                <a:solidFill>
                  <a:schemeClr val="accent2"/>
                </a:solidFill>
              </a:rPr>
              <a:t>The Information Processing (IP) model of memory</a:t>
            </a:r>
            <a:endParaRPr lang="en-US" altLang="en-US" sz="4000">
              <a:solidFill>
                <a:schemeClr val="accent2"/>
              </a:solidFill>
            </a:endParaRPr>
          </a:p>
        </p:txBody>
      </p:sp>
      <p:pic>
        <p:nvPicPr>
          <p:cNvPr id="6" name="Picture 2" descr="https://storyful.s3.amazonaws.com/production/stories/20173/index_ma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916832"/>
            <a:ext cx="7965881" cy="42484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258888" y="333375"/>
            <a:ext cx="6491287" cy="1143000"/>
          </a:xfrm>
        </p:spPr>
        <p:txBody>
          <a:bodyPr/>
          <a:lstStyle/>
          <a:p>
            <a:pPr eaLnBrk="1" hangingPunct="1"/>
            <a:r>
              <a:rPr lang="en-GB" altLang="en-US" sz="4000">
                <a:solidFill>
                  <a:schemeClr val="accent2"/>
                </a:solidFill>
              </a:rPr>
              <a:t>A tempting analogy …</a:t>
            </a:r>
            <a:br>
              <a:rPr lang="en-GB" altLang="en-US" sz="4000">
                <a:solidFill>
                  <a:schemeClr val="accent2"/>
                </a:solidFill>
              </a:rPr>
            </a:br>
            <a:r>
              <a:rPr lang="en-GB" altLang="en-US" sz="4000">
                <a:solidFill>
                  <a:schemeClr val="accent2"/>
                </a:solidFill>
              </a:rPr>
              <a:t>… computer technology</a:t>
            </a:r>
            <a:endParaRPr lang="en-US" altLang="en-US" sz="4000">
              <a:solidFill>
                <a:schemeClr val="accent2"/>
              </a:solidFill>
            </a:endParaRPr>
          </a:p>
        </p:txBody>
      </p:sp>
      <p:sp>
        <p:nvSpPr>
          <p:cNvPr id="16387" name="Rectangle 3"/>
          <p:cNvSpPr>
            <a:spLocks noGrp="1" noChangeArrowheads="1"/>
          </p:cNvSpPr>
          <p:nvPr>
            <p:ph type="body" idx="1"/>
          </p:nvPr>
        </p:nvSpPr>
        <p:spPr>
          <a:xfrm>
            <a:off x="684213" y="2133600"/>
            <a:ext cx="6264051" cy="4175125"/>
          </a:xfrm>
        </p:spPr>
        <p:txBody>
          <a:bodyPr/>
          <a:lstStyle/>
          <a:p>
            <a:pPr eaLnBrk="1" hangingPunct="1">
              <a:lnSpc>
                <a:spcPct val="90000"/>
              </a:lnSpc>
            </a:pPr>
            <a:r>
              <a:rPr lang="en-GB" altLang="en-US" sz="2800" dirty="0">
                <a:solidFill>
                  <a:schemeClr val="accent2"/>
                </a:solidFill>
              </a:rPr>
              <a:t>Sensory register</a:t>
            </a:r>
          </a:p>
          <a:p>
            <a:pPr eaLnBrk="1" hangingPunct="1">
              <a:lnSpc>
                <a:spcPct val="90000"/>
              </a:lnSpc>
              <a:buFontTx/>
              <a:buNone/>
            </a:pPr>
            <a:r>
              <a:rPr lang="en-GB" altLang="en-US" sz="2800" i="1" dirty="0">
                <a:solidFill>
                  <a:schemeClr val="accent2"/>
                </a:solidFill>
              </a:rPr>
              <a:t>   (Human Interface Devices – HIDs)</a:t>
            </a:r>
          </a:p>
          <a:p>
            <a:pPr eaLnBrk="1" hangingPunct="1">
              <a:lnSpc>
                <a:spcPct val="90000"/>
              </a:lnSpc>
              <a:buFontTx/>
              <a:buNone/>
            </a:pPr>
            <a:endParaRPr lang="en-GB" altLang="en-US" sz="2800" i="1" dirty="0">
              <a:solidFill>
                <a:schemeClr val="accent2"/>
              </a:solidFill>
            </a:endParaRPr>
          </a:p>
          <a:p>
            <a:pPr eaLnBrk="1" hangingPunct="1">
              <a:lnSpc>
                <a:spcPct val="90000"/>
              </a:lnSpc>
            </a:pPr>
            <a:r>
              <a:rPr lang="en-GB" altLang="en-US" sz="2800" dirty="0">
                <a:solidFill>
                  <a:schemeClr val="accent2"/>
                </a:solidFill>
              </a:rPr>
              <a:t>Working memory/short-term memory (STM)</a:t>
            </a:r>
          </a:p>
          <a:p>
            <a:pPr eaLnBrk="1" hangingPunct="1">
              <a:lnSpc>
                <a:spcPct val="90000"/>
              </a:lnSpc>
              <a:buFontTx/>
              <a:buNone/>
            </a:pPr>
            <a:r>
              <a:rPr lang="en-GB" altLang="en-US" sz="2800" i="1" dirty="0">
                <a:solidFill>
                  <a:schemeClr val="accent2"/>
                </a:solidFill>
              </a:rPr>
              <a:t>    (Random Access Memory – RAM)</a:t>
            </a:r>
          </a:p>
          <a:p>
            <a:pPr eaLnBrk="1" hangingPunct="1">
              <a:lnSpc>
                <a:spcPct val="90000"/>
              </a:lnSpc>
              <a:buFontTx/>
              <a:buNone/>
            </a:pPr>
            <a:endParaRPr lang="en-GB" altLang="en-US" sz="2800" i="1" dirty="0">
              <a:solidFill>
                <a:schemeClr val="accent2"/>
              </a:solidFill>
            </a:endParaRPr>
          </a:p>
          <a:p>
            <a:pPr eaLnBrk="1" hangingPunct="1">
              <a:lnSpc>
                <a:spcPct val="90000"/>
              </a:lnSpc>
            </a:pPr>
            <a:r>
              <a:rPr lang="en-GB" altLang="en-US" sz="2800" dirty="0">
                <a:solidFill>
                  <a:schemeClr val="accent2"/>
                </a:solidFill>
              </a:rPr>
              <a:t>Long-term memory (LTM)</a:t>
            </a:r>
          </a:p>
          <a:p>
            <a:pPr eaLnBrk="1" hangingPunct="1">
              <a:lnSpc>
                <a:spcPct val="90000"/>
              </a:lnSpc>
              <a:buFontTx/>
              <a:buNone/>
            </a:pPr>
            <a:r>
              <a:rPr lang="en-US" altLang="en-US" sz="2800" i="1" dirty="0">
                <a:solidFill>
                  <a:schemeClr val="accent2"/>
                </a:solidFill>
              </a:rPr>
              <a:t>    (Hard drives, CD-ROMs)</a:t>
            </a:r>
          </a:p>
        </p:txBody>
      </p:sp>
      <p:pic>
        <p:nvPicPr>
          <p:cNvPr id="16388" name="Picture 5" descr="j0195384"/>
          <p:cNvPicPr>
            <a:picLocks noChangeAspect="1" noChangeArrowheads="1"/>
          </p:cNvPicPr>
          <p:nvPr/>
        </p:nvPicPr>
        <p:blipFill>
          <a:blip r:embed="rId2" cstate="print">
            <a:extLst>
              <a:ext uri="{28A0092B-C50C-407E-A947-70E740481C1C}">
                <a14:useLocalDpi xmlns:a14="http://schemas.microsoft.com/office/drawing/2010/main" val="0"/>
              </a:ext>
            </a:extLst>
          </a:blip>
          <a:srcRect r="19250" b="6017"/>
          <a:stretch>
            <a:fillRect/>
          </a:stretch>
        </p:blipFill>
        <p:spPr bwMode="auto">
          <a:xfrm>
            <a:off x="7092280" y="2924175"/>
            <a:ext cx="1878013" cy="223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GB" altLang="en-US" sz="4000" dirty="0">
                <a:solidFill>
                  <a:schemeClr val="accent2"/>
                </a:solidFill>
              </a:rPr>
              <a:t>Understandings of intelligence</a:t>
            </a:r>
          </a:p>
        </p:txBody>
      </p:sp>
      <p:sp>
        <p:nvSpPr>
          <p:cNvPr id="3075" name="Rectangle 3"/>
          <p:cNvSpPr>
            <a:spLocks noGrp="1" noChangeArrowheads="1"/>
          </p:cNvSpPr>
          <p:nvPr>
            <p:ph type="body" idx="1"/>
          </p:nvPr>
        </p:nvSpPr>
        <p:spPr/>
        <p:txBody>
          <a:bodyPr/>
          <a:lstStyle/>
          <a:p>
            <a:pPr eaLnBrk="1" hangingPunct="1">
              <a:lnSpc>
                <a:spcPct val="90000"/>
              </a:lnSpc>
              <a:buFontTx/>
              <a:buNone/>
            </a:pPr>
            <a:endParaRPr lang="en-GB" altLang="en-US">
              <a:solidFill>
                <a:schemeClr val="accent2"/>
              </a:solidFill>
            </a:endParaRPr>
          </a:p>
          <a:p>
            <a:pPr eaLnBrk="1" hangingPunct="1">
              <a:lnSpc>
                <a:spcPct val="90000"/>
              </a:lnSpc>
            </a:pPr>
            <a:r>
              <a:rPr lang="en-GB" altLang="en-US">
                <a:solidFill>
                  <a:schemeClr val="accent2"/>
                </a:solidFill>
              </a:rPr>
              <a:t>What do you understand by intelligence?</a:t>
            </a:r>
          </a:p>
          <a:p>
            <a:pPr eaLnBrk="1" hangingPunct="1">
              <a:lnSpc>
                <a:spcPct val="90000"/>
              </a:lnSpc>
            </a:pPr>
            <a:r>
              <a:rPr lang="en-GB" altLang="en-US">
                <a:solidFill>
                  <a:schemeClr val="accent2"/>
                </a:solidFill>
              </a:rPr>
              <a:t>What is the difference between being intelligent and intelligence?</a:t>
            </a:r>
          </a:p>
          <a:p>
            <a:pPr eaLnBrk="1" hangingPunct="1">
              <a:lnSpc>
                <a:spcPct val="90000"/>
              </a:lnSpc>
            </a:pPr>
            <a:r>
              <a:rPr lang="en-GB" altLang="en-US">
                <a:solidFill>
                  <a:schemeClr val="accent2"/>
                </a:solidFill>
              </a:rPr>
              <a:t>What is being valued in our conception of intelligence?</a:t>
            </a:r>
          </a:p>
          <a:p>
            <a:pPr eaLnBrk="1" hangingPunct="1">
              <a:lnSpc>
                <a:spcPct val="90000"/>
              </a:lnSpc>
            </a:pPr>
            <a:r>
              <a:rPr lang="en-GB" altLang="en-US">
                <a:solidFill>
                  <a:schemeClr val="accent2"/>
                </a:solidFill>
              </a:rPr>
              <a:t>What are the consequences of this? </a:t>
            </a:r>
          </a:p>
          <a:p>
            <a:pPr eaLnBrk="1" hangingPunct="1">
              <a:lnSpc>
                <a:spcPct val="90000"/>
              </a:lnSpc>
            </a:pPr>
            <a:r>
              <a:rPr lang="en-GB" altLang="en-US">
                <a:solidFill>
                  <a:schemeClr val="accent2"/>
                </a:solidFill>
              </a:rPr>
              <a:t>Do different cultures value different things?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258888" y="333375"/>
            <a:ext cx="6491287" cy="1143000"/>
          </a:xfrm>
        </p:spPr>
        <p:txBody>
          <a:bodyPr/>
          <a:lstStyle/>
          <a:p>
            <a:pPr eaLnBrk="1" hangingPunct="1"/>
            <a:r>
              <a:rPr lang="en-GB" altLang="en-US">
                <a:solidFill>
                  <a:schemeClr val="accent2"/>
                </a:solidFill>
              </a:rPr>
              <a:t>But … does … ?</a:t>
            </a:r>
            <a:endParaRPr lang="en-US" altLang="en-US">
              <a:solidFill>
                <a:schemeClr val="accent2"/>
              </a:solidFill>
            </a:endParaRPr>
          </a:p>
        </p:txBody>
      </p:sp>
      <p:sp>
        <p:nvSpPr>
          <p:cNvPr id="17411" name="Text Box 5"/>
          <p:cNvSpPr txBox="1">
            <a:spLocks noChangeArrowheads="1"/>
          </p:cNvSpPr>
          <p:nvPr/>
        </p:nvSpPr>
        <p:spPr bwMode="auto">
          <a:xfrm>
            <a:off x="4067175" y="3500438"/>
            <a:ext cx="673100"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sz="6600">
                <a:solidFill>
                  <a:schemeClr val="accent2"/>
                </a:solidFill>
              </a:rPr>
              <a:t>=</a:t>
            </a:r>
          </a:p>
        </p:txBody>
      </p:sp>
      <p:pic>
        <p:nvPicPr>
          <p:cNvPr id="17412" name="Picture 6" descr="hm00378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213" y="1700213"/>
            <a:ext cx="2952750" cy="247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7" descr="j028575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92725" y="4365625"/>
            <a:ext cx="3529013" cy="216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95288" y="404813"/>
            <a:ext cx="8229600" cy="1143000"/>
          </a:xfrm>
        </p:spPr>
        <p:txBody>
          <a:bodyPr/>
          <a:lstStyle/>
          <a:p>
            <a:pPr eaLnBrk="1" hangingPunct="1"/>
            <a:r>
              <a:rPr lang="en-GB" altLang="en-US" sz="4000" dirty="0">
                <a:solidFill>
                  <a:schemeClr val="accent2"/>
                </a:solidFill>
              </a:rPr>
              <a:t>The concept of ‘g’</a:t>
            </a:r>
          </a:p>
        </p:txBody>
      </p:sp>
      <p:sp>
        <p:nvSpPr>
          <p:cNvPr id="4099" name="Rectangle 3"/>
          <p:cNvSpPr>
            <a:spLocks noGrp="1" noChangeArrowheads="1"/>
          </p:cNvSpPr>
          <p:nvPr>
            <p:ph type="body" idx="1"/>
          </p:nvPr>
        </p:nvSpPr>
        <p:spPr>
          <a:xfrm>
            <a:off x="539552" y="1484784"/>
            <a:ext cx="8229600" cy="5000625"/>
          </a:xfrm>
        </p:spPr>
        <p:txBody>
          <a:bodyPr/>
          <a:lstStyle/>
          <a:p>
            <a:pPr marL="7938" indent="0" eaLnBrk="1" hangingPunct="1">
              <a:lnSpc>
                <a:spcPct val="80000"/>
              </a:lnSpc>
              <a:buNone/>
            </a:pPr>
            <a:r>
              <a:rPr lang="en-GB" altLang="en-US" dirty="0">
                <a:solidFill>
                  <a:schemeClr val="accent2"/>
                </a:solidFill>
              </a:rPr>
              <a:t>What’s being measured?</a:t>
            </a:r>
          </a:p>
          <a:p>
            <a:pPr marL="0" indent="0" eaLnBrk="1" hangingPunct="1">
              <a:lnSpc>
                <a:spcPct val="80000"/>
              </a:lnSpc>
              <a:buNone/>
            </a:pPr>
            <a:endParaRPr lang="en-GB" altLang="en-US" sz="1600" dirty="0">
              <a:solidFill>
                <a:schemeClr val="accent2"/>
              </a:solidFill>
            </a:endParaRPr>
          </a:p>
          <a:p>
            <a:pPr eaLnBrk="1" hangingPunct="1">
              <a:lnSpc>
                <a:spcPct val="80000"/>
              </a:lnSpc>
            </a:pPr>
            <a:r>
              <a:rPr lang="en-GB" altLang="en-US" dirty="0">
                <a:solidFill>
                  <a:schemeClr val="accent2"/>
                </a:solidFill>
              </a:rPr>
              <a:t>Verbal reasoning</a:t>
            </a:r>
          </a:p>
          <a:p>
            <a:pPr eaLnBrk="1" hangingPunct="1">
              <a:lnSpc>
                <a:spcPct val="80000"/>
              </a:lnSpc>
            </a:pPr>
            <a:r>
              <a:rPr lang="en-GB" altLang="en-US" dirty="0">
                <a:solidFill>
                  <a:schemeClr val="accent2"/>
                </a:solidFill>
              </a:rPr>
              <a:t>Numerical reasoning</a:t>
            </a:r>
          </a:p>
          <a:p>
            <a:pPr eaLnBrk="1" hangingPunct="1">
              <a:lnSpc>
                <a:spcPct val="80000"/>
              </a:lnSpc>
            </a:pPr>
            <a:r>
              <a:rPr lang="en-GB" altLang="en-US" dirty="0">
                <a:solidFill>
                  <a:schemeClr val="accent2"/>
                </a:solidFill>
              </a:rPr>
              <a:t>Visual thinking</a:t>
            </a:r>
          </a:p>
          <a:p>
            <a:pPr eaLnBrk="1" hangingPunct="1">
              <a:lnSpc>
                <a:spcPct val="80000"/>
              </a:lnSpc>
            </a:pPr>
            <a:r>
              <a:rPr lang="en-GB" altLang="en-US" dirty="0">
                <a:solidFill>
                  <a:schemeClr val="accent2"/>
                </a:solidFill>
              </a:rPr>
              <a:t>Logical problem solving</a:t>
            </a:r>
          </a:p>
          <a:p>
            <a:pPr marL="0" indent="0" eaLnBrk="1" hangingPunct="1">
              <a:lnSpc>
                <a:spcPct val="80000"/>
              </a:lnSpc>
              <a:buNone/>
            </a:pPr>
            <a:endParaRPr lang="en-GB" altLang="en-US" dirty="0">
              <a:solidFill>
                <a:schemeClr val="accent2"/>
              </a:solidFill>
            </a:endParaRPr>
          </a:p>
          <a:p>
            <a:pPr marL="0" indent="0" eaLnBrk="1" hangingPunct="1">
              <a:lnSpc>
                <a:spcPct val="80000"/>
              </a:lnSpc>
              <a:buNone/>
            </a:pPr>
            <a:r>
              <a:rPr lang="en-GB" altLang="en-US" dirty="0">
                <a:solidFill>
                  <a:schemeClr val="accent2"/>
                </a:solidFill>
              </a:rPr>
              <a:t>Some issues</a:t>
            </a:r>
          </a:p>
          <a:p>
            <a:pPr marL="0" indent="0" eaLnBrk="1" hangingPunct="1">
              <a:lnSpc>
                <a:spcPct val="80000"/>
              </a:lnSpc>
              <a:buNone/>
            </a:pPr>
            <a:endParaRPr lang="en-GB" altLang="en-US" sz="1600" dirty="0">
              <a:solidFill>
                <a:schemeClr val="accent2"/>
              </a:solidFill>
            </a:endParaRPr>
          </a:p>
          <a:p>
            <a:pPr eaLnBrk="1" hangingPunct="1">
              <a:lnSpc>
                <a:spcPct val="80000"/>
              </a:lnSpc>
            </a:pPr>
            <a:r>
              <a:rPr lang="en-GB" altLang="en-US" i="1" dirty="0">
                <a:solidFill>
                  <a:schemeClr val="accent2"/>
                </a:solidFill>
              </a:rPr>
              <a:t>Value judgements about what is measured</a:t>
            </a:r>
          </a:p>
          <a:p>
            <a:pPr eaLnBrk="1" hangingPunct="1">
              <a:lnSpc>
                <a:spcPct val="80000"/>
              </a:lnSpc>
            </a:pPr>
            <a:r>
              <a:rPr lang="en-GB" altLang="en-US" i="1" dirty="0">
                <a:solidFill>
                  <a:schemeClr val="accent2"/>
                </a:solidFill>
              </a:rPr>
              <a:t>It suggests that intelligence is fixed at birth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95288" y="404813"/>
            <a:ext cx="8229600" cy="1143000"/>
          </a:xfrm>
        </p:spPr>
        <p:txBody>
          <a:bodyPr/>
          <a:lstStyle/>
          <a:p>
            <a:pPr eaLnBrk="1" hangingPunct="1"/>
            <a:r>
              <a:rPr lang="en-GB" altLang="en-US" sz="4000" dirty="0">
                <a:solidFill>
                  <a:schemeClr val="accent2"/>
                </a:solidFill>
              </a:rPr>
              <a:t>The concept of ‘g’</a:t>
            </a:r>
          </a:p>
        </p:txBody>
      </p:sp>
      <p:sp>
        <p:nvSpPr>
          <p:cNvPr id="4099" name="Rectangle 3"/>
          <p:cNvSpPr>
            <a:spLocks noGrp="1" noChangeArrowheads="1"/>
          </p:cNvSpPr>
          <p:nvPr>
            <p:ph type="body" idx="1"/>
          </p:nvPr>
        </p:nvSpPr>
        <p:spPr>
          <a:xfrm>
            <a:off x="899592" y="2276872"/>
            <a:ext cx="7200602" cy="2579737"/>
          </a:xfrm>
        </p:spPr>
        <p:txBody>
          <a:bodyPr/>
          <a:lstStyle/>
          <a:p>
            <a:pPr eaLnBrk="1" hangingPunct="1">
              <a:lnSpc>
                <a:spcPct val="80000"/>
              </a:lnSpc>
              <a:spcBef>
                <a:spcPts val="0"/>
              </a:spcBef>
              <a:spcAft>
                <a:spcPts val="1200"/>
              </a:spcAft>
            </a:pPr>
            <a:r>
              <a:rPr lang="en-GB" altLang="en-US" dirty="0">
                <a:solidFill>
                  <a:schemeClr val="accent2"/>
                </a:solidFill>
              </a:rPr>
              <a:t>What’s in, what’s out?</a:t>
            </a:r>
          </a:p>
          <a:p>
            <a:pPr eaLnBrk="1" hangingPunct="1">
              <a:lnSpc>
                <a:spcPct val="80000"/>
              </a:lnSpc>
              <a:spcBef>
                <a:spcPts val="0"/>
              </a:spcBef>
              <a:spcAft>
                <a:spcPts val="1200"/>
              </a:spcAft>
            </a:pPr>
            <a:r>
              <a:rPr lang="en-GB" altLang="en-US" dirty="0">
                <a:solidFill>
                  <a:schemeClr val="accent2"/>
                </a:solidFill>
              </a:rPr>
              <a:t>Is it fixed, does it change with age?</a:t>
            </a:r>
          </a:p>
          <a:p>
            <a:pPr eaLnBrk="1" hangingPunct="1">
              <a:lnSpc>
                <a:spcPct val="80000"/>
              </a:lnSpc>
              <a:spcBef>
                <a:spcPts val="0"/>
              </a:spcBef>
              <a:spcAft>
                <a:spcPts val="1200"/>
              </a:spcAft>
            </a:pPr>
            <a:r>
              <a:rPr lang="en-GB" altLang="en-US" dirty="0">
                <a:solidFill>
                  <a:schemeClr val="accent2"/>
                </a:solidFill>
              </a:rPr>
              <a:t>How about gender, race, culture?</a:t>
            </a:r>
          </a:p>
          <a:p>
            <a:pPr eaLnBrk="1" hangingPunct="1">
              <a:lnSpc>
                <a:spcPct val="80000"/>
              </a:lnSpc>
              <a:spcBef>
                <a:spcPts val="0"/>
              </a:spcBef>
              <a:spcAft>
                <a:spcPts val="1200"/>
              </a:spcAft>
            </a:pPr>
            <a:r>
              <a:rPr lang="en-GB" altLang="en-US" dirty="0">
                <a:solidFill>
                  <a:schemeClr val="accent2"/>
                </a:solidFill>
              </a:rPr>
              <a:t>What about the role of environment?</a:t>
            </a:r>
          </a:p>
        </p:txBody>
      </p:sp>
    </p:spTree>
    <p:extLst>
      <p:ext uri="{BB962C8B-B14F-4D97-AF65-F5344CB8AC3E}">
        <p14:creationId xmlns:p14="http://schemas.microsoft.com/office/powerpoint/2010/main" val="2767568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idx="4294967295"/>
          </p:nvPr>
        </p:nvSpPr>
        <p:spPr>
          <a:xfrm>
            <a:off x="755576" y="1478150"/>
            <a:ext cx="4536876" cy="4578459"/>
          </a:xfrm>
        </p:spPr>
        <p:txBody>
          <a:bodyPr/>
          <a:lstStyle/>
          <a:p>
            <a:pPr algn="l" eaLnBrk="1" hangingPunct="1"/>
            <a:r>
              <a:rPr lang="en-GB" altLang="en-US" sz="2800" dirty="0">
                <a:solidFill>
                  <a:schemeClr val="accent2"/>
                </a:solidFill>
                <a:hlinkClick r:id="rId2"/>
              </a:rPr>
              <a:t>Howard Gardner</a:t>
            </a:r>
            <a:r>
              <a:rPr lang="en-GB" altLang="en-US" sz="2800" dirty="0">
                <a:solidFill>
                  <a:schemeClr val="accent2"/>
                </a:solidFill>
              </a:rPr>
              <a:t> extended ideas about intelligence after working with and observing brain damaged patients.  He proposed that many different ‘kind of minds’ had evolved within the human brain – each of which had a separate intelligence</a:t>
            </a:r>
          </a:p>
        </p:txBody>
      </p:sp>
      <p:sp>
        <p:nvSpPr>
          <p:cNvPr id="5124" name="Text Box 8"/>
          <p:cNvSpPr txBox="1">
            <a:spLocks noChangeArrowheads="1"/>
          </p:cNvSpPr>
          <p:nvPr/>
        </p:nvSpPr>
        <p:spPr bwMode="auto">
          <a:xfrm>
            <a:off x="5364088" y="4869160"/>
            <a:ext cx="3565971"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179388" indent="-179388" eaLnBrk="1" hangingPunct="1">
              <a:spcBef>
                <a:spcPct val="50000"/>
              </a:spcBef>
            </a:pPr>
            <a:r>
              <a:rPr lang="en-GB" altLang="en-US" sz="2400" i="1" dirty="0">
                <a:solidFill>
                  <a:schemeClr val="accent2"/>
                </a:solidFill>
              </a:rPr>
              <a:t>“Gardner shattered the fixed intelligence myth”</a:t>
            </a:r>
          </a:p>
          <a:p>
            <a:pPr algn="r" eaLnBrk="1" hangingPunct="1">
              <a:spcBef>
                <a:spcPct val="50000"/>
              </a:spcBef>
            </a:pPr>
            <a:r>
              <a:rPr lang="en-GB" altLang="en-US" i="1" dirty="0">
                <a:solidFill>
                  <a:schemeClr val="accent2"/>
                </a:solidFill>
              </a:rPr>
              <a:t>Dryden and </a:t>
            </a:r>
            <a:r>
              <a:rPr lang="en-GB" altLang="en-US" i="1" dirty="0" err="1">
                <a:solidFill>
                  <a:schemeClr val="accent2"/>
                </a:solidFill>
              </a:rPr>
              <a:t>Vos</a:t>
            </a:r>
            <a:r>
              <a:rPr lang="en-GB" altLang="en-US" i="1" dirty="0">
                <a:solidFill>
                  <a:schemeClr val="accent2"/>
                </a:solidFill>
              </a:rPr>
              <a:t>, 2005</a:t>
            </a:r>
            <a:endParaRPr lang="en-GB" altLang="en-US" sz="2400" i="1" dirty="0">
              <a:solidFill>
                <a:schemeClr val="accent2"/>
              </a:solidFill>
            </a:endParaRPr>
          </a:p>
        </p:txBody>
      </p:sp>
      <p:pic>
        <p:nvPicPr>
          <p:cNvPr id="1026" name="Picture 2" descr="ผลการค้นหารูปภาพสำหรับ gardner multiple intelligence">
            <a:hlinkClick r:id="rId3"/>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7391" r="20567"/>
          <a:stretch/>
        </p:blipFill>
        <p:spPr bwMode="auto">
          <a:xfrm>
            <a:off x="7363782" y="2924944"/>
            <a:ext cx="1311632" cy="167106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2"/>
          <p:cNvSpPr txBox="1">
            <a:spLocks noChangeArrowheads="1"/>
          </p:cNvSpPr>
          <p:nvPr/>
        </p:nvSpPr>
        <p:spPr>
          <a:xfrm>
            <a:off x="395288" y="404813"/>
            <a:ext cx="8229600" cy="80019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a:lstStyle>
          <a:p>
            <a:pPr eaLnBrk="1" hangingPunct="1"/>
            <a:r>
              <a:rPr lang="en-GB" altLang="en-US" sz="4000" kern="0" dirty="0">
                <a:solidFill>
                  <a:schemeClr val="accent2"/>
                </a:solidFill>
              </a:rPr>
              <a:t>One intelligence or many?</a:t>
            </a:r>
          </a:p>
        </p:txBody>
      </p:sp>
      <p:pic>
        <p:nvPicPr>
          <p:cNvPr id="2" name="Picture 2" descr="Image result for howard gardner">
            <a:hlinkClick r:id="rId5"/>
            <a:extLst>
              <a:ext uri="{FF2B5EF4-FFF2-40B4-BE49-F238E27FC236}">
                <a16:creationId xmlns:a16="http://schemas.microsoft.com/office/drawing/2014/main" id="{1549963D-FA49-4ADA-ABCC-B19C36F775A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93702" y="1916832"/>
            <a:ext cx="1470080" cy="208751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encrypted-tbn3.gstatic.com/images?q=tbn:ANd9GcSCaUWHGCTBVs1o4bnhzSElWktoNAcOt8drTlCmgmhuq4hwFSNn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980728"/>
            <a:ext cx="4968552" cy="496855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descr="Logo-Inspiration_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836712"/>
            <a:ext cx="4960108" cy="5412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8967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possopreschool.com/wp-content/uploads/2015/12/mi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764704"/>
            <a:ext cx="5256584" cy="52565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9933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GB" altLang="en-US" dirty="0">
                <a:solidFill>
                  <a:srgbClr val="660066"/>
                </a:solidFill>
              </a:rPr>
              <a:t>Multiple intelligence test!</a:t>
            </a:r>
          </a:p>
        </p:txBody>
      </p:sp>
      <p:pic>
        <p:nvPicPr>
          <p:cNvPr id="2" name="Picture 1">
            <a:hlinkClick r:id="rId2"/>
            <a:extLst>
              <a:ext uri="{FF2B5EF4-FFF2-40B4-BE49-F238E27FC236}">
                <a16:creationId xmlns:a16="http://schemas.microsoft.com/office/drawing/2014/main" id="{1541D656-9341-4525-81AB-0EB51BFFF981}"/>
              </a:ext>
            </a:extLst>
          </p:cNvPr>
          <p:cNvPicPr>
            <a:picLocks noChangeAspect="1"/>
          </p:cNvPicPr>
          <p:nvPr/>
        </p:nvPicPr>
        <p:blipFill rotWithShape="1">
          <a:blip r:embed="rId3"/>
          <a:srcRect l="26376" t="15001" r="27162" b="9400"/>
          <a:stretch/>
        </p:blipFill>
        <p:spPr>
          <a:xfrm>
            <a:off x="2447764" y="2060848"/>
            <a:ext cx="4248472" cy="3888432"/>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726</TotalTime>
  <Words>643</Words>
  <Application>Microsoft Office PowerPoint</Application>
  <PresentationFormat>On-screen Show (4:3)</PresentationFormat>
  <Paragraphs>76</Paragraphs>
  <Slides>20</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20</vt:i4>
      </vt:variant>
    </vt:vector>
  </HeadingPairs>
  <TitlesOfParts>
    <vt:vector size="22" baseType="lpstr">
      <vt:lpstr>Arial</vt:lpstr>
      <vt:lpstr>Default Design</vt:lpstr>
      <vt:lpstr> Learning, Memory and Intelligence </vt:lpstr>
      <vt:lpstr>Understandings of intelligence</vt:lpstr>
      <vt:lpstr>The concept of ‘g’</vt:lpstr>
      <vt:lpstr>The concept of ‘g’</vt:lpstr>
      <vt:lpstr>Howard Gardner extended ideas about intelligence after working with and observing brain damaged patients.  He proposed that many different ‘kind of minds’ had evolved within the human brain – each of which had a separate intelligence</vt:lpstr>
      <vt:lpstr>PowerPoint Presentation</vt:lpstr>
      <vt:lpstr>PowerPoint Presentation</vt:lpstr>
      <vt:lpstr>PowerPoint Presentation</vt:lpstr>
      <vt:lpstr>Multiple intelligence test!</vt:lpstr>
      <vt:lpstr>MIT – the critics</vt:lpstr>
      <vt:lpstr>MIT – the critics</vt:lpstr>
      <vt:lpstr>Memories are made of this</vt:lpstr>
      <vt:lpstr>PowerPoint Presentation</vt:lpstr>
      <vt:lpstr>PowerPoint Presentation</vt:lpstr>
      <vt:lpstr>PowerPoint Presentation</vt:lpstr>
      <vt:lpstr>PowerPoint Presentation</vt:lpstr>
      <vt:lpstr>PowerPoint Presentation</vt:lpstr>
      <vt:lpstr>The Information Processing (IP) model of memory</vt:lpstr>
      <vt:lpstr>A tempting analogy … … computer technology</vt:lpstr>
      <vt:lpstr>But … does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Elisabeth</dc:creator>
  <cp:lastModifiedBy>Paul Denley</cp:lastModifiedBy>
  <cp:revision>43</cp:revision>
  <cp:lastPrinted>2018-02-21T14:18:15Z</cp:lastPrinted>
  <dcterms:created xsi:type="dcterms:W3CDTF">2007-07-24T23:55:16Z</dcterms:created>
  <dcterms:modified xsi:type="dcterms:W3CDTF">2019-06-13T19:51:28Z</dcterms:modified>
</cp:coreProperties>
</file>