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7"/>
  </p:notesMasterIdLst>
  <p:handoutMasterIdLst>
    <p:handoutMasterId r:id="rId28"/>
  </p:handoutMasterIdLst>
  <p:sldIdLst>
    <p:sldId id="324" r:id="rId2"/>
    <p:sldId id="296" r:id="rId3"/>
    <p:sldId id="323" r:id="rId4"/>
    <p:sldId id="325" r:id="rId5"/>
    <p:sldId id="326" r:id="rId6"/>
    <p:sldId id="297" r:id="rId7"/>
    <p:sldId id="333" r:id="rId8"/>
    <p:sldId id="327" r:id="rId9"/>
    <p:sldId id="259" r:id="rId10"/>
    <p:sldId id="283" r:id="rId11"/>
    <p:sldId id="310" r:id="rId12"/>
    <p:sldId id="321" r:id="rId13"/>
    <p:sldId id="322" r:id="rId14"/>
    <p:sldId id="332" r:id="rId15"/>
    <p:sldId id="311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19" r:id="rId25"/>
    <p:sldId id="312" r:id="rId26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CCFF"/>
    <a:srgbClr val="66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52" autoAdjust="0"/>
  </p:normalViewPr>
  <p:slideViewPr>
    <p:cSldViewPr>
      <p:cViewPr varScale="1">
        <p:scale>
          <a:sx n="72" d="100"/>
          <a:sy n="72" d="100"/>
        </p:scale>
        <p:origin x="10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603" y="-82"/>
      </p:cViewPr>
      <p:guideLst>
        <p:guide orient="horz" pos="3221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9.xml"/><Relationship Id="rId1" Type="http://schemas.openxmlformats.org/officeDocument/2006/relationships/slide" Target="slides/slide2.xml"/><Relationship Id="rId5" Type="http://schemas.openxmlformats.org/officeDocument/2006/relationships/slide" Target="slides/slide15.xml"/><Relationship Id="rId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401" cy="5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4" tIns="48007" rIns="96014" bIns="480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 smtClean="0">
                <a:latin typeface="Lucida Sans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00" y="1"/>
            <a:ext cx="3076401" cy="5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4" tIns="48007" rIns="96014" bIns="480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latin typeface="Lucida Sans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1254"/>
            <a:ext cx="3076401" cy="5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4" tIns="48007" rIns="96014" bIns="480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1" smtClean="0">
                <a:latin typeface="Lucida Sans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00" y="9711254"/>
            <a:ext cx="3076401" cy="51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14" tIns="48007" rIns="96014" bIns="480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 smtClean="0">
                <a:latin typeface="Lucida Sans" pitchFamily="34" charset="0"/>
              </a:defRPr>
            </a:lvl1pPr>
          </a:lstStyle>
          <a:p>
            <a:pPr>
              <a:defRPr/>
            </a:pPr>
            <a:fld id="{A3124E7A-2AEC-48F4-A98F-AB76B1B19D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2845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9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6950" y="768350"/>
            <a:ext cx="5106988" cy="3830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251" y="4855916"/>
            <a:ext cx="5204800" cy="4600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40" tIns="47270" rIns="94540" bIns="47270"/>
          <a:lstStyle/>
          <a:p>
            <a:endParaRPr lang="en-GB" altLang="en-US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8538" y="768350"/>
            <a:ext cx="5103812" cy="3829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32" y="4855627"/>
            <a:ext cx="5204037" cy="4600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014" tIns="48007" rIns="96014" bIns="48007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</p:grpSp>
      </p:grpSp>
      <p:sp>
        <p:nvSpPr>
          <p:cNvPr id="2857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57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92AAA4-FB21-485B-B5C2-A6D1CD2CE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1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0E87-44A6-48B5-954A-B759520DE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06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F976-C94B-40A0-A528-C9DE8BE5D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8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555C-411A-4662-A263-46E7452E7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3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A1A87-25A1-4894-A67A-65E504A0F6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2990-CB01-4189-9BA6-5610F4E62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02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CD77-F7A8-4BF7-8CEA-E6F064F09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8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8BEA-33A5-48B7-AEEB-DB981BBAE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0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9ED1B-13CA-4C8B-9417-70FFCEF77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2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4E86C-2F96-48E7-8CCE-44DCD19C9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5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E250-B9D7-458F-964D-136EBE115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5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846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846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6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7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847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7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47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GB" altLang="en-US"/>
                </a:p>
              </p:txBody>
            </p:sp>
          </p:grpSp>
        </p:grpSp>
      </p:grpSp>
      <p:sp>
        <p:nvSpPr>
          <p:cNvPr id="2847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47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47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7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7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2B2389D-8506-4BF7-9F4F-CC61DA557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uk/imgres?imgurl=http://crowspeaks.files.wordpress.com/2008/03/blue-sky-and-sun.jpg&amp;imgrefurl=http://crowspeaks.wordpress.com/2008/03/03/love-lite/&amp;h=320&amp;w=482&amp;sz=18&amp;hl=en&amp;start=3&amp;tbnid=-VXxjLuy9Y9H5M:&amp;tbnh=86&amp;tbnw=129&amp;prev=/images?q%3Dthe%2Bsun%2Bin%2Ba%2Bblue%2Bsky%26gbv%3D2%26hl%3D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8433558@N00/49888885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8229600" cy="1384300"/>
          </a:xfrm>
        </p:spPr>
        <p:txBody>
          <a:bodyPr/>
          <a:lstStyle/>
          <a:p>
            <a:pPr eaLnBrk="1" hangingPunct="1"/>
            <a:r>
              <a:rPr lang="en-US" altLang="en-US" sz="4000" b="1" i="1">
                <a:solidFill>
                  <a:schemeClr val="tx1"/>
                </a:solidFill>
                <a:effectLst/>
              </a:rPr>
              <a:t>How do we learn?</a:t>
            </a:r>
            <a:br>
              <a:rPr lang="en-US" altLang="en-US" sz="4000" b="1" i="1">
                <a:solidFill>
                  <a:schemeClr val="tx1"/>
                </a:solidFill>
                <a:effectLst/>
              </a:rPr>
            </a:br>
            <a:endParaRPr lang="en-GB" altLang="en-US" sz="4000" b="1" i="1">
              <a:solidFill>
                <a:schemeClr val="tx1"/>
              </a:solidFill>
              <a:effectLst/>
            </a:endParaRP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349500"/>
            <a:ext cx="5718175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208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Understanding Learning and Learners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i="1">
                <a:solidFill>
                  <a:schemeClr val="tx1"/>
                </a:solidFill>
                <a:effectLst/>
                <a:cs typeface="Times New Roman" pitchFamily="18" charset="0"/>
              </a:rPr>
              <a:t>(Some) ways of learning</a:t>
            </a:r>
            <a:endParaRPr lang="en-US" altLang="en-US" b="1" i="1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5775325" y="5907088"/>
            <a:ext cx="291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endParaRPr lang="en-GB" altLang="en-US" sz="2400" i="1">
              <a:latin typeface="Lucida Sans" pitchFamily="34" charset="0"/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5715000" cy="4495800"/>
          </a:xfrm>
        </p:spPr>
        <p:txBody>
          <a:bodyPr/>
          <a:lstStyle/>
          <a:p>
            <a:pPr marL="738188" indent="-738188" eaLnBrk="1" hangingPunct="1">
              <a:lnSpc>
                <a:spcPct val="80000"/>
              </a:lnSpc>
            </a:pPr>
            <a:r>
              <a:rPr lang="en-GB" altLang="en-US" sz="2800" i="1" dirty="0">
                <a:effectLst/>
                <a:cs typeface="Times New Roman" pitchFamily="18" charset="0"/>
              </a:rPr>
              <a:t>‘</a:t>
            </a:r>
            <a:r>
              <a:rPr lang="en-GB" altLang="en-US" i="1" dirty="0">
                <a:effectLst/>
                <a:cs typeface="Times New Roman" pitchFamily="18" charset="0"/>
              </a:rPr>
              <a:t>Trial and error’</a:t>
            </a:r>
            <a:endParaRPr lang="en-GB" altLang="en-US" i="1" dirty="0">
              <a:effectLst/>
            </a:endParaRP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Rote learning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Copying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Patterning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Reflection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Immersion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Insight/revelatory</a:t>
            </a:r>
            <a:endParaRPr lang="en-US" altLang="en-US" i="1" dirty="0">
              <a:effectLst/>
            </a:endParaRP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Un/sub-conscious</a:t>
            </a:r>
          </a:p>
          <a:p>
            <a:pPr marL="738188" indent="-738188" eaLnBrk="1" hangingPunct="1">
              <a:lnSpc>
                <a:spcPct val="80000"/>
              </a:lnSpc>
            </a:pPr>
            <a:r>
              <a:rPr lang="en-GB" altLang="en-US" i="1" dirty="0">
                <a:effectLst/>
                <a:cs typeface="Times New Roman" pitchFamily="18" charset="0"/>
              </a:rPr>
              <a:t>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i="1">
                <a:solidFill>
                  <a:schemeClr val="tx1"/>
                </a:solidFill>
                <a:effectLst/>
              </a:rPr>
              <a:t>Reflecting on learning</a:t>
            </a:r>
            <a:endParaRPr lang="en-US" altLang="en-US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916832"/>
            <a:ext cx="7239000" cy="3810000"/>
          </a:xfrm>
          <a:noFill/>
        </p:spPr>
        <p:txBody>
          <a:bodyPr/>
          <a:lstStyle/>
          <a:p>
            <a:pPr marL="0" indent="9525" eaLnBrk="1" hangingPunct="1">
              <a:buFont typeface="Monotype Sorts" pitchFamily="2" charset="2"/>
              <a:buNone/>
            </a:pPr>
            <a:r>
              <a:rPr lang="en-US" altLang="en-US" i="1" dirty="0">
                <a:effectLst/>
              </a:rPr>
              <a:t>Think about a specific occasion (not necessarily in a formal setting) when you felt your learning was particularly effective and/or enjoyable.</a:t>
            </a:r>
          </a:p>
          <a:p>
            <a:pPr marL="0" indent="9525" eaLnBrk="1" hangingPunct="1">
              <a:buFont typeface="Monotype Sorts" pitchFamily="2" charset="2"/>
              <a:buNone/>
            </a:pPr>
            <a:endParaRPr lang="en-US" altLang="en-US" i="1" dirty="0">
              <a:effectLst/>
            </a:endParaRPr>
          </a:p>
          <a:p>
            <a:pPr marL="0" indent="9525" eaLnBrk="1" hangingPunct="1">
              <a:buFont typeface="Monotype Sorts" pitchFamily="2" charset="2"/>
              <a:buNone/>
            </a:pPr>
            <a:r>
              <a:rPr lang="en-US" altLang="en-US" b="1" i="1" dirty="0">
                <a:effectLst/>
              </a:rPr>
              <a:t>What made it effective/enjoyable?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i="1">
                <a:solidFill>
                  <a:schemeClr val="tx1"/>
                </a:solidFill>
                <a:effectLst/>
              </a:rPr>
              <a:t>Reflecting on learning</a:t>
            </a:r>
            <a:endParaRPr lang="en-US" altLang="en-US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362200"/>
            <a:ext cx="6858000" cy="3810000"/>
          </a:xfrm>
          <a:noFill/>
        </p:spPr>
        <p:txBody>
          <a:bodyPr/>
          <a:lstStyle/>
          <a:p>
            <a:pPr marL="0" indent="9525" eaLnBrk="1" hangingPunct="1">
              <a:buFont typeface="Monotype Sorts" pitchFamily="2" charset="2"/>
              <a:buNone/>
            </a:pPr>
            <a:r>
              <a:rPr lang="en-US" altLang="en-US" i="1">
                <a:effectLst/>
              </a:rPr>
              <a:t>Now think of the opposite – a situation where your learning was not effective/enjoyable.</a:t>
            </a:r>
          </a:p>
          <a:p>
            <a:pPr marL="0" indent="9525" eaLnBrk="1" hangingPunct="1">
              <a:buFont typeface="Monotype Sorts" pitchFamily="2" charset="2"/>
              <a:buNone/>
            </a:pPr>
            <a:endParaRPr lang="en-US" altLang="en-US" i="1">
              <a:effectLst/>
            </a:endParaRPr>
          </a:p>
          <a:p>
            <a:pPr marL="0" indent="9525" eaLnBrk="1" hangingPunct="1">
              <a:buFont typeface="Monotype Sorts" pitchFamily="2" charset="2"/>
              <a:buNone/>
            </a:pPr>
            <a:r>
              <a:rPr lang="en-US" altLang="en-US" b="1" i="1">
                <a:effectLst/>
              </a:rPr>
              <a:t>What were the reasons?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i="1">
                <a:solidFill>
                  <a:schemeClr val="tx1"/>
                </a:solidFill>
                <a:effectLst/>
              </a:rPr>
              <a:t>Reflecting on learning</a:t>
            </a:r>
            <a:endParaRPr lang="en-US" altLang="en-US" b="1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2362200"/>
            <a:ext cx="6858000" cy="3810000"/>
          </a:xfrm>
          <a:noFill/>
        </p:spPr>
        <p:txBody>
          <a:bodyPr/>
          <a:lstStyle/>
          <a:p>
            <a:pPr marL="0" indent="9525" eaLnBrk="1" hangingPunct="1">
              <a:buFont typeface="Monotype Sorts" pitchFamily="2" charset="2"/>
              <a:buNone/>
            </a:pPr>
            <a:r>
              <a:rPr lang="en-US" altLang="en-US" i="1">
                <a:effectLst/>
              </a:rPr>
              <a:t>Can you draw up a list of common characteristics of ‘good’ and ‘bad’ learning experiences?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4000" b="1">
                <a:solidFill>
                  <a:schemeClr val="tx1"/>
                </a:solidFill>
              </a:rPr>
              <a:t>Metaphors for learning</a:t>
            </a:r>
            <a:endParaRPr lang="en-US" altLang="en-US" sz="40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5256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/>
              <a:t>A metaphor a figure of speech where one thing is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/>
              <a:t>compared to another without using the word ‘like’.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2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/>
              <a:t>These are all simple metaphors: </a:t>
            </a:r>
          </a:p>
          <a:p>
            <a:pPr lvl="1" eaLnBrk="1" hangingPunct="1">
              <a:defRPr/>
            </a:pPr>
            <a:r>
              <a:rPr lang="en-US" altLang="en-US"/>
              <a:t>He's a wizard with the ball</a:t>
            </a:r>
          </a:p>
          <a:p>
            <a:pPr lvl="1" eaLnBrk="1" hangingPunct="1">
              <a:defRPr/>
            </a:pPr>
            <a:r>
              <a:rPr lang="en-US" altLang="en-US"/>
              <a:t>They were swamped with orders</a:t>
            </a:r>
            <a:endParaRPr lang="en-GB" altLang="en-US"/>
          </a:p>
          <a:p>
            <a:pPr lvl="1" eaLnBrk="1" hangingPunct="1">
              <a:defRPr/>
            </a:pPr>
            <a:r>
              <a:rPr lang="en-US" altLang="en-US"/>
              <a:t>The sun is a big yellow duster </a:t>
            </a:r>
            <a:br>
              <a:rPr lang="en-US" altLang="en-US"/>
            </a:br>
            <a:r>
              <a:rPr lang="en-US" altLang="en-US"/>
              <a:t>polishing the blue, blue sky</a:t>
            </a:r>
            <a:endParaRPr lang="en-US" altLang="en-US" sz="240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12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/>
              <a:t>	Sometimes the comparison is direct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/>
              <a:t>	and obvious but sometimes it isn’t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67175" y="6308725"/>
            <a:ext cx="477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http://www.buzzin.net/english/metaphor.htm</a:t>
            </a:r>
          </a:p>
        </p:txBody>
      </p:sp>
      <p:pic>
        <p:nvPicPr>
          <p:cNvPr id="16389" name="Picture 6" descr="blue-sky-and-su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24175"/>
            <a:ext cx="21653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620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>
                <a:solidFill>
                  <a:schemeClr val="tx1"/>
                </a:solidFill>
              </a:rPr>
              <a:t>Metaphors for learning</a:t>
            </a:r>
            <a:endParaRPr lang="en-US" altLang="en-US" b="1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64575" cy="4916487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>
                <a:effectLst/>
              </a:rPr>
              <a:t>You have been given a series of images. They have been developed from teachers talking about their views about teaching.</a:t>
            </a:r>
          </a:p>
          <a:p>
            <a:pPr eaLnBrk="1" hangingPunct="1"/>
            <a:r>
              <a:rPr lang="en-US" altLang="en-US" sz="2800" i="1" dirty="0">
                <a:effectLst/>
              </a:rPr>
              <a:t>Can you identify the metaphors being used?</a:t>
            </a:r>
          </a:p>
          <a:p>
            <a:pPr eaLnBrk="1" hangingPunct="1"/>
            <a:r>
              <a:rPr lang="en-GB" altLang="en-US" sz="2800" i="1" dirty="0">
                <a:effectLst/>
              </a:rPr>
              <a:t>Choose one which you feel comes closest to the way you teach.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/>
            <a:r>
              <a:rPr lang="en-GB" altLang="en-US" sz="2800" i="1" dirty="0">
                <a:effectLst/>
              </a:rPr>
              <a:t>Choose one which you feel comes closest to the way you prefer to learn.</a:t>
            </a:r>
          </a:p>
          <a:p>
            <a:pPr eaLnBrk="1" hangingPunct="1"/>
            <a:r>
              <a:rPr lang="en-GB" altLang="en-US" sz="2800" i="1" dirty="0">
                <a:effectLst/>
              </a:rPr>
              <a:t>Can you suggest any other metaphors for learning?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olidFill>
                  <a:schemeClr val="tx1"/>
                </a:solidFill>
                <a:effectLst/>
              </a:rPr>
              <a:t>1: The Filling Station</a:t>
            </a:r>
          </a:p>
        </p:txBody>
      </p:sp>
      <p:pic>
        <p:nvPicPr>
          <p:cNvPr id="310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352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olidFill>
                  <a:schemeClr val="tx1"/>
                </a:solidFill>
                <a:effectLst/>
              </a:rPr>
              <a:t>2: The Pond</a:t>
            </a:r>
          </a:p>
        </p:txBody>
      </p:sp>
      <p:pic>
        <p:nvPicPr>
          <p:cNvPr id="3123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752600"/>
            <a:ext cx="6400800" cy="4648200"/>
          </a:xfrm>
        </p:spPr>
      </p:pic>
    </p:spTree>
    <p:extLst>
      <p:ext uri="{BB962C8B-B14F-4D97-AF65-F5344CB8AC3E}">
        <p14:creationId xmlns:p14="http://schemas.microsoft.com/office/powerpoint/2010/main" val="1092962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olidFill>
                  <a:schemeClr val="tx1"/>
                </a:solidFill>
                <a:effectLst/>
              </a:rPr>
              <a:t>3: The Mountain Guide</a:t>
            </a:r>
          </a:p>
        </p:txBody>
      </p:sp>
      <p:pic>
        <p:nvPicPr>
          <p:cNvPr id="314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687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olidFill>
                  <a:schemeClr val="tx1"/>
                </a:solidFill>
                <a:effectLst/>
              </a:rPr>
              <a:t>4: The Potter</a:t>
            </a:r>
          </a:p>
        </p:txBody>
      </p:sp>
      <p:pic>
        <p:nvPicPr>
          <p:cNvPr id="316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499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i="1" dirty="0">
                <a:solidFill>
                  <a:schemeClr val="tx1"/>
                </a:solidFill>
                <a:effectLst/>
              </a:rPr>
              <a:t>Purposes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GB" altLang="en-US" i="1" dirty="0">
                <a:effectLst/>
                <a:cs typeface="Times New Roman" pitchFamily="18" charset="0"/>
              </a:rPr>
              <a:t>To explore some definitions of learning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GB" altLang="en-US" i="1" dirty="0">
                <a:effectLst/>
                <a:cs typeface="Times New Roman" pitchFamily="18" charset="0"/>
              </a:rPr>
              <a:t>To consider the wide variety of ways in which we learn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GB" altLang="en-US" i="1" dirty="0">
                <a:effectLst/>
                <a:cs typeface="Times New Roman" pitchFamily="18" charset="0"/>
              </a:rPr>
              <a:t>To elicit your understandings of the process of learning.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GB" altLang="en-US" i="1" dirty="0">
                <a:effectLst/>
                <a:cs typeface="Times New Roman" pitchFamily="18" charset="0"/>
              </a:rPr>
              <a:t>To appreciate the importance of implicit theories of learning.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GB" altLang="en-US" i="1" dirty="0">
                <a:effectLst/>
                <a:cs typeface="Times New Roman" pitchFamily="18" charset="0"/>
              </a:rPr>
              <a:t>To consider some of the factors influencing learning</a:t>
            </a:r>
            <a:r>
              <a:rPr lang="en-US" altLang="en-US" i="1" dirty="0">
                <a:effectLst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olidFill>
                  <a:schemeClr val="tx1"/>
                </a:solidFill>
                <a:effectLst/>
              </a:rPr>
              <a:t>5: The Gardener</a:t>
            </a:r>
          </a:p>
        </p:txBody>
      </p:sp>
      <p:pic>
        <p:nvPicPr>
          <p:cNvPr id="3184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1762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1"/>
                </a:solidFill>
                <a:effectLst/>
              </a:rPr>
              <a:t>6: The Building Site</a:t>
            </a:r>
          </a:p>
        </p:txBody>
      </p:sp>
      <p:pic>
        <p:nvPicPr>
          <p:cNvPr id="320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40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1"/>
                </a:solidFill>
                <a:effectLst/>
              </a:rPr>
              <a:t>7: The Baby Bird</a:t>
            </a:r>
            <a:endParaRPr lang="en-US" altLang="en-US" dirty="0"/>
          </a:p>
        </p:txBody>
      </p:sp>
      <p:pic>
        <p:nvPicPr>
          <p:cNvPr id="280581" name="Picture 5" descr="fledgl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84313"/>
            <a:ext cx="5329237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1908175" y="60213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en-US">
                <a:hlinkClick r:id="rId3"/>
              </a:rPr>
              <a:t>image source</a:t>
            </a:r>
            <a:r>
              <a:rPr lang="en-US" altLang="en-US"/>
              <a:t> </a:t>
            </a:r>
            <a:br>
              <a:rPr lang="en-US" altLang="en-US"/>
            </a:b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708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>
                <a:solidFill>
                  <a:schemeClr val="tx1"/>
                </a:solidFill>
                <a:effectLst/>
              </a:rPr>
              <a:t>8: The Lion Tamer</a:t>
            </a:r>
            <a:endParaRPr lang="en-US" altLang="en-US" dirty="0"/>
          </a:p>
        </p:txBody>
      </p:sp>
      <p:pic>
        <p:nvPicPr>
          <p:cNvPr id="281605" name="Picture 5" descr="lionta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905500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6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6205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tx1"/>
                </a:solidFill>
                <a:effectLst/>
              </a:rPr>
              <a:t>Implicit theories of learning</a:t>
            </a:r>
            <a:endParaRPr lang="en-US" altLang="en-US" i="1">
              <a:solidFill>
                <a:schemeClr val="tx1"/>
              </a:solidFill>
              <a:effectLst/>
            </a:endParaRPr>
          </a:p>
        </p:txBody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700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i="1">
                <a:effectLst/>
                <a:cs typeface="Times New Roman" pitchFamily="18" charset="0"/>
              </a:rPr>
              <a:t>Transfer theory - convey, transmit, put over, tell ... 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i="1">
                <a:effectLst/>
                <a:cs typeface="Times New Roman" pitchFamily="18" charset="0"/>
              </a:rPr>
              <a:t>Shaping theory - develop, mould, produce, prepare ...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i="1">
                <a:effectLst/>
                <a:cs typeface="Times New Roman" pitchFamily="18" charset="0"/>
              </a:rPr>
              <a:t>Travelling theory - lead, guide, direct ...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i="1">
                <a:effectLst/>
                <a:cs typeface="Times New Roman" pitchFamily="18" charset="0"/>
              </a:rPr>
              <a:t>Growing theory - cultivate, encourage, enable, bring out ... 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2049"/>
            <a:ext cx="7924800" cy="1162050"/>
          </a:xfrm>
        </p:spPr>
        <p:txBody>
          <a:bodyPr/>
          <a:lstStyle/>
          <a:p>
            <a:pPr eaLnBrk="1" hangingPunct="1"/>
            <a:r>
              <a:rPr lang="en-GB" altLang="en-US" b="1" i="1" dirty="0">
                <a:solidFill>
                  <a:schemeClr val="tx1"/>
                </a:solidFill>
                <a:effectLst/>
              </a:rPr>
              <a:t>To summarise …</a:t>
            </a:r>
            <a:endParaRPr lang="en-US" altLang="en-US" b="1" i="1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774" y="1196752"/>
            <a:ext cx="8424936" cy="55172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i="1" dirty="0">
                <a:effectLst/>
              </a:rPr>
              <a:t>We all use a range of ways of learning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 dirty="0">
                <a:effectLst/>
              </a:rPr>
              <a:t>		</a:t>
            </a:r>
            <a:r>
              <a:rPr lang="en-GB" altLang="en-US" sz="2800" i="1" dirty="0">
                <a:effectLst/>
                <a:latin typeface="Lucida Sans" pitchFamily="34" charset="0"/>
              </a:rPr>
              <a:t>…</a:t>
            </a:r>
            <a:r>
              <a:rPr lang="en-GB" altLang="en-US" sz="2800" i="1" dirty="0">
                <a:effectLst/>
              </a:rPr>
              <a:t> but we may have preferences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i="1" dirty="0">
                <a:effectLst/>
              </a:rPr>
              <a:t>Learning is a very individual process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 dirty="0">
                <a:effectLst/>
              </a:rPr>
              <a:t>		</a:t>
            </a:r>
            <a:r>
              <a:rPr lang="en-GB" altLang="en-US" sz="2800" i="1" dirty="0">
                <a:effectLst/>
                <a:latin typeface="Lucida Sans" pitchFamily="34" charset="0"/>
              </a:rPr>
              <a:t>…</a:t>
            </a:r>
            <a:r>
              <a:rPr lang="en-GB" altLang="en-US" sz="2800" i="1" dirty="0">
                <a:effectLst/>
              </a:rPr>
              <a:t> but some categorisation may be possible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i="1" dirty="0">
                <a:effectLst/>
              </a:rPr>
              <a:t>Learning can be context-dependent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 dirty="0">
                <a:effectLst/>
              </a:rPr>
              <a:t>		</a:t>
            </a:r>
            <a:r>
              <a:rPr lang="en-GB" altLang="en-US" sz="2800" i="1" dirty="0">
                <a:effectLst/>
                <a:latin typeface="Lucida Sans" pitchFamily="34" charset="0"/>
              </a:rPr>
              <a:t>…</a:t>
            </a:r>
            <a:r>
              <a:rPr lang="en-GB" altLang="en-US" sz="2800" i="1" dirty="0">
                <a:effectLst/>
              </a:rPr>
              <a:t>and therefore, unpredictable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i="1" dirty="0">
                <a:effectLst/>
              </a:rPr>
              <a:t>We may be able to explain how we learn some things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 dirty="0">
                <a:effectLst/>
              </a:rPr>
              <a:t>		</a:t>
            </a:r>
            <a:r>
              <a:rPr lang="en-GB" altLang="en-US" sz="2800" i="1" dirty="0">
                <a:effectLst/>
                <a:latin typeface="Lucida Sans" pitchFamily="34" charset="0"/>
              </a:rPr>
              <a:t>…</a:t>
            </a:r>
            <a:r>
              <a:rPr lang="en-GB" altLang="en-US" sz="2800" i="1" dirty="0">
                <a:effectLst/>
              </a:rPr>
              <a:t> but we may not be able to explain others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i="1" dirty="0">
                <a:effectLst/>
              </a:rPr>
              <a:t>The implicit theories we hold will influence our own learning</a:t>
            </a:r>
            <a:endParaRPr lang="en-GB" altLang="en-US" sz="2800" i="1" dirty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2800" i="1" dirty="0">
                <a:effectLst/>
              </a:rPr>
              <a:t>		</a:t>
            </a:r>
            <a:r>
              <a:rPr lang="en-GB" altLang="en-US" sz="2800" i="1" dirty="0">
                <a:effectLst/>
                <a:latin typeface="Lucida Sans" pitchFamily="34" charset="0"/>
              </a:rPr>
              <a:t>…</a:t>
            </a:r>
            <a:r>
              <a:rPr lang="en-GB" altLang="en-US" sz="2800" i="1" dirty="0">
                <a:effectLst/>
              </a:rPr>
              <a:t> and may influence the way we teach</a:t>
            </a:r>
            <a:endParaRPr lang="en-US" altLang="en-US" i="1" dirty="0"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What is learning?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altLang="en-US" dirty="0"/>
              <a:t>Take a moment to think about your own view and definition of learning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altLang="en-US" i="1" dirty="0"/>
              <a:t>				</a:t>
            </a:r>
            <a:r>
              <a:rPr lang="en-GB" altLang="en-US" sz="4000" i="1" dirty="0"/>
              <a:t>Learning is…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7113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/>
              <a:t>What is learning?</a:t>
            </a:r>
            <a:endParaRPr lang="en-GB" altLang="en-US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060848"/>
            <a:ext cx="7560840" cy="396044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Here are some statements about learning</a:t>
            </a:r>
          </a:p>
          <a:p>
            <a:pPr eaLnBrk="1" hangingPunct="1">
              <a:defRPr/>
            </a:pPr>
            <a:r>
              <a:rPr lang="en-GB" altLang="en-US" dirty="0"/>
              <a:t>What view of learning do they give?</a:t>
            </a:r>
          </a:p>
          <a:p>
            <a:pPr eaLnBrk="1" hangingPunct="1">
              <a:defRPr/>
            </a:pPr>
            <a:r>
              <a:rPr lang="en-GB" altLang="en-US" dirty="0"/>
              <a:t>How far do you agree/ disagree with these statements?</a:t>
            </a:r>
          </a:p>
          <a:p>
            <a:pPr eaLnBrk="1" hangingPunct="1">
              <a:defRPr/>
            </a:pPr>
            <a:r>
              <a:rPr lang="en-GB" altLang="en-US" dirty="0"/>
              <a:t>In pairs discuss your reactions to each statement?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Process or product?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907" y="1546964"/>
            <a:ext cx="8229600" cy="506700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as a quantitative increase in knowledge.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is acquiring information or ‘knowing a lot’.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as memorising. Learning is storing information that can be reproduced.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as acquiring facts, skills, and methods that can be retained and used as necessary.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as making sense or abstracting meaning.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involves relating parts of the subject matter to each other and to the real world.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as interpreting and understanding reality in a different way.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involves comprehending the world by reinterpreting knowledge.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GB" altLang="en-US" sz="2400" dirty="0">
              <a:effectLst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1800" i="1" dirty="0" err="1">
                <a:effectLst/>
              </a:rPr>
              <a:t>Saljo</a:t>
            </a:r>
            <a:r>
              <a:rPr lang="en-GB" altLang="en-US" sz="1800" i="1" dirty="0">
                <a:effectLst/>
              </a:rPr>
              <a:t>, R. (1979) Learning about learning. Higher Education, 8: 443-451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i="1">
                <a:solidFill>
                  <a:schemeClr val="tx1"/>
                </a:solidFill>
                <a:effectLst/>
              </a:rPr>
              <a:t>How do you </a:t>
            </a:r>
            <a:r>
              <a:rPr lang="en-US" altLang="en-US" b="1">
                <a:solidFill>
                  <a:schemeClr val="tx1"/>
                </a:solidFill>
                <a:effectLst/>
              </a:rPr>
              <a:t>learn</a:t>
            </a:r>
            <a:r>
              <a:rPr lang="en-US" altLang="en-US" b="1" i="1">
                <a:solidFill>
                  <a:schemeClr val="tx1"/>
                </a:solidFill>
                <a:effectLst/>
              </a:rPr>
              <a:t>?</a:t>
            </a:r>
            <a:endParaRPr lang="en-US" altLang="en-US" b="1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11188" y="1628775"/>
            <a:ext cx="77771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GB" altLang="en-US">
                <a:latin typeface="Lucida Sans" pitchFamily="34" charset="0"/>
                <a:cs typeface="Times New Roman" pitchFamily="18" charset="0"/>
              </a:rPr>
              <a:t>What is being learned in the photo?</a:t>
            </a:r>
          </a:p>
          <a:p>
            <a:pPr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en-GB" altLang="en-US">
              <a:latin typeface="Lucida Sans" pitchFamily="34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GB" altLang="en-US">
                <a:latin typeface="Lucida Sans" pitchFamily="34" charset="0"/>
                <a:cs typeface="Times New Roman" pitchFamily="18" charset="0"/>
              </a:rPr>
              <a:t>Did you learn to do this?  When?  How?</a:t>
            </a:r>
          </a:p>
          <a:p>
            <a:pPr>
              <a:buClr>
                <a:schemeClr val="accent1"/>
              </a:buClr>
              <a:buSzPct val="75000"/>
              <a:buFont typeface="Monotype Sorts" pitchFamily="2" charset="2"/>
              <a:buNone/>
            </a:pPr>
            <a:endParaRPr lang="en-GB" altLang="en-US">
              <a:latin typeface="Lucida Sans" pitchFamily="34" charset="0"/>
              <a:cs typeface="Times New Roman" pitchFamily="18" charset="0"/>
            </a:endParaRPr>
          </a:p>
          <a:p>
            <a:pPr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GB" altLang="en-US">
                <a:latin typeface="Lucida Sans" pitchFamily="34" charset="0"/>
                <a:cs typeface="Times New Roman" pitchFamily="18" charset="0"/>
              </a:rPr>
              <a:t>Sort the photographs according to how you learned (or attempted to learn) this.</a:t>
            </a:r>
            <a:endParaRPr lang="en-US" altLang="en-US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tx1"/>
                </a:solidFill>
                <a:effectLst/>
              </a:rPr>
              <a:t>How do </a:t>
            </a:r>
            <a:r>
              <a:rPr lang="en-US" altLang="en-US" b="1" i="1" dirty="0">
                <a:solidFill>
                  <a:schemeClr val="tx1"/>
                </a:solidFill>
                <a:effectLst/>
              </a:rPr>
              <a:t>you </a:t>
            </a:r>
            <a:r>
              <a:rPr lang="en-US" altLang="en-US" b="1" dirty="0">
                <a:solidFill>
                  <a:schemeClr val="tx1"/>
                </a:solidFill>
                <a:effectLst/>
              </a:rPr>
              <a:t>learn</a:t>
            </a:r>
            <a:r>
              <a:rPr lang="en-US" altLang="en-US" b="1" i="1" dirty="0">
                <a:solidFill>
                  <a:schemeClr val="tx1"/>
                </a:solidFill>
                <a:effectLst/>
              </a:rPr>
              <a:t>?</a:t>
            </a:r>
            <a:endParaRPr lang="en-US" altLang="en-US" b="1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7" t="15973" r="32275" b="9666"/>
          <a:stretch>
            <a:fillRect/>
          </a:stretch>
        </p:blipFill>
        <p:spPr bwMode="auto">
          <a:xfrm>
            <a:off x="2484438" y="1268413"/>
            <a:ext cx="400685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5832475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dirty="0"/>
              <a:t>Two broad categories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30338"/>
            <a:ext cx="7920558" cy="5427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effectLst/>
              </a:rPr>
              <a:t>Formalized learning (Learning-conscious)</a:t>
            </a:r>
            <a:endParaRPr lang="en-GB" alt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Learning is facilitated in some 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'educative learning'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people are aware that the task entails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guided episodes of learning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effectLst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GB" altLang="en-US" sz="2400" b="1" dirty="0">
                <a:effectLst/>
              </a:rPr>
              <a:t>Acquisition learning</a:t>
            </a:r>
            <a:r>
              <a:rPr lang="en-GB" altLang="en-US" sz="2400" dirty="0">
                <a:effectLst/>
              </a:rPr>
              <a:t> (</a:t>
            </a:r>
            <a:r>
              <a:rPr lang="en-GB" altLang="en-US" sz="2400" b="1" dirty="0">
                <a:effectLst/>
              </a:rPr>
              <a:t>Task-conscious)</a:t>
            </a:r>
            <a:endParaRPr lang="en-GB" altLang="en-US" sz="2400" dirty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Happens in daily life, ‘experience’ e.g.  parenting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concrete, immediate and confined to a specific activity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it is not concerned with general principles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effectLst/>
              </a:rPr>
              <a:t>the learner may not be conscious of learning but is usually aware of the specific task in hand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1800" dirty="0">
              <a:effectLst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1800" dirty="0">
                <a:effectLst/>
              </a:rPr>
              <a:t>	Rogers (2003)</a:t>
            </a:r>
            <a:endParaRPr lang="en-GB" altLang="en-US" sz="18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62050"/>
          </a:xfrm>
        </p:spPr>
        <p:txBody>
          <a:bodyPr/>
          <a:lstStyle/>
          <a:p>
            <a:pPr eaLnBrk="1" hangingPunct="1"/>
            <a:r>
              <a:rPr lang="en-GB" altLang="en-US" b="1" i="1">
                <a:solidFill>
                  <a:schemeClr val="tx1"/>
                </a:solidFill>
                <a:effectLst/>
              </a:rPr>
              <a:t>Our learning ….. ?</a:t>
            </a:r>
            <a:endParaRPr lang="en-US" altLang="en-US" b="1" i="1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893175" cy="4695825"/>
          </a:xfrm>
        </p:spPr>
        <p:txBody>
          <a:bodyPr/>
          <a:lstStyle/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There are a whole range of ways in which we learn</a:t>
            </a:r>
            <a:endParaRPr lang="en-GB" altLang="en-US" sz="2800" i="1">
              <a:effectLst/>
            </a:endParaRP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We learn different things in different ways</a:t>
            </a: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We can learn the same things in different ways from others</a:t>
            </a: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We can change the ways we learn over time</a:t>
            </a: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Learning does not always take place formally</a:t>
            </a: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We don</a:t>
            </a:r>
            <a:r>
              <a:rPr lang="en-GB" altLang="en-US" sz="2800" i="1">
                <a:effectLst/>
                <a:latin typeface="Lucida Sans" pitchFamily="34" charset="0"/>
                <a:cs typeface="Times New Roman" pitchFamily="18" charset="0"/>
              </a:rPr>
              <a:t>’</a:t>
            </a:r>
            <a:r>
              <a:rPr lang="en-GB" altLang="en-US" sz="2800" i="1">
                <a:effectLst/>
                <a:cs typeface="Times New Roman" pitchFamily="18" charset="0"/>
              </a:rPr>
              <a:t>t always know how we</a:t>
            </a:r>
            <a:r>
              <a:rPr lang="en-GB" altLang="en-US" sz="2800" i="1">
                <a:effectLst/>
                <a:latin typeface="Lucida Sans" pitchFamily="34" charset="0"/>
                <a:cs typeface="Times New Roman" pitchFamily="18" charset="0"/>
              </a:rPr>
              <a:t>’</a:t>
            </a:r>
            <a:r>
              <a:rPr lang="en-GB" altLang="en-US" sz="2800" i="1">
                <a:effectLst/>
                <a:cs typeface="Times New Roman" pitchFamily="18" charset="0"/>
              </a:rPr>
              <a:t>ve learned something</a:t>
            </a:r>
          </a:p>
          <a:p>
            <a:pPr eaLnBrk="1" hangingPunct="1"/>
            <a:r>
              <a:rPr lang="en-GB" altLang="en-US" sz="2800" i="1">
                <a:effectLst/>
                <a:cs typeface="Times New Roman" pitchFamily="18" charset="0"/>
              </a:rPr>
              <a:t>We can (sometimes) transfer learning from one context to another</a:t>
            </a:r>
            <a:r>
              <a:rPr lang="en-US" altLang="en-US" sz="2800" i="1">
                <a:effectLst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725</Words>
  <Application>Microsoft Office PowerPoint</Application>
  <PresentationFormat>On-screen Show (4:3)</PresentationFormat>
  <Paragraphs>121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Lucida Sans</vt:lpstr>
      <vt:lpstr>Monotype Sorts</vt:lpstr>
      <vt:lpstr>Tahoma</vt:lpstr>
      <vt:lpstr>Times New Roman</vt:lpstr>
      <vt:lpstr>Wingdings</vt:lpstr>
      <vt:lpstr>Ripple</vt:lpstr>
      <vt:lpstr>How do we learn? </vt:lpstr>
      <vt:lpstr>Purposes</vt:lpstr>
      <vt:lpstr>What is learning?</vt:lpstr>
      <vt:lpstr>What is learning?</vt:lpstr>
      <vt:lpstr>Process or product?</vt:lpstr>
      <vt:lpstr>How do you learn?</vt:lpstr>
      <vt:lpstr>How do you learn?</vt:lpstr>
      <vt:lpstr>Two broad categories</vt:lpstr>
      <vt:lpstr>Our learning ….. ?</vt:lpstr>
      <vt:lpstr>(Some) ways of learning</vt:lpstr>
      <vt:lpstr>Reflecting on learning</vt:lpstr>
      <vt:lpstr>Reflecting on learning</vt:lpstr>
      <vt:lpstr>Reflecting on learning</vt:lpstr>
      <vt:lpstr>Metaphors for learning</vt:lpstr>
      <vt:lpstr>Metaphors for learning</vt:lpstr>
      <vt:lpstr>1: The Filling Station</vt:lpstr>
      <vt:lpstr>2: The Pond</vt:lpstr>
      <vt:lpstr>3: The Mountain Guide</vt:lpstr>
      <vt:lpstr>4: The Potter</vt:lpstr>
      <vt:lpstr>5: The Gardener</vt:lpstr>
      <vt:lpstr>6: The Building Site</vt:lpstr>
      <vt:lpstr>7: The Baby Bird</vt:lpstr>
      <vt:lpstr>8: The Lion Tamer</vt:lpstr>
      <vt:lpstr>Implicit theories of learning</vt:lpstr>
      <vt:lpstr>To summarise …</vt:lpstr>
    </vt:vector>
  </TitlesOfParts>
  <Company>University of St. Thomas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site development:</dc:title>
  <dc:creator>Joe Landsberger</dc:creator>
  <cp:lastModifiedBy>Paul Denley</cp:lastModifiedBy>
  <cp:revision>109</cp:revision>
  <cp:lastPrinted>2018-02-21T14:14:18Z</cp:lastPrinted>
  <dcterms:created xsi:type="dcterms:W3CDTF">1999-02-23T17:28:40Z</dcterms:created>
  <dcterms:modified xsi:type="dcterms:W3CDTF">2019-06-11T12:14:49Z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jflandsberge@stthomas.edu</vt:lpwstr>
  </property>
  <property fmtid="{D5CDD505-2E9C-101B-9397-08002B2CF9AE}" pid="8" name="HomePage">
    <vt:lpwstr>www.iss.stthomas.edu/webtruth</vt:lpwstr>
  </property>
  <property fmtid="{D5CDD505-2E9C-101B-9397-08002B2CF9AE}" pid="9" name="Other">
    <vt:lpwstr>Web Reliability and Authenticity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C:\Joe folder\EVENTS\CLASSROO\COTF99</vt:lpwstr>
  </property>
</Properties>
</file>