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28"/>
  </p:notesMasterIdLst>
  <p:handoutMasterIdLst>
    <p:handoutMasterId r:id="rId29"/>
  </p:handoutMasterIdLst>
  <p:sldIdLst>
    <p:sldId id="257" r:id="rId2"/>
    <p:sldId id="276" r:id="rId3"/>
    <p:sldId id="281" r:id="rId4"/>
    <p:sldId id="286" r:id="rId5"/>
    <p:sldId id="282" r:id="rId6"/>
    <p:sldId id="260" r:id="rId7"/>
    <p:sldId id="285" r:id="rId8"/>
    <p:sldId id="273" r:id="rId9"/>
    <p:sldId id="269" r:id="rId10"/>
    <p:sldId id="268" r:id="rId11"/>
    <p:sldId id="283" r:id="rId12"/>
    <p:sldId id="272" r:id="rId13"/>
    <p:sldId id="261" r:id="rId14"/>
    <p:sldId id="262" r:id="rId15"/>
    <p:sldId id="263" r:id="rId16"/>
    <p:sldId id="271" r:id="rId17"/>
    <p:sldId id="274" r:id="rId18"/>
    <p:sldId id="287" r:id="rId19"/>
    <p:sldId id="280" r:id="rId20"/>
    <p:sldId id="277" r:id="rId21"/>
    <p:sldId id="291" r:id="rId22"/>
    <p:sldId id="292" r:id="rId23"/>
    <p:sldId id="279" r:id="rId24"/>
    <p:sldId id="288" r:id="rId25"/>
    <p:sldId id="289" r:id="rId26"/>
    <p:sldId id="290" r:id="rId27"/>
  </p:sldIdLst>
  <p:sldSz cx="9144000" cy="6858000" type="screen4x3"/>
  <p:notesSz cx="7099300" cy="102235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86911" autoAdjust="0"/>
  </p:normalViewPr>
  <p:slideViewPr>
    <p:cSldViewPr>
      <p:cViewPr varScale="1">
        <p:scale>
          <a:sx n="66" d="100"/>
          <a:sy n="66" d="100"/>
        </p:scale>
        <p:origin x="1208" y="40"/>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10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25.xml"/><Relationship Id="rId2" Type="http://schemas.openxmlformats.org/officeDocument/2006/relationships/slide" Target="slides/slide24.xml"/><Relationship Id="rId1" Type="http://schemas.openxmlformats.org/officeDocument/2006/relationships/slide" Target="slides/slide19.xml"/><Relationship Id="rId4" Type="http://schemas.openxmlformats.org/officeDocument/2006/relationships/slide" Target="slides/slide2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1" y="3"/>
            <a:ext cx="3075267" cy="509865"/>
          </a:xfrm>
          <a:prstGeom prst="rect">
            <a:avLst/>
          </a:prstGeom>
          <a:noFill/>
          <a:ln w="9525">
            <a:noFill/>
            <a:miter lim="800000"/>
            <a:headEnd/>
            <a:tailEnd/>
          </a:ln>
          <a:effectLst/>
        </p:spPr>
        <p:txBody>
          <a:bodyPr vert="horz" wrap="square" lIns="96052" tIns="48027" rIns="96052" bIns="48027" numCol="1" anchor="t" anchorCtr="0" compatLnSpc="1">
            <a:prstTxWarp prst="textNoShape">
              <a:avLst/>
            </a:prstTxWarp>
          </a:bodyPr>
          <a:lstStyle>
            <a:lvl1pPr>
              <a:defRPr sz="1200">
                <a:latin typeface="Arial" charset="0"/>
              </a:defRPr>
            </a:lvl1pPr>
          </a:lstStyle>
          <a:p>
            <a:pPr>
              <a:defRPr/>
            </a:pPr>
            <a:r>
              <a:rPr lang="en-GB"/>
              <a:t>Experiential, Social and Adult Learning</a:t>
            </a:r>
          </a:p>
        </p:txBody>
      </p:sp>
      <p:sp>
        <p:nvSpPr>
          <p:cNvPr id="37891" name="Rectangle 3"/>
          <p:cNvSpPr>
            <a:spLocks noGrp="1" noChangeArrowheads="1"/>
          </p:cNvSpPr>
          <p:nvPr>
            <p:ph type="dt" sz="quarter" idx="1"/>
          </p:nvPr>
        </p:nvSpPr>
        <p:spPr bwMode="auto">
          <a:xfrm>
            <a:off x="4021766" y="3"/>
            <a:ext cx="3076401" cy="509865"/>
          </a:xfrm>
          <a:prstGeom prst="rect">
            <a:avLst/>
          </a:prstGeom>
          <a:noFill/>
          <a:ln w="9525">
            <a:noFill/>
            <a:miter lim="800000"/>
            <a:headEnd/>
            <a:tailEnd/>
          </a:ln>
          <a:effectLst/>
        </p:spPr>
        <p:txBody>
          <a:bodyPr vert="horz" wrap="square" lIns="96052" tIns="48027" rIns="96052" bIns="48027" numCol="1" anchor="t" anchorCtr="0" compatLnSpc="1">
            <a:prstTxWarp prst="textNoShape">
              <a:avLst/>
            </a:prstTxWarp>
          </a:bodyPr>
          <a:lstStyle>
            <a:lvl1pPr algn="r">
              <a:defRPr sz="1200">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1" y="9711256"/>
            <a:ext cx="3075267" cy="509865"/>
          </a:xfrm>
          <a:prstGeom prst="rect">
            <a:avLst/>
          </a:prstGeom>
          <a:noFill/>
          <a:ln w="9525">
            <a:noFill/>
            <a:miter lim="800000"/>
            <a:headEnd/>
            <a:tailEnd/>
          </a:ln>
          <a:effectLst/>
        </p:spPr>
        <p:txBody>
          <a:bodyPr vert="horz" wrap="square" lIns="96052" tIns="48027" rIns="96052" bIns="48027" numCol="1" anchor="b" anchorCtr="0" compatLnSpc="1">
            <a:prstTxWarp prst="textNoShape">
              <a:avLst/>
            </a:prstTxWarp>
          </a:bodyPr>
          <a:lstStyle>
            <a:lvl1pPr>
              <a:defRPr sz="1200">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4021766" y="9711256"/>
            <a:ext cx="3076401" cy="509865"/>
          </a:xfrm>
          <a:prstGeom prst="rect">
            <a:avLst/>
          </a:prstGeom>
          <a:noFill/>
          <a:ln w="9525">
            <a:noFill/>
            <a:miter lim="800000"/>
            <a:headEnd/>
            <a:tailEnd/>
          </a:ln>
          <a:effectLst/>
        </p:spPr>
        <p:txBody>
          <a:bodyPr vert="horz" wrap="square" lIns="96052" tIns="48027" rIns="96052" bIns="48027" numCol="1" anchor="b" anchorCtr="0" compatLnSpc="1">
            <a:prstTxWarp prst="textNoShape">
              <a:avLst/>
            </a:prstTxWarp>
          </a:bodyPr>
          <a:lstStyle>
            <a:lvl1pPr algn="r">
              <a:defRPr sz="1200">
                <a:latin typeface="Arial" charset="0"/>
              </a:defRPr>
            </a:lvl1pPr>
          </a:lstStyle>
          <a:p>
            <a:pPr>
              <a:defRPr/>
            </a:pPr>
            <a:fld id="{729F4BDF-1273-4F7F-B8D9-A2D792B3770D}" type="slidenum">
              <a:rPr lang="en-GB"/>
              <a:pPr>
                <a:defRPr/>
              </a:pPr>
              <a:t>‹#›</a:t>
            </a:fld>
            <a:endParaRPr lang="en-GB"/>
          </a:p>
        </p:txBody>
      </p:sp>
    </p:spTree>
    <p:extLst>
      <p:ext uri="{BB962C8B-B14F-4D97-AF65-F5344CB8AC3E}">
        <p14:creationId xmlns:p14="http://schemas.microsoft.com/office/powerpoint/2010/main" val="162658761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3"/>
            <a:ext cx="3075267" cy="509865"/>
          </a:xfrm>
          <a:prstGeom prst="rect">
            <a:avLst/>
          </a:prstGeom>
          <a:noFill/>
          <a:ln w="9525">
            <a:noFill/>
            <a:miter lim="800000"/>
            <a:headEnd/>
            <a:tailEnd/>
          </a:ln>
          <a:effectLst/>
        </p:spPr>
        <p:txBody>
          <a:bodyPr vert="horz" wrap="square" lIns="96052" tIns="48027" rIns="96052" bIns="48027" numCol="1" anchor="t" anchorCtr="0" compatLnSpc="1">
            <a:prstTxWarp prst="textNoShape">
              <a:avLst/>
            </a:prstTxWarp>
          </a:bodyPr>
          <a:lstStyle>
            <a:lvl1pPr>
              <a:defRPr sz="1200">
                <a:latin typeface="Arial" charset="0"/>
              </a:defRPr>
            </a:lvl1pPr>
          </a:lstStyle>
          <a:p>
            <a:pPr>
              <a:defRPr/>
            </a:pPr>
            <a:r>
              <a:rPr lang="en-GB"/>
              <a:t>Experiential, Social and Adult Learning</a:t>
            </a:r>
            <a:endParaRPr lang="en-US"/>
          </a:p>
        </p:txBody>
      </p:sp>
      <p:sp>
        <p:nvSpPr>
          <p:cNvPr id="4099" name="Rectangle 3"/>
          <p:cNvSpPr>
            <a:spLocks noGrp="1" noChangeArrowheads="1"/>
          </p:cNvSpPr>
          <p:nvPr>
            <p:ph type="dt" idx="1"/>
          </p:nvPr>
        </p:nvSpPr>
        <p:spPr bwMode="auto">
          <a:xfrm>
            <a:off x="4021766" y="3"/>
            <a:ext cx="3076401" cy="509865"/>
          </a:xfrm>
          <a:prstGeom prst="rect">
            <a:avLst/>
          </a:prstGeom>
          <a:noFill/>
          <a:ln w="9525">
            <a:noFill/>
            <a:miter lim="800000"/>
            <a:headEnd/>
            <a:tailEnd/>
          </a:ln>
          <a:effectLst/>
        </p:spPr>
        <p:txBody>
          <a:bodyPr vert="horz" wrap="square" lIns="96052" tIns="48027" rIns="96052" bIns="48027" numCol="1" anchor="t" anchorCtr="0" compatLnSpc="1">
            <a:prstTxWarp prst="textNoShape">
              <a:avLst/>
            </a:prstTxWarp>
          </a:bodyPr>
          <a:lstStyle>
            <a:lvl1pPr algn="r">
              <a:defRPr sz="1200">
                <a:latin typeface="Arial" charset="0"/>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993775" y="768350"/>
            <a:ext cx="5111750" cy="38338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709591" y="4855629"/>
            <a:ext cx="5680121" cy="4600695"/>
          </a:xfrm>
          <a:prstGeom prst="rect">
            <a:avLst/>
          </a:prstGeom>
          <a:noFill/>
          <a:ln w="9525">
            <a:noFill/>
            <a:miter lim="800000"/>
            <a:headEnd/>
            <a:tailEnd/>
          </a:ln>
          <a:effectLst/>
        </p:spPr>
        <p:txBody>
          <a:bodyPr vert="horz" wrap="square" lIns="96052" tIns="48027" rIns="96052" bIns="4802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1" y="9711256"/>
            <a:ext cx="3075267" cy="509865"/>
          </a:xfrm>
          <a:prstGeom prst="rect">
            <a:avLst/>
          </a:prstGeom>
          <a:noFill/>
          <a:ln w="9525">
            <a:noFill/>
            <a:miter lim="800000"/>
            <a:headEnd/>
            <a:tailEnd/>
          </a:ln>
          <a:effectLst/>
        </p:spPr>
        <p:txBody>
          <a:bodyPr vert="horz" wrap="square" lIns="96052" tIns="48027" rIns="96052" bIns="48027" numCol="1" anchor="b" anchorCtr="0" compatLnSpc="1">
            <a:prstTxWarp prst="textNoShape">
              <a:avLst/>
            </a:prstTxWarp>
          </a:bodyPr>
          <a:lstStyle>
            <a:lvl1pPr>
              <a:defRPr sz="1200">
                <a:latin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4021766" y="9711256"/>
            <a:ext cx="3076401" cy="509865"/>
          </a:xfrm>
          <a:prstGeom prst="rect">
            <a:avLst/>
          </a:prstGeom>
          <a:noFill/>
          <a:ln w="9525">
            <a:noFill/>
            <a:miter lim="800000"/>
            <a:headEnd/>
            <a:tailEnd/>
          </a:ln>
          <a:effectLst/>
        </p:spPr>
        <p:txBody>
          <a:bodyPr vert="horz" wrap="square" lIns="96052" tIns="48027" rIns="96052" bIns="48027" numCol="1" anchor="b" anchorCtr="0" compatLnSpc="1">
            <a:prstTxWarp prst="textNoShape">
              <a:avLst/>
            </a:prstTxWarp>
          </a:bodyPr>
          <a:lstStyle>
            <a:lvl1pPr algn="r">
              <a:defRPr sz="1200">
                <a:latin typeface="Arial" charset="0"/>
              </a:defRPr>
            </a:lvl1pPr>
          </a:lstStyle>
          <a:p>
            <a:pPr>
              <a:defRPr/>
            </a:pPr>
            <a:fld id="{832BC6D1-57C3-4E90-909B-0D7CAD50F425}" type="slidenum">
              <a:rPr lang="en-US"/>
              <a:pPr>
                <a:defRPr/>
              </a:pPr>
              <a:t>‹#›</a:t>
            </a:fld>
            <a:endParaRPr lang="en-US"/>
          </a:p>
        </p:txBody>
      </p:sp>
    </p:spTree>
    <p:extLst>
      <p:ext uri="{BB962C8B-B14F-4D97-AF65-F5344CB8AC3E}">
        <p14:creationId xmlns:p14="http://schemas.microsoft.com/office/powerpoint/2010/main" val="1512023807"/>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79626" indent="-298720" eaLnBrk="0" hangingPunct="0">
              <a:spcBef>
                <a:spcPct val="30000"/>
              </a:spcBef>
              <a:defRPr sz="1200">
                <a:solidFill>
                  <a:schemeClr val="tx1"/>
                </a:solidFill>
                <a:latin typeface="Arial" charset="0"/>
                <a:cs typeface="Arial" charset="0"/>
              </a:defRPr>
            </a:lvl2pPr>
            <a:lvl3pPr marL="1199803" indent="-239632" eaLnBrk="0" hangingPunct="0">
              <a:spcBef>
                <a:spcPct val="30000"/>
              </a:spcBef>
              <a:defRPr sz="1200">
                <a:solidFill>
                  <a:schemeClr val="tx1"/>
                </a:solidFill>
                <a:latin typeface="Arial" charset="0"/>
                <a:cs typeface="Arial" charset="0"/>
              </a:defRPr>
            </a:lvl3pPr>
            <a:lvl4pPr marL="1680708" indent="-239632" eaLnBrk="0" hangingPunct="0">
              <a:spcBef>
                <a:spcPct val="30000"/>
              </a:spcBef>
              <a:defRPr sz="1200">
                <a:solidFill>
                  <a:schemeClr val="tx1"/>
                </a:solidFill>
                <a:latin typeface="Arial" charset="0"/>
                <a:cs typeface="Arial" charset="0"/>
              </a:defRPr>
            </a:lvl4pPr>
            <a:lvl5pPr marL="2159972" indent="-239632" eaLnBrk="0" hangingPunct="0">
              <a:spcBef>
                <a:spcPct val="30000"/>
              </a:spcBef>
              <a:defRPr sz="1200">
                <a:solidFill>
                  <a:schemeClr val="tx1"/>
                </a:solidFill>
                <a:latin typeface="Arial" charset="0"/>
                <a:cs typeface="Arial" charset="0"/>
              </a:defRPr>
            </a:lvl5pPr>
            <a:lvl6pPr marL="2632671" indent="-239632" eaLnBrk="0" fontAlgn="base" hangingPunct="0">
              <a:spcBef>
                <a:spcPct val="30000"/>
              </a:spcBef>
              <a:spcAft>
                <a:spcPct val="0"/>
              </a:spcAft>
              <a:defRPr sz="1200">
                <a:solidFill>
                  <a:schemeClr val="tx1"/>
                </a:solidFill>
                <a:latin typeface="Arial" charset="0"/>
                <a:cs typeface="Arial" charset="0"/>
              </a:defRPr>
            </a:lvl6pPr>
            <a:lvl7pPr marL="3105370" indent="-239632" eaLnBrk="0" fontAlgn="base" hangingPunct="0">
              <a:spcBef>
                <a:spcPct val="30000"/>
              </a:spcBef>
              <a:spcAft>
                <a:spcPct val="0"/>
              </a:spcAft>
              <a:defRPr sz="1200">
                <a:solidFill>
                  <a:schemeClr val="tx1"/>
                </a:solidFill>
                <a:latin typeface="Arial" charset="0"/>
                <a:cs typeface="Arial" charset="0"/>
              </a:defRPr>
            </a:lvl7pPr>
            <a:lvl8pPr marL="3578069" indent="-239632" eaLnBrk="0" fontAlgn="base" hangingPunct="0">
              <a:spcBef>
                <a:spcPct val="30000"/>
              </a:spcBef>
              <a:spcAft>
                <a:spcPct val="0"/>
              </a:spcAft>
              <a:defRPr sz="1200">
                <a:solidFill>
                  <a:schemeClr val="tx1"/>
                </a:solidFill>
                <a:latin typeface="Arial" charset="0"/>
                <a:cs typeface="Arial" charset="0"/>
              </a:defRPr>
            </a:lvl8pPr>
            <a:lvl9pPr marL="4050769" indent="-23963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058E17A0-A37D-4347-BBE6-68C3EF90295A}" type="slidenum">
              <a:rPr lang="en-US" altLang="en-US" smtClean="0"/>
              <a:pPr eaLnBrk="1" hangingPunct="1">
                <a:spcBef>
                  <a:spcPct val="0"/>
                </a:spcBef>
              </a:pPr>
              <a:t>1</a:t>
            </a:fld>
            <a:endParaRPr lang="en-US" alt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xfrm>
            <a:off x="946499" y="4855629"/>
            <a:ext cx="5206304" cy="46006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
        <p:nvSpPr>
          <p:cNvPr id="2" name="Header Placeholder 1"/>
          <p:cNvSpPr>
            <a:spLocks noGrp="1"/>
          </p:cNvSpPr>
          <p:nvPr>
            <p:ph type="hdr" sz="quarter" idx="10"/>
          </p:nvPr>
        </p:nvSpPr>
        <p:spPr/>
        <p:txBody>
          <a:bodyPr/>
          <a:lstStyle/>
          <a:p>
            <a:pPr>
              <a:defRPr/>
            </a:pPr>
            <a:r>
              <a:rPr lang="en-GB"/>
              <a:t>Experiential, Social and Adult Learning</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bwMode="auto">
          <a:xfrm>
            <a:off x="993775" y="768350"/>
            <a:ext cx="5111750" cy="3833813"/>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1" name="Rectangle 3"/>
          <p:cNvSpPr>
            <a:spLocks noGrp="1" noChangeArrowheads="1"/>
          </p:cNvSpPr>
          <p:nvPr>
            <p:ph type="body" idx="1"/>
          </p:nvPr>
        </p:nvSpPr>
        <p:spPr bwMode="auto">
          <a:xfrm>
            <a:off x="946499" y="4855627"/>
            <a:ext cx="5206304" cy="46006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052" tIns="48027" rIns="96052" bIns="48027"/>
          <a:lstStyle/>
          <a:p>
            <a:pPr eaLnBrk="1" hangingPunct="1"/>
            <a:endParaRPr lang="en-GB" altLang="en-US" dirty="0">
              <a:latin typeface="Arial"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bwMode="auto">
          <a:xfrm>
            <a:off x="993775" y="768350"/>
            <a:ext cx="5111750" cy="3833813"/>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1" name="Rectangle 3"/>
          <p:cNvSpPr>
            <a:spLocks noGrp="1" noChangeArrowheads="1"/>
          </p:cNvSpPr>
          <p:nvPr>
            <p:ph type="body" idx="1"/>
          </p:nvPr>
        </p:nvSpPr>
        <p:spPr bwMode="auto">
          <a:xfrm>
            <a:off x="946499" y="4855627"/>
            <a:ext cx="5206304" cy="46006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052" tIns="48027" rIns="96052" bIns="48027"/>
          <a:lstStyle/>
          <a:p>
            <a:pPr eaLnBrk="1" hangingPunct="1"/>
            <a:endParaRPr lang="en-GB" altLang="en-US" dirty="0">
              <a:latin typeface="Arial" charset="0"/>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bwMode="auto">
          <a:xfrm>
            <a:off x="993775" y="768350"/>
            <a:ext cx="5111750" cy="3833813"/>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5" name="Rectangle 3"/>
          <p:cNvSpPr>
            <a:spLocks noGrp="1" noChangeArrowheads="1"/>
          </p:cNvSpPr>
          <p:nvPr>
            <p:ph type="body" idx="1"/>
          </p:nvPr>
        </p:nvSpPr>
        <p:spPr bwMode="auto">
          <a:xfrm>
            <a:off x="946499" y="4855627"/>
            <a:ext cx="5206304" cy="46006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052" tIns="48027" rIns="96052" bIns="48027"/>
          <a:lstStyle/>
          <a:p>
            <a:pPr eaLnBrk="1" hangingPunct="1"/>
            <a:endParaRPr lang="en-GB" altLang="en-US" dirty="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79626" indent="-298720" eaLnBrk="0" hangingPunct="0">
              <a:spcBef>
                <a:spcPct val="30000"/>
              </a:spcBef>
              <a:defRPr sz="1200">
                <a:solidFill>
                  <a:schemeClr val="tx1"/>
                </a:solidFill>
                <a:latin typeface="Arial" charset="0"/>
                <a:cs typeface="Arial" charset="0"/>
              </a:defRPr>
            </a:lvl2pPr>
            <a:lvl3pPr marL="1199803" indent="-239632" eaLnBrk="0" hangingPunct="0">
              <a:spcBef>
                <a:spcPct val="30000"/>
              </a:spcBef>
              <a:defRPr sz="1200">
                <a:solidFill>
                  <a:schemeClr val="tx1"/>
                </a:solidFill>
                <a:latin typeface="Arial" charset="0"/>
                <a:cs typeface="Arial" charset="0"/>
              </a:defRPr>
            </a:lvl3pPr>
            <a:lvl4pPr marL="1680708" indent="-239632" eaLnBrk="0" hangingPunct="0">
              <a:spcBef>
                <a:spcPct val="30000"/>
              </a:spcBef>
              <a:defRPr sz="1200">
                <a:solidFill>
                  <a:schemeClr val="tx1"/>
                </a:solidFill>
                <a:latin typeface="Arial" charset="0"/>
                <a:cs typeface="Arial" charset="0"/>
              </a:defRPr>
            </a:lvl4pPr>
            <a:lvl5pPr marL="2159972" indent="-239632" eaLnBrk="0" hangingPunct="0">
              <a:spcBef>
                <a:spcPct val="30000"/>
              </a:spcBef>
              <a:defRPr sz="1200">
                <a:solidFill>
                  <a:schemeClr val="tx1"/>
                </a:solidFill>
                <a:latin typeface="Arial" charset="0"/>
                <a:cs typeface="Arial" charset="0"/>
              </a:defRPr>
            </a:lvl5pPr>
            <a:lvl6pPr marL="2632671" indent="-239632" eaLnBrk="0" fontAlgn="base" hangingPunct="0">
              <a:spcBef>
                <a:spcPct val="30000"/>
              </a:spcBef>
              <a:spcAft>
                <a:spcPct val="0"/>
              </a:spcAft>
              <a:defRPr sz="1200">
                <a:solidFill>
                  <a:schemeClr val="tx1"/>
                </a:solidFill>
                <a:latin typeface="Arial" charset="0"/>
                <a:cs typeface="Arial" charset="0"/>
              </a:defRPr>
            </a:lvl6pPr>
            <a:lvl7pPr marL="3105370" indent="-239632" eaLnBrk="0" fontAlgn="base" hangingPunct="0">
              <a:spcBef>
                <a:spcPct val="30000"/>
              </a:spcBef>
              <a:spcAft>
                <a:spcPct val="0"/>
              </a:spcAft>
              <a:defRPr sz="1200">
                <a:solidFill>
                  <a:schemeClr val="tx1"/>
                </a:solidFill>
                <a:latin typeface="Arial" charset="0"/>
                <a:cs typeface="Arial" charset="0"/>
              </a:defRPr>
            </a:lvl7pPr>
            <a:lvl8pPr marL="3578069" indent="-239632" eaLnBrk="0" fontAlgn="base" hangingPunct="0">
              <a:spcBef>
                <a:spcPct val="30000"/>
              </a:spcBef>
              <a:spcAft>
                <a:spcPct val="0"/>
              </a:spcAft>
              <a:defRPr sz="1200">
                <a:solidFill>
                  <a:schemeClr val="tx1"/>
                </a:solidFill>
                <a:latin typeface="Arial" charset="0"/>
                <a:cs typeface="Arial" charset="0"/>
              </a:defRPr>
            </a:lvl8pPr>
            <a:lvl9pPr marL="4050769" indent="-23963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79ABAAE6-2429-45FC-87C5-29A79A2A7B77}" type="slidenum">
              <a:rPr lang="en-US" altLang="en-US" smtClean="0"/>
              <a:pPr eaLnBrk="1" hangingPunct="1">
                <a:spcBef>
                  <a:spcPct val="0"/>
                </a:spcBef>
              </a:pPr>
              <a:t>4</a:t>
            </a:fld>
            <a:endParaRPr lang="en-US" alt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xfrm>
            <a:off x="946499" y="4855629"/>
            <a:ext cx="5206304" cy="46006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cs typeface="Times New Roman" pitchFamily="18" charset="0"/>
            </a:endParaRPr>
          </a:p>
        </p:txBody>
      </p:sp>
      <p:sp>
        <p:nvSpPr>
          <p:cNvPr id="2" name="Header Placeholder 1"/>
          <p:cNvSpPr>
            <a:spLocks noGrp="1"/>
          </p:cNvSpPr>
          <p:nvPr>
            <p:ph type="hdr" sz="quarter" idx="10"/>
          </p:nvPr>
        </p:nvSpPr>
        <p:spPr/>
        <p:txBody>
          <a:bodyPr/>
          <a:lstStyle/>
          <a:p>
            <a:pPr>
              <a:defRPr/>
            </a:pPr>
            <a:r>
              <a:rPr lang="en-GB"/>
              <a:t>Experiential, Social and Adult Learning</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79626" indent="-298720" eaLnBrk="0" hangingPunct="0">
              <a:spcBef>
                <a:spcPct val="30000"/>
              </a:spcBef>
              <a:defRPr sz="1200">
                <a:solidFill>
                  <a:schemeClr val="tx1"/>
                </a:solidFill>
                <a:latin typeface="Arial" charset="0"/>
                <a:cs typeface="Arial" charset="0"/>
              </a:defRPr>
            </a:lvl2pPr>
            <a:lvl3pPr marL="1199803" indent="-239632" eaLnBrk="0" hangingPunct="0">
              <a:spcBef>
                <a:spcPct val="30000"/>
              </a:spcBef>
              <a:defRPr sz="1200">
                <a:solidFill>
                  <a:schemeClr val="tx1"/>
                </a:solidFill>
                <a:latin typeface="Arial" charset="0"/>
                <a:cs typeface="Arial" charset="0"/>
              </a:defRPr>
            </a:lvl3pPr>
            <a:lvl4pPr marL="1680708" indent="-239632" eaLnBrk="0" hangingPunct="0">
              <a:spcBef>
                <a:spcPct val="30000"/>
              </a:spcBef>
              <a:defRPr sz="1200">
                <a:solidFill>
                  <a:schemeClr val="tx1"/>
                </a:solidFill>
                <a:latin typeface="Arial" charset="0"/>
                <a:cs typeface="Arial" charset="0"/>
              </a:defRPr>
            </a:lvl4pPr>
            <a:lvl5pPr marL="2159972" indent="-239632" eaLnBrk="0" hangingPunct="0">
              <a:spcBef>
                <a:spcPct val="30000"/>
              </a:spcBef>
              <a:defRPr sz="1200">
                <a:solidFill>
                  <a:schemeClr val="tx1"/>
                </a:solidFill>
                <a:latin typeface="Arial" charset="0"/>
                <a:cs typeface="Arial" charset="0"/>
              </a:defRPr>
            </a:lvl5pPr>
            <a:lvl6pPr marL="2632671" indent="-239632" eaLnBrk="0" fontAlgn="base" hangingPunct="0">
              <a:spcBef>
                <a:spcPct val="30000"/>
              </a:spcBef>
              <a:spcAft>
                <a:spcPct val="0"/>
              </a:spcAft>
              <a:defRPr sz="1200">
                <a:solidFill>
                  <a:schemeClr val="tx1"/>
                </a:solidFill>
                <a:latin typeface="Arial" charset="0"/>
                <a:cs typeface="Arial" charset="0"/>
              </a:defRPr>
            </a:lvl6pPr>
            <a:lvl7pPr marL="3105370" indent="-239632" eaLnBrk="0" fontAlgn="base" hangingPunct="0">
              <a:spcBef>
                <a:spcPct val="30000"/>
              </a:spcBef>
              <a:spcAft>
                <a:spcPct val="0"/>
              </a:spcAft>
              <a:defRPr sz="1200">
                <a:solidFill>
                  <a:schemeClr val="tx1"/>
                </a:solidFill>
                <a:latin typeface="Arial" charset="0"/>
                <a:cs typeface="Arial" charset="0"/>
              </a:defRPr>
            </a:lvl7pPr>
            <a:lvl8pPr marL="3578069" indent="-239632" eaLnBrk="0" fontAlgn="base" hangingPunct="0">
              <a:spcBef>
                <a:spcPct val="30000"/>
              </a:spcBef>
              <a:spcAft>
                <a:spcPct val="0"/>
              </a:spcAft>
              <a:defRPr sz="1200">
                <a:solidFill>
                  <a:schemeClr val="tx1"/>
                </a:solidFill>
                <a:latin typeface="Arial" charset="0"/>
                <a:cs typeface="Arial" charset="0"/>
              </a:defRPr>
            </a:lvl8pPr>
            <a:lvl9pPr marL="4050769" indent="-23963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79ABAAE6-2429-45FC-87C5-29A79A2A7B77}" type="slidenum">
              <a:rPr lang="en-US" altLang="en-US" smtClean="0"/>
              <a:pPr eaLnBrk="1" hangingPunct="1">
                <a:spcBef>
                  <a:spcPct val="0"/>
                </a:spcBef>
              </a:pPr>
              <a:t>6</a:t>
            </a:fld>
            <a:endParaRPr lang="en-US" alt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xfrm>
            <a:off x="946499" y="4855629"/>
            <a:ext cx="5206304" cy="46006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cs typeface="Times New Roman" pitchFamily="18" charset="0"/>
            </a:endParaRPr>
          </a:p>
        </p:txBody>
      </p:sp>
      <p:sp>
        <p:nvSpPr>
          <p:cNvPr id="2" name="Header Placeholder 1"/>
          <p:cNvSpPr>
            <a:spLocks noGrp="1"/>
          </p:cNvSpPr>
          <p:nvPr>
            <p:ph type="hdr" sz="quarter" idx="10"/>
          </p:nvPr>
        </p:nvSpPr>
        <p:spPr/>
        <p:txBody>
          <a:bodyPr/>
          <a:lstStyle/>
          <a:p>
            <a:pPr>
              <a:defRPr/>
            </a:pPr>
            <a:r>
              <a:rPr lang="en-GB"/>
              <a:t>Experiential, Social and Adult Learning</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79626" indent="-298720" eaLnBrk="0" hangingPunct="0">
              <a:spcBef>
                <a:spcPct val="30000"/>
              </a:spcBef>
              <a:defRPr sz="1200">
                <a:solidFill>
                  <a:schemeClr val="tx1"/>
                </a:solidFill>
                <a:latin typeface="Arial" charset="0"/>
                <a:cs typeface="Arial" charset="0"/>
              </a:defRPr>
            </a:lvl2pPr>
            <a:lvl3pPr marL="1199803" indent="-239632" eaLnBrk="0" hangingPunct="0">
              <a:spcBef>
                <a:spcPct val="30000"/>
              </a:spcBef>
              <a:defRPr sz="1200">
                <a:solidFill>
                  <a:schemeClr val="tx1"/>
                </a:solidFill>
                <a:latin typeface="Arial" charset="0"/>
                <a:cs typeface="Arial" charset="0"/>
              </a:defRPr>
            </a:lvl3pPr>
            <a:lvl4pPr marL="1680708" indent="-239632" eaLnBrk="0" hangingPunct="0">
              <a:spcBef>
                <a:spcPct val="30000"/>
              </a:spcBef>
              <a:defRPr sz="1200">
                <a:solidFill>
                  <a:schemeClr val="tx1"/>
                </a:solidFill>
                <a:latin typeface="Arial" charset="0"/>
                <a:cs typeface="Arial" charset="0"/>
              </a:defRPr>
            </a:lvl4pPr>
            <a:lvl5pPr marL="2159972" indent="-239632" eaLnBrk="0" hangingPunct="0">
              <a:spcBef>
                <a:spcPct val="30000"/>
              </a:spcBef>
              <a:defRPr sz="1200">
                <a:solidFill>
                  <a:schemeClr val="tx1"/>
                </a:solidFill>
                <a:latin typeface="Arial" charset="0"/>
                <a:cs typeface="Arial" charset="0"/>
              </a:defRPr>
            </a:lvl5pPr>
            <a:lvl6pPr marL="2632671" indent="-239632" eaLnBrk="0" fontAlgn="base" hangingPunct="0">
              <a:spcBef>
                <a:spcPct val="30000"/>
              </a:spcBef>
              <a:spcAft>
                <a:spcPct val="0"/>
              </a:spcAft>
              <a:defRPr sz="1200">
                <a:solidFill>
                  <a:schemeClr val="tx1"/>
                </a:solidFill>
                <a:latin typeface="Arial" charset="0"/>
                <a:cs typeface="Arial" charset="0"/>
              </a:defRPr>
            </a:lvl6pPr>
            <a:lvl7pPr marL="3105370" indent="-239632" eaLnBrk="0" fontAlgn="base" hangingPunct="0">
              <a:spcBef>
                <a:spcPct val="30000"/>
              </a:spcBef>
              <a:spcAft>
                <a:spcPct val="0"/>
              </a:spcAft>
              <a:defRPr sz="1200">
                <a:solidFill>
                  <a:schemeClr val="tx1"/>
                </a:solidFill>
                <a:latin typeface="Arial" charset="0"/>
                <a:cs typeface="Arial" charset="0"/>
              </a:defRPr>
            </a:lvl7pPr>
            <a:lvl8pPr marL="3578069" indent="-239632" eaLnBrk="0" fontAlgn="base" hangingPunct="0">
              <a:spcBef>
                <a:spcPct val="30000"/>
              </a:spcBef>
              <a:spcAft>
                <a:spcPct val="0"/>
              </a:spcAft>
              <a:defRPr sz="1200">
                <a:solidFill>
                  <a:schemeClr val="tx1"/>
                </a:solidFill>
                <a:latin typeface="Arial" charset="0"/>
                <a:cs typeface="Arial" charset="0"/>
              </a:defRPr>
            </a:lvl8pPr>
            <a:lvl9pPr marL="4050769" indent="-23963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79ABAAE6-2429-45FC-87C5-29A79A2A7B77}" type="slidenum">
              <a:rPr lang="en-US" altLang="en-US" smtClean="0"/>
              <a:pPr eaLnBrk="1" hangingPunct="1">
                <a:spcBef>
                  <a:spcPct val="0"/>
                </a:spcBef>
              </a:pPr>
              <a:t>7</a:t>
            </a:fld>
            <a:endParaRPr lang="en-US" alt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xfrm>
            <a:off x="946499" y="4855629"/>
            <a:ext cx="5206304" cy="46006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cs typeface="Times New Roman" pitchFamily="18" charset="0"/>
            </a:endParaRPr>
          </a:p>
        </p:txBody>
      </p:sp>
      <p:sp>
        <p:nvSpPr>
          <p:cNvPr id="2" name="Header Placeholder 1"/>
          <p:cNvSpPr>
            <a:spLocks noGrp="1"/>
          </p:cNvSpPr>
          <p:nvPr>
            <p:ph type="hdr" sz="quarter" idx="10"/>
          </p:nvPr>
        </p:nvSpPr>
        <p:spPr/>
        <p:txBody>
          <a:bodyPr/>
          <a:lstStyle/>
          <a:p>
            <a:pPr>
              <a:defRPr/>
            </a:pPr>
            <a:r>
              <a:rPr lang="en-GB"/>
              <a:t>Experiential, Social and Adult Learning</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79626" indent="-298720" eaLnBrk="0" hangingPunct="0">
              <a:spcBef>
                <a:spcPct val="30000"/>
              </a:spcBef>
              <a:defRPr sz="1200">
                <a:solidFill>
                  <a:schemeClr val="tx1"/>
                </a:solidFill>
                <a:latin typeface="Arial" charset="0"/>
                <a:cs typeface="Arial" charset="0"/>
              </a:defRPr>
            </a:lvl2pPr>
            <a:lvl3pPr marL="1199803" indent="-239632" eaLnBrk="0" hangingPunct="0">
              <a:spcBef>
                <a:spcPct val="30000"/>
              </a:spcBef>
              <a:defRPr sz="1200">
                <a:solidFill>
                  <a:schemeClr val="tx1"/>
                </a:solidFill>
                <a:latin typeface="Arial" charset="0"/>
                <a:cs typeface="Arial" charset="0"/>
              </a:defRPr>
            </a:lvl3pPr>
            <a:lvl4pPr marL="1680708" indent="-239632" eaLnBrk="0" hangingPunct="0">
              <a:spcBef>
                <a:spcPct val="30000"/>
              </a:spcBef>
              <a:defRPr sz="1200">
                <a:solidFill>
                  <a:schemeClr val="tx1"/>
                </a:solidFill>
                <a:latin typeface="Arial" charset="0"/>
                <a:cs typeface="Arial" charset="0"/>
              </a:defRPr>
            </a:lvl4pPr>
            <a:lvl5pPr marL="2159972" indent="-239632" eaLnBrk="0" hangingPunct="0">
              <a:spcBef>
                <a:spcPct val="30000"/>
              </a:spcBef>
              <a:defRPr sz="1200">
                <a:solidFill>
                  <a:schemeClr val="tx1"/>
                </a:solidFill>
                <a:latin typeface="Arial" charset="0"/>
                <a:cs typeface="Arial" charset="0"/>
              </a:defRPr>
            </a:lvl5pPr>
            <a:lvl6pPr marL="2632671" indent="-239632" eaLnBrk="0" fontAlgn="base" hangingPunct="0">
              <a:spcBef>
                <a:spcPct val="30000"/>
              </a:spcBef>
              <a:spcAft>
                <a:spcPct val="0"/>
              </a:spcAft>
              <a:defRPr sz="1200">
                <a:solidFill>
                  <a:schemeClr val="tx1"/>
                </a:solidFill>
                <a:latin typeface="Arial" charset="0"/>
                <a:cs typeface="Arial" charset="0"/>
              </a:defRPr>
            </a:lvl6pPr>
            <a:lvl7pPr marL="3105370" indent="-239632" eaLnBrk="0" fontAlgn="base" hangingPunct="0">
              <a:spcBef>
                <a:spcPct val="30000"/>
              </a:spcBef>
              <a:spcAft>
                <a:spcPct val="0"/>
              </a:spcAft>
              <a:defRPr sz="1200">
                <a:solidFill>
                  <a:schemeClr val="tx1"/>
                </a:solidFill>
                <a:latin typeface="Arial" charset="0"/>
                <a:cs typeface="Arial" charset="0"/>
              </a:defRPr>
            </a:lvl7pPr>
            <a:lvl8pPr marL="3578069" indent="-239632" eaLnBrk="0" fontAlgn="base" hangingPunct="0">
              <a:spcBef>
                <a:spcPct val="30000"/>
              </a:spcBef>
              <a:spcAft>
                <a:spcPct val="0"/>
              </a:spcAft>
              <a:defRPr sz="1200">
                <a:solidFill>
                  <a:schemeClr val="tx1"/>
                </a:solidFill>
                <a:latin typeface="Arial" charset="0"/>
                <a:cs typeface="Arial" charset="0"/>
              </a:defRPr>
            </a:lvl8pPr>
            <a:lvl9pPr marL="4050769" indent="-23963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1CD432BB-BD74-4FD7-A6CC-D9A5CAD11C92}" type="slidenum">
              <a:rPr lang="en-US" altLang="en-US" smtClean="0"/>
              <a:pPr eaLnBrk="1" hangingPunct="1">
                <a:spcBef>
                  <a:spcPct val="0"/>
                </a:spcBef>
              </a:pPr>
              <a:t>13</a:t>
            </a:fld>
            <a:endParaRPr lang="en-US" alt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946499" y="4855629"/>
            <a:ext cx="5206304" cy="46006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
        <p:nvSpPr>
          <p:cNvPr id="2" name="Header Placeholder 1"/>
          <p:cNvSpPr>
            <a:spLocks noGrp="1"/>
          </p:cNvSpPr>
          <p:nvPr>
            <p:ph type="hdr" sz="quarter" idx="10"/>
          </p:nvPr>
        </p:nvSpPr>
        <p:spPr/>
        <p:txBody>
          <a:bodyPr/>
          <a:lstStyle/>
          <a:p>
            <a:pPr>
              <a:defRPr/>
            </a:pPr>
            <a:r>
              <a:rPr lang="en-GB"/>
              <a:t>Experiential, Social and Adult Learning</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79626" indent="-298720" eaLnBrk="0" hangingPunct="0">
              <a:spcBef>
                <a:spcPct val="30000"/>
              </a:spcBef>
              <a:defRPr sz="1200">
                <a:solidFill>
                  <a:schemeClr val="tx1"/>
                </a:solidFill>
                <a:latin typeface="Arial" charset="0"/>
                <a:cs typeface="Arial" charset="0"/>
              </a:defRPr>
            </a:lvl2pPr>
            <a:lvl3pPr marL="1199803" indent="-239632" eaLnBrk="0" hangingPunct="0">
              <a:spcBef>
                <a:spcPct val="30000"/>
              </a:spcBef>
              <a:defRPr sz="1200">
                <a:solidFill>
                  <a:schemeClr val="tx1"/>
                </a:solidFill>
                <a:latin typeface="Arial" charset="0"/>
                <a:cs typeface="Arial" charset="0"/>
              </a:defRPr>
            </a:lvl3pPr>
            <a:lvl4pPr marL="1680708" indent="-239632" eaLnBrk="0" hangingPunct="0">
              <a:spcBef>
                <a:spcPct val="30000"/>
              </a:spcBef>
              <a:defRPr sz="1200">
                <a:solidFill>
                  <a:schemeClr val="tx1"/>
                </a:solidFill>
                <a:latin typeface="Arial" charset="0"/>
                <a:cs typeface="Arial" charset="0"/>
              </a:defRPr>
            </a:lvl4pPr>
            <a:lvl5pPr marL="2159972" indent="-239632" eaLnBrk="0" hangingPunct="0">
              <a:spcBef>
                <a:spcPct val="30000"/>
              </a:spcBef>
              <a:defRPr sz="1200">
                <a:solidFill>
                  <a:schemeClr val="tx1"/>
                </a:solidFill>
                <a:latin typeface="Arial" charset="0"/>
                <a:cs typeface="Arial" charset="0"/>
              </a:defRPr>
            </a:lvl5pPr>
            <a:lvl6pPr marL="2632671" indent="-239632" eaLnBrk="0" fontAlgn="base" hangingPunct="0">
              <a:spcBef>
                <a:spcPct val="30000"/>
              </a:spcBef>
              <a:spcAft>
                <a:spcPct val="0"/>
              </a:spcAft>
              <a:defRPr sz="1200">
                <a:solidFill>
                  <a:schemeClr val="tx1"/>
                </a:solidFill>
                <a:latin typeface="Arial" charset="0"/>
                <a:cs typeface="Arial" charset="0"/>
              </a:defRPr>
            </a:lvl6pPr>
            <a:lvl7pPr marL="3105370" indent="-239632" eaLnBrk="0" fontAlgn="base" hangingPunct="0">
              <a:spcBef>
                <a:spcPct val="30000"/>
              </a:spcBef>
              <a:spcAft>
                <a:spcPct val="0"/>
              </a:spcAft>
              <a:defRPr sz="1200">
                <a:solidFill>
                  <a:schemeClr val="tx1"/>
                </a:solidFill>
                <a:latin typeface="Arial" charset="0"/>
                <a:cs typeface="Arial" charset="0"/>
              </a:defRPr>
            </a:lvl7pPr>
            <a:lvl8pPr marL="3578069" indent="-239632" eaLnBrk="0" fontAlgn="base" hangingPunct="0">
              <a:spcBef>
                <a:spcPct val="30000"/>
              </a:spcBef>
              <a:spcAft>
                <a:spcPct val="0"/>
              </a:spcAft>
              <a:defRPr sz="1200">
                <a:solidFill>
                  <a:schemeClr val="tx1"/>
                </a:solidFill>
                <a:latin typeface="Arial" charset="0"/>
                <a:cs typeface="Arial" charset="0"/>
              </a:defRPr>
            </a:lvl8pPr>
            <a:lvl9pPr marL="4050769" indent="-23963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7599298F-60A1-4AAE-A7CB-C4AB56406B25}" type="slidenum">
              <a:rPr lang="en-US" altLang="en-US" smtClean="0"/>
              <a:pPr eaLnBrk="1" hangingPunct="1">
                <a:spcBef>
                  <a:spcPct val="0"/>
                </a:spcBef>
              </a:pPr>
              <a:t>14</a:t>
            </a:fld>
            <a:endParaRPr lang="en-US" alt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xfrm>
            <a:off x="946499" y="4855629"/>
            <a:ext cx="5206304" cy="46006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
        <p:nvSpPr>
          <p:cNvPr id="2" name="Header Placeholder 1"/>
          <p:cNvSpPr>
            <a:spLocks noGrp="1"/>
          </p:cNvSpPr>
          <p:nvPr>
            <p:ph type="hdr" sz="quarter" idx="10"/>
          </p:nvPr>
        </p:nvSpPr>
        <p:spPr/>
        <p:txBody>
          <a:bodyPr/>
          <a:lstStyle/>
          <a:p>
            <a:pPr>
              <a:defRPr/>
            </a:pPr>
            <a:r>
              <a:rPr lang="en-GB"/>
              <a:t>Experiential, Social and Adult Learning</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79626" indent="-298720" eaLnBrk="0" hangingPunct="0">
              <a:spcBef>
                <a:spcPct val="30000"/>
              </a:spcBef>
              <a:defRPr sz="1200">
                <a:solidFill>
                  <a:schemeClr val="tx1"/>
                </a:solidFill>
                <a:latin typeface="Arial" charset="0"/>
                <a:cs typeface="Arial" charset="0"/>
              </a:defRPr>
            </a:lvl2pPr>
            <a:lvl3pPr marL="1199803" indent="-239632" eaLnBrk="0" hangingPunct="0">
              <a:spcBef>
                <a:spcPct val="30000"/>
              </a:spcBef>
              <a:defRPr sz="1200">
                <a:solidFill>
                  <a:schemeClr val="tx1"/>
                </a:solidFill>
                <a:latin typeface="Arial" charset="0"/>
                <a:cs typeface="Arial" charset="0"/>
              </a:defRPr>
            </a:lvl3pPr>
            <a:lvl4pPr marL="1680708" indent="-239632" eaLnBrk="0" hangingPunct="0">
              <a:spcBef>
                <a:spcPct val="30000"/>
              </a:spcBef>
              <a:defRPr sz="1200">
                <a:solidFill>
                  <a:schemeClr val="tx1"/>
                </a:solidFill>
                <a:latin typeface="Arial" charset="0"/>
                <a:cs typeface="Arial" charset="0"/>
              </a:defRPr>
            </a:lvl4pPr>
            <a:lvl5pPr marL="2159972" indent="-239632" eaLnBrk="0" hangingPunct="0">
              <a:spcBef>
                <a:spcPct val="30000"/>
              </a:spcBef>
              <a:defRPr sz="1200">
                <a:solidFill>
                  <a:schemeClr val="tx1"/>
                </a:solidFill>
                <a:latin typeface="Arial" charset="0"/>
                <a:cs typeface="Arial" charset="0"/>
              </a:defRPr>
            </a:lvl5pPr>
            <a:lvl6pPr marL="2632671" indent="-239632" eaLnBrk="0" fontAlgn="base" hangingPunct="0">
              <a:spcBef>
                <a:spcPct val="30000"/>
              </a:spcBef>
              <a:spcAft>
                <a:spcPct val="0"/>
              </a:spcAft>
              <a:defRPr sz="1200">
                <a:solidFill>
                  <a:schemeClr val="tx1"/>
                </a:solidFill>
                <a:latin typeface="Arial" charset="0"/>
                <a:cs typeface="Arial" charset="0"/>
              </a:defRPr>
            </a:lvl6pPr>
            <a:lvl7pPr marL="3105370" indent="-239632" eaLnBrk="0" fontAlgn="base" hangingPunct="0">
              <a:spcBef>
                <a:spcPct val="30000"/>
              </a:spcBef>
              <a:spcAft>
                <a:spcPct val="0"/>
              </a:spcAft>
              <a:defRPr sz="1200">
                <a:solidFill>
                  <a:schemeClr val="tx1"/>
                </a:solidFill>
                <a:latin typeface="Arial" charset="0"/>
                <a:cs typeface="Arial" charset="0"/>
              </a:defRPr>
            </a:lvl7pPr>
            <a:lvl8pPr marL="3578069" indent="-239632" eaLnBrk="0" fontAlgn="base" hangingPunct="0">
              <a:spcBef>
                <a:spcPct val="30000"/>
              </a:spcBef>
              <a:spcAft>
                <a:spcPct val="0"/>
              </a:spcAft>
              <a:defRPr sz="1200">
                <a:solidFill>
                  <a:schemeClr val="tx1"/>
                </a:solidFill>
                <a:latin typeface="Arial" charset="0"/>
                <a:cs typeface="Arial" charset="0"/>
              </a:defRPr>
            </a:lvl8pPr>
            <a:lvl9pPr marL="4050769" indent="-23963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B7A0198-689E-4F5F-8177-B92E1D8EFD0E}" type="slidenum">
              <a:rPr lang="en-US" altLang="en-US" smtClean="0"/>
              <a:pPr eaLnBrk="1" hangingPunct="1">
                <a:spcBef>
                  <a:spcPct val="0"/>
                </a:spcBef>
              </a:pPr>
              <a:t>15</a:t>
            </a:fld>
            <a:endParaRPr lang="en-US" alt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xfrm>
            <a:off x="946499" y="4855629"/>
            <a:ext cx="5206304" cy="46006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
        <p:nvSpPr>
          <p:cNvPr id="2" name="Header Placeholder 1"/>
          <p:cNvSpPr>
            <a:spLocks noGrp="1"/>
          </p:cNvSpPr>
          <p:nvPr>
            <p:ph type="hdr" sz="quarter" idx="10"/>
          </p:nvPr>
        </p:nvSpPr>
        <p:spPr/>
        <p:txBody>
          <a:bodyPr/>
          <a:lstStyle/>
          <a:p>
            <a:pPr>
              <a:defRPr/>
            </a:pPr>
            <a:r>
              <a:rPr lang="en-GB"/>
              <a:t>Experiential, Social and Adult Learning</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79626" indent="-298720" eaLnBrk="0" hangingPunct="0">
              <a:spcBef>
                <a:spcPct val="30000"/>
              </a:spcBef>
              <a:defRPr sz="1200">
                <a:solidFill>
                  <a:schemeClr val="tx1"/>
                </a:solidFill>
                <a:latin typeface="Arial" charset="0"/>
                <a:cs typeface="Arial" charset="0"/>
              </a:defRPr>
            </a:lvl2pPr>
            <a:lvl3pPr marL="1199803" indent="-239632" eaLnBrk="0" hangingPunct="0">
              <a:spcBef>
                <a:spcPct val="30000"/>
              </a:spcBef>
              <a:defRPr sz="1200">
                <a:solidFill>
                  <a:schemeClr val="tx1"/>
                </a:solidFill>
                <a:latin typeface="Arial" charset="0"/>
                <a:cs typeface="Arial" charset="0"/>
              </a:defRPr>
            </a:lvl3pPr>
            <a:lvl4pPr marL="1680708" indent="-239632" eaLnBrk="0" hangingPunct="0">
              <a:spcBef>
                <a:spcPct val="30000"/>
              </a:spcBef>
              <a:defRPr sz="1200">
                <a:solidFill>
                  <a:schemeClr val="tx1"/>
                </a:solidFill>
                <a:latin typeface="Arial" charset="0"/>
                <a:cs typeface="Arial" charset="0"/>
              </a:defRPr>
            </a:lvl4pPr>
            <a:lvl5pPr marL="2159972" indent="-239632" eaLnBrk="0" hangingPunct="0">
              <a:spcBef>
                <a:spcPct val="30000"/>
              </a:spcBef>
              <a:defRPr sz="1200">
                <a:solidFill>
                  <a:schemeClr val="tx1"/>
                </a:solidFill>
                <a:latin typeface="Arial" charset="0"/>
                <a:cs typeface="Arial" charset="0"/>
              </a:defRPr>
            </a:lvl5pPr>
            <a:lvl6pPr marL="2632671" indent="-239632" eaLnBrk="0" fontAlgn="base" hangingPunct="0">
              <a:spcBef>
                <a:spcPct val="30000"/>
              </a:spcBef>
              <a:spcAft>
                <a:spcPct val="0"/>
              </a:spcAft>
              <a:defRPr sz="1200">
                <a:solidFill>
                  <a:schemeClr val="tx1"/>
                </a:solidFill>
                <a:latin typeface="Arial" charset="0"/>
                <a:cs typeface="Arial" charset="0"/>
              </a:defRPr>
            </a:lvl6pPr>
            <a:lvl7pPr marL="3105370" indent="-239632" eaLnBrk="0" fontAlgn="base" hangingPunct="0">
              <a:spcBef>
                <a:spcPct val="30000"/>
              </a:spcBef>
              <a:spcAft>
                <a:spcPct val="0"/>
              </a:spcAft>
              <a:defRPr sz="1200">
                <a:solidFill>
                  <a:schemeClr val="tx1"/>
                </a:solidFill>
                <a:latin typeface="Arial" charset="0"/>
                <a:cs typeface="Arial" charset="0"/>
              </a:defRPr>
            </a:lvl7pPr>
            <a:lvl8pPr marL="3578069" indent="-239632" eaLnBrk="0" fontAlgn="base" hangingPunct="0">
              <a:spcBef>
                <a:spcPct val="30000"/>
              </a:spcBef>
              <a:spcAft>
                <a:spcPct val="0"/>
              </a:spcAft>
              <a:defRPr sz="1200">
                <a:solidFill>
                  <a:schemeClr val="tx1"/>
                </a:solidFill>
                <a:latin typeface="Arial" charset="0"/>
                <a:cs typeface="Arial" charset="0"/>
              </a:defRPr>
            </a:lvl8pPr>
            <a:lvl9pPr marL="4050769" indent="-23963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51C3C433-76BE-4A43-B2E2-40B3DDDA4F10}" type="slidenum">
              <a:rPr lang="en-US" altLang="en-US" smtClean="0"/>
              <a:pPr eaLnBrk="1" hangingPunct="1">
                <a:spcBef>
                  <a:spcPct val="0"/>
                </a:spcBef>
              </a:pPr>
              <a:t>19</a:t>
            </a:fld>
            <a:endParaRPr lang="en-US" alt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946499" y="4855629"/>
            <a:ext cx="5206304" cy="46006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
        <p:nvSpPr>
          <p:cNvPr id="2" name="Header Placeholder 1"/>
          <p:cNvSpPr>
            <a:spLocks noGrp="1"/>
          </p:cNvSpPr>
          <p:nvPr>
            <p:ph type="hdr" sz="quarter" idx="10"/>
          </p:nvPr>
        </p:nvSpPr>
        <p:spPr/>
        <p:txBody>
          <a:bodyPr/>
          <a:lstStyle/>
          <a:p>
            <a:pPr>
              <a:defRPr/>
            </a:pPr>
            <a:r>
              <a:rPr lang="en-GB"/>
              <a:t>Experiential, Social and Adult Learning</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79626" indent="-298720" eaLnBrk="0" hangingPunct="0">
              <a:spcBef>
                <a:spcPct val="30000"/>
              </a:spcBef>
              <a:defRPr sz="1200">
                <a:solidFill>
                  <a:schemeClr val="tx1"/>
                </a:solidFill>
                <a:latin typeface="Arial" charset="0"/>
                <a:cs typeface="Arial" charset="0"/>
              </a:defRPr>
            </a:lvl2pPr>
            <a:lvl3pPr marL="1199803" indent="-239632" eaLnBrk="0" hangingPunct="0">
              <a:spcBef>
                <a:spcPct val="30000"/>
              </a:spcBef>
              <a:defRPr sz="1200">
                <a:solidFill>
                  <a:schemeClr val="tx1"/>
                </a:solidFill>
                <a:latin typeface="Arial" charset="0"/>
                <a:cs typeface="Arial" charset="0"/>
              </a:defRPr>
            </a:lvl3pPr>
            <a:lvl4pPr marL="1680708" indent="-239632" eaLnBrk="0" hangingPunct="0">
              <a:spcBef>
                <a:spcPct val="30000"/>
              </a:spcBef>
              <a:defRPr sz="1200">
                <a:solidFill>
                  <a:schemeClr val="tx1"/>
                </a:solidFill>
                <a:latin typeface="Arial" charset="0"/>
                <a:cs typeface="Arial" charset="0"/>
              </a:defRPr>
            </a:lvl4pPr>
            <a:lvl5pPr marL="2159972" indent="-239632" eaLnBrk="0" hangingPunct="0">
              <a:spcBef>
                <a:spcPct val="30000"/>
              </a:spcBef>
              <a:defRPr sz="1200">
                <a:solidFill>
                  <a:schemeClr val="tx1"/>
                </a:solidFill>
                <a:latin typeface="Arial" charset="0"/>
                <a:cs typeface="Arial" charset="0"/>
              </a:defRPr>
            </a:lvl5pPr>
            <a:lvl6pPr marL="2632671" indent="-239632" eaLnBrk="0" fontAlgn="base" hangingPunct="0">
              <a:spcBef>
                <a:spcPct val="30000"/>
              </a:spcBef>
              <a:spcAft>
                <a:spcPct val="0"/>
              </a:spcAft>
              <a:defRPr sz="1200">
                <a:solidFill>
                  <a:schemeClr val="tx1"/>
                </a:solidFill>
                <a:latin typeface="Arial" charset="0"/>
                <a:cs typeface="Arial" charset="0"/>
              </a:defRPr>
            </a:lvl6pPr>
            <a:lvl7pPr marL="3105370" indent="-239632" eaLnBrk="0" fontAlgn="base" hangingPunct="0">
              <a:spcBef>
                <a:spcPct val="30000"/>
              </a:spcBef>
              <a:spcAft>
                <a:spcPct val="0"/>
              </a:spcAft>
              <a:defRPr sz="1200">
                <a:solidFill>
                  <a:schemeClr val="tx1"/>
                </a:solidFill>
                <a:latin typeface="Arial" charset="0"/>
                <a:cs typeface="Arial" charset="0"/>
              </a:defRPr>
            </a:lvl7pPr>
            <a:lvl8pPr marL="3578069" indent="-239632" eaLnBrk="0" fontAlgn="base" hangingPunct="0">
              <a:spcBef>
                <a:spcPct val="30000"/>
              </a:spcBef>
              <a:spcAft>
                <a:spcPct val="0"/>
              </a:spcAft>
              <a:defRPr sz="1200">
                <a:solidFill>
                  <a:schemeClr val="tx1"/>
                </a:solidFill>
                <a:latin typeface="Arial" charset="0"/>
                <a:cs typeface="Arial" charset="0"/>
              </a:defRPr>
            </a:lvl8pPr>
            <a:lvl9pPr marL="4050769" indent="-239632"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602A39CE-2A5E-4576-BD70-0EDA4040DBDE}" type="slidenum">
              <a:rPr lang="en-US" altLang="en-US" smtClean="0"/>
              <a:pPr eaLnBrk="1" hangingPunct="1">
                <a:spcBef>
                  <a:spcPct val="0"/>
                </a:spcBef>
              </a:pPr>
              <a:t>23</a:t>
            </a:fld>
            <a:endParaRPr lang="en-US"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946499" y="4855629"/>
            <a:ext cx="5206304" cy="46006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
        <p:nvSpPr>
          <p:cNvPr id="2" name="Header Placeholder 1"/>
          <p:cNvSpPr>
            <a:spLocks noGrp="1"/>
          </p:cNvSpPr>
          <p:nvPr>
            <p:ph type="hdr" sz="quarter" idx="10"/>
          </p:nvPr>
        </p:nvSpPr>
        <p:spPr/>
        <p:txBody>
          <a:bodyPr/>
          <a:lstStyle/>
          <a:p>
            <a:pPr>
              <a:defRPr/>
            </a:pPr>
            <a:r>
              <a:rPr lang="en-GB"/>
              <a:t>Experiential, Social and Adult Learning</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endParaRPr lang="en-GB"/>
          </a:p>
        </p:txBody>
      </p:sp>
      <p:sp>
        <p:nvSpPr>
          <p:cNvPr id="5" name="Footer Placeholder 2"/>
          <p:cNvSpPr>
            <a:spLocks noGrp="1"/>
          </p:cNvSpPr>
          <p:nvPr>
            <p:ph type="ftr" sz="quarter" idx="11"/>
          </p:nvPr>
        </p:nvSpPr>
        <p:spPr/>
        <p:txBody>
          <a:bodyPr/>
          <a:lstStyle>
            <a:lvl1pPr>
              <a:defRPr/>
            </a:lvl1pPr>
          </a:lstStyle>
          <a:p>
            <a:pPr>
              <a:defRPr/>
            </a:pPr>
            <a:endParaRPr lang="en-GB"/>
          </a:p>
        </p:txBody>
      </p:sp>
      <p:sp>
        <p:nvSpPr>
          <p:cNvPr id="6" name="Slide Number Placeholder 22"/>
          <p:cNvSpPr>
            <a:spLocks noGrp="1"/>
          </p:cNvSpPr>
          <p:nvPr>
            <p:ph type="sldNum" sz="quarter" idx="12"/>
          </p:nvPr>
        </p:nvSpPr>
        <p:spPr/>
        <p:txBody>
          <a:bodyPr/>
          <a:lstStyle>
            <a:lvl1pPr>
              <a:defRPr/>
            </a:lvl1pPr>
          </a:lstStyle>
          <a:p>
            <a:pPr>
              <a:defRPr/>
            </a:pPr>
            <a:fld id="{78176F49-D954-4C67-9A9A-3862BC06CEFA}" type="slidenum">
              <a:rPr lang="en-GB"/>
              <a:pPr>
                <a:defRPr/>
              </a:pPr>
              <a:t>‹#›</a:t>
            </a:fld>
            <a:endParaRPr lang="en-GB"/>
          </a:p>
        </p:txBody>
      </p:sp>
    </p:spTree>
    <p:extLst>
      <p:ext uri="{BB962C8B-B14F-4D97-AF65-F5344CB8AC3E}">
        <p14:creationId xmlns:p14="http://schemas.microsoft.com/office/powerpoint/2010/main" val="3359196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GB"/>
          </a:p>
        </p:txBody>
      </p:sp>
      <p:sp>
        <p:nvSpPr>
          <p:cNvPr id="5" name="Footer Placeholder 2"/>
          <p:cNvSpPr>
            <a:spLocks noGrp="1"/>
          </p:cNvSpPr>
          <p:nvPr>
            <p:ph type="ftr" sz="quarter" idx="11"/>
          </p:nvPr>
        </p:nvSpPr>
        <p:spPr/>
        <p:txBody>
          <a:bodyPr/>
          <a:lstStyle>
            <a:lvl1pPr>
              <a:defRPr/>
            </a:lvl1pPr>
          </a:lstStyle>
          <a:p>
            <a:pPr>
              <a:defRPr/>
            </a:pPr>
            <a:endParaRPr lang="en-GB"/>
          </a:p>
        </p:txBody>
      </p:sp>
      <p:sp>
        <p:nvSpPr>
          <p:cNvPr id="6" name="Slide Number Placeholder 22"/>
          <p:cNvSpPr>
            <a:spLocks noGrp="1"/>
          </p:cNvSpPr>
          <p:nvPr>
            <p:ph type="sldNum" sz="quarter" idx="12"/>
          </p:nvPr>
        </p:nvSpPr>
        <p:spPr/>
        <p:txBody>
          <a:bodyPr/>
          <a:lstStyle>
            <a:lvl1pPr>
              <a:defRPr/>
            </a:lvl1pPr>
          </a:lstStyle>
          <a:p>
            <a:pPr>
              <a:defRPr/>
            </a:pPr>
            <a:fld id="{30DB7DBD-65CB-46E8-8677-54585E2F02DB}" type="slidenum">
              <a:rPr lang="en-GB"/>
              <a:pPr>
                <a:defRPr/>
              </a:pPr>
              <a:t>‹#›</a:t>
            </a:fld>
            <a:endParaRPr lang="en-GB"/>
          </a:p>
        </p:txBody>
      </p:sp>
    </p:spTree>
    <p:extLst>
      <p:ext uri="{BB962C8B-B14F-4D97-AF65-F5344CB8AC3E}">
        <p14:creationId xmlns:p14="http://schemas.microsoft.com/office/powerpoint/2010/main" val="3051315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GB"/>
          </a:p>
        </p:txBody>
      </p:sp>
      <p:sp>
        <p:nvSpPr>
          <p:cNvPr id="5" name="Footer Placeholder 2"/>
          <p:cNvSpPr>
            <a:spLocks noGrp="1"/>
          </p:cNvSpPr>
          <p:nvPr>
            <p:ph type="ftr" sz="quarter" idx="11"/>
          </p:nvPr>
        </p:nvSpPr>
        <p:spPr/>
        <p:txBody>
          <a:bodyPr/>
          <a:lstStyle>
            <a:lvl1pPr>
              <a:defRPr/>
            </a:lvl1pPr>
          </a:lstStyle>
          <a:p>
            <a:pPr>
              <a:defRPr/>
            </a:pPr>
            <a:endParaRPr lang="en-GB"/>
          </a:p>
        </p:txBody>
      </p:sp>
      <p:sp>
        <p:nvSpPr>
          <p:cNvPr id="6" name="Slide Number Placeholder 22"/>
          <p:cNvSpPr>
            <a:spLocks noGrp="1"/>
          </p:cNvSpPr>
          <p:nvPr>
            <p:ph type="sldNum" sz="quarter" idx="12"/>
          </p:nvPr>
        </p:nvSpPr>
        <p:spPr/>
        <p:txBody>
          <a:bodyPr/>
          <a:lstStyle>
            <a:lvl1pPr>
              <a:defRPr/>
            </a:lvl1pPr>
          </a:lstStyle>
          <a:p>
            <a:pPr>
              <a:defRPr/>
            </a:pPr>
            <a:fld id="{8A808E19-4D8A-449B-B8E6-D57A78ED3498}" type="slidenum">
              <a:rPr lang="en-GB"/>
              <a:pPr>
                <a:defRPr/>
              </a:pPr>
              <a:t>‹#›</a:t>
            </a:fld>
            <a:endParaRPr lang="en-GB"/>
          </a:p>
        </p:txBody>
      </p:sp>
    </p:spTree>
    <p:extLst>
      <p:ext uri="{BB962C8B-B14F-4D97-AF65-F5344CB8AC3E}">
        <p14:creationId xmlns:p14="http://schemas.microsoft.com/office/powerpoint/2010/main" val="96511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GB"/>
          </a:p>
        </p:txBody>
      </p:sp>
      <p:sp>
        <p:nvSpPr>
          <p:cNvPr id="5" name="Footer Placeholder 2"/>
          <p:cNvSpPr>
            <a:spLocks noGrp="1"/>
          </p:cNvSpPr>
          <p:nvPr>
            <p:ph type="ftr" sz="quarter" idx="11"/>
          </p:nvPr>
        </p:nvSpPr>
        <p:spPr/>
        <p:txBody>
          <a:bodyPr/>
          <a:lstStyle>
            <a:lvl1pPr>
              <a:defRPr/>
            </a:lvl1pPr>
          </a:lstStyle>
          <a:p>
            <a:pPr>
              <a:defRPr/>
            </a:pPr>
            <a:endParaRPr lang="en-GB"/>
          </a:p>
        </p:txBody>
      </p:sp>
      <p:sp>
        <p:nvSpPr>
          <p:cNvPr id="6" name="Slide Number Placeholder 22"/>
          <p:cNvSpPr>
            <a:spLocks noGrp="1"/>
          </p:cNvSpPr>
          <p:nvPr>
            <p:ph type="sldNum" sz="quarter" idx="12"/>
          </p:nvPr>
        </p:nvSpPr>
        <p:spPr/>
        <p:txBody>
          <a:bodyPr/>
          <a:lstStyle>
            <a:lvl1pPr>
              <a:defRPr/>
            </a:lvl1pPr>
          </a:lstStyle>
          <a:p>
            <a:pPr>
              <a:defRPr/>
            </a:pPr>
            <a:fld id="{FD666201-185A-407D-A759-2EFD469E1B48}" type="slidenum">
              <a:rPr lang="en-GB"/>
              <a:pPr>
                <a:defRPr/>
              </a:pPr>
              <a:t>‹#›</a:t>
            </a:fld>
            <a:endParaRPr lang="en-GB"/>
          </a:p>
        </p:txBody>
      </p:sp>
    </p:spTree>
    <p:extLst>
      <p:ext uri="{BB962C8B-B14F-4D97-AF65-F5344CB8AC3E}">
        <p14:creationId xmlns:p14="http://schemas.microsoft.com/office/powerpoint/2010/main" val="3838446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endParaRPr lang="en-GB"/>
          </a:p>
        </p:txBody>
      </p:sp>
      <p:sp>
        <p:nvSpPr>
          <p:cNvPr id="5" name="Footer Placeholder 2"/>
          <p:cNvSpPr>
            <a:spLocks noGrp="1"/>
          </p:cNvSpPr>
          <p:nvPr>
            <p:ph type="ftr" sz="quarter" idx="11"/>
          </p:nvPr>
        </p:nvSpPr>
        <p:spPr/>
        <p:txBody>
          <a:bodyPr/>
          <a:lstStyle>
            <a:lvl1pPr>
              <a:defRPr/>
            </a:lvl1pPr>
          </a:lstStyle>
          <a:p>
            <a:pPr>
              <a:defRPr/>
            </a:pPr>
            <a:endParaRPr lang="en-GB"/>
          </a:p>
        </p:txBody>
      </p:sp>
      <p:sp>
        <p:nvSpPr>
          <p:cNvPr id="6" name="Slide Number Placeholder 22"/>
          <p:cNvSpPr>
            <a:spLocks noGrp="1"/>
          </p:cNvSpPr>
          <p:nvPr>
            <p:ph type="sldNum" sz="quarter" idx="12"/>
          </p:nvPr>
        </p:nvSpPr>
        <p:spPr/>
        <p:txBody>
          <a:bodyPr/>
          <a:lstStyle>
            <a:lvl1pPr>
              <a:defRPr/>
            </a:lvl1pPr>
          </a:lstStyle>
          <a:p>
            <a:pPr>
              <a:defRPr/>
            </a:pPr>
            <a:fld id="{AF92FD1A-A71B-4274-8F49-C8EB65F62E99}" type="slidenum">
              <a:rPr lang="en-GB"/>
              <a:pPr>
                <a:defRPr/>
              </a:pPr>
              <a:t>‹#›</a:t>
            </a:fld>
            <a:endParaRPr lang="en-GB"/>
          </a:p>
        </p:txBody>
      </p:sp>
    </p:spTree>
    <p:extLst>
      <p:ext uri="{BB962C8B-B14F-4D97-AF65-F5344CB8AC3E}">
        <p14:creationId xmlns:p14="http://schemas.microsoft.com/office/powerpoint/2010/main" val="1900594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GB"/>
          </a:p>
        </p:txBody>
      </p:sp>
      <p:sp>
        <p:nvSpPr>
          <p:cNvPr id="6" name="Footer Placeholder 2"/>
          <p:cNvSpPr>
            <a:spLocks noGrp="1"/>
          </p:cNvSpPr>
          <p:nvPr>
            <p:ph type="ftr" sz="quarter" idx="11"/>
          </p:nvPr>
        </p:nvSpPr>
        <p:spPr/>
        <p:txBody>
          <a:bodyPr/>
          <a:lstStyle>
            <a:lvl1pPr>
              <a:defRPr/>
            </a:lvl1pPr>
          </a:lstStyle>
          <a:p>
            <a:pPr>
              <a:defRPr/>
            </a:pPr>
            <a:endParaRPr lang="en-GB"/>
          </a:p>
        </p:txBody>
      </p:sp>
      <p:sp>
        <p:nvSpPr>
          <p:cNvPr id="7" name="Slide Number Placeholder 22"/>
          <p:cNvSpPr>
            <a:spLocks noGrp="1"/>
          </p:cNvSpPr>
          <p:nvPr>
            <p:ph type="sldNum" sz="quarter" idx="12"/>
          </p:nvPr>
        </p:nvSpPr>
        <p:spPr/>
        <p:txBody>
          <a:bodyPr/>
          <a:lstStyle>
            <a:lvl1pPr>
              <a:defRPr/>
            </a:lvl1pPr>
          </a:lstStyle>
          <a:p>
            <a:pPr>
              <a:defRPr/>
            </a:pPr>
            <a:fld id="{919A0084-6DDC-4500-843C-AF10EB01BDED}" type="slidenum">
              <a:rPr lang="en-GB"/>
              <a:pPr>
                <a:defRPr/>
              </a:pPr>
              <a:t>‹#›</a:t>
            </a:fld>
            <a:endParaRPr lang="en-GB"/>
          </a:p>
        </p:txBody>
      </p:sp>
    </p:spTree>
    <p:extLst>
      <p:ext uri="{BB962C8B-B14F-4D97-AF65-F5344CB8AC3E}">
        <p14:creationId xmlns:p14="http://schemas.microsoft.com/office/powerpoint/2010/main" val="156996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endParaRPr lang="en-GB"/>
          </a:p>
        </p:txBody>
      </p:sp>
      <p:sp>
        <p:nvSpPr>
          <p:cNvPr id="8" name="Footer Placeholder 2"/>
          <p:cNvSpPr>
            <a:spLocks noGrp="1"/>
          </p:cNvSpPr>
          <p:nvPr>
            <p:ph type="ftr" sz="quarter" idx="11"/>
          </p:nvPr>
        </p:nvSpPr>
        <p:spPr/>
        <p:txBody>
          <a:bodyPr/>
          <a:lstStyle>
            <a:lvl1pPr>
              <a:defRPr/>
            </a:lvl1pPr>
          </a:lstStyle>
          <a:p>
            <a:pPr>
              <a:defRPr/>
            </a:pPr>
            <a:endParaRPr lang="en-GB"/>
          </a:p>
        </p:txBody>
      </p:sp>
      <p:sp>
        <p:nvSpPr>
          <p:cNvPr id="9" name="Slide Number Placeholder 22"/>
          <p:cNvSpPr>
            <a:spLocks noGrp="1"/>
          </p:cNvSpPr>
          <p:nvPr>
            <p:ph type="sldNum" sz="quarter" idx="12"/>
          </p:nvPr>
        </p:nvSpPr>
        <p:spPr/>
        <p:txBody>
          <a:bodyPr/>
          <a:lstStyle>
            <a:lvl1pPr>
              <a:defRPr/>
            </a:lvl1pPr>
          </a:lstStyle>
          <a:p>
            <a:pPr>
              <a:defRPr/>
            </a:pPr>
            <a:fld id="{4EE794D9-EF5A-409E-B66D-5B2CA165D8C3}" type="slidenum">
              <a:rPr lang="en-GB"/>
              <a:pPr>
                <a:defRPr/>
              </a:pPr>
              <a:t>‹#›</a:t>
            </a:fld>
            <a:endParaRPr lang="en-GB"/>
          </a:p>
        </p:txBody>
      </p:sp>
    </p:spTree>
    <p:extLst>
      <p:ext uri="{BB962C8B-B14F-4D97-AF65-F5344CB8AC3E}">
        <p14:creationId xmlns:p14="http://schemas.microsoft.com/office/powerpoint/2010/main" val="2870279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endParaRPr lang="en-GB"/>
          </a:p>
        </p:txBody>
      </p:sp>
      <p:sp>
        <p:nvSpPr>
          <p:cNvPr id="4" name="Footer Placeholder 2"/>
          <p:cNvSpPr>
            <a:spLocks noGrp="1"/>
          </p:cNvSpPr>
          <p:nvPr>
            <p:ph type="ftr" sz="quarter" idx="11"/>
          </p:nvPr>
        </p:nvSpPr>
        <p:spPr/>
        <p:txBody>
          <a:bodyPr/>
          <a:lstStyle>
            <a:lvl1pPr>
              <a:defRPr/>
            </a:lvl1pPr>
          </a:lstStyle>
          <a:p>
            <a:pPr>
              <a:defRPr/>
            </a:pPr>
            <a:endParaRPr lang="en-GB"/>
          </a:p>
        </p:txBody>
      </p:sp>
      <p:sp>
        <p:nvSpPr>
          <p:cNvPr id="5" name="Slide Number Placeholder 22"/>
          <p:cNvSpPr>
            <a:spLocks noGrp="1"/>
          </p:cNvSpPr>
          <p:nvPr>
            <p:ph type="sldNum" sz="quarter" idx="12"/>
          </p:nvPr>
        </p:nvSpPr>
        <p:spPr/>
        <p:txBody>
          <a:bodyPr/>
          <a:lstStyle>
            <a:lvl1pPr>
              <a:defRPr/>
            </a:lvl1pPr>
          </a:lstStyle>
          <a:p>
            <a:pPr>
              <a:defRPr/>
            </a:pPr>
            <a:fld id="{C537D53E-8C1F-4B45-AC49-D806376A2FC9}" type="slidenum">
              <a:rPr lang="en-GB"/>
              <a:pPr>
                <a:defRPr/>
              </a:pPr>
              <a:t>‹#›</a:t>
            </a:fld>
            <a:endParaRPr lang="en-GB"/>
          </a:p>
        </p:txBody>
      </p:sp>
    </p:spTree>
    <p:extLst>
      <p:ext uri="{BB962C8B-B14F-4D97-AF65-F5344CB8AC3E}">
        <p14:creationId xmlns:p14="http://schemas.microsoft.com/office/powerpoint/2010/main" val="988717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GB"/>
          </a:p>
        </p:txBody>
      </p:sp>
      <p:sp>
        <p:nvSpPr>
          <p:cNvPr id="3" name="Footer Placeholder 2"/>
          <p:cNvSpPr>
            <a:spLocks noGrp="1"/>
          </p:cNvSpPr>
          <p:nvPr>
            <p:ph type="ftr" sz="quarter" idx="11"/>
          </p:nvPr>
        </p:nvSpPr>
        <p:spPr/>
        <p:txBody>
          <a:bodyPr/>
          <a:lstStyle>
            <a:lvl1pPr>
              <a:defRPr/>
            </a:lvl1pPr>
          </a:lstStyle>
          <a:p>
            <a:pPr>
              <a:defRPr/>
            </a:pPr>
            <a:endParaRPr lang="en-GB"/>
          </a:p>
        </p:txBody>
      </p:sp>
      <p:sp>
        <p:nvSpPr>
          <p:cNvPr id="4" name="Slide Number Placeholder 22"/>
          <p:cNvSpPr>
            <a:spLocks noGrp="1"/>
          </p:cNvSpPr>
          <p:nvPr>
            <p:ph type="sldNum" sz="quarter" idx="12"/>
          </p:nvPr>
        </p:nvSpPr>
        <p:spPr/>
        <p:txBody>
          <a:bodyPr/>
          <a:lstStyle>
            <a:lvl1pPr>
              <a:defRPr/>
            </a:lvl1pPr>
          </a:lstStyle>
          <a:p>
            <a:pPr>
              <a:defRPr/>
            </a:pPr>
            <a:fld id="{D42D9307-4297-431F-92F4-1A4612DA512A}" type="slidenum">
              <a:rPr lang="en-GB"/>
              <a:pPr>
                <a:defRPr/>
              </a:pPr>
              <a:t>‹#›</a:t>
            </a:fld>
            <a:endParaRPr lang="en-GB"/>
          </a:p>
        </p:txBody>
      </p:sp>
    </p:spTree>
    <p:extLst>
      <p:ext uri="{BB962C8B-B14F-4D97-AF65-F5344CB8AC3E}">
        <p14:creationId xmlns:p14="http://schemas.microsoft.com/office/powerpoint/2010/main" val="3290427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GB"/>
          </a:p>
        </p:txBody>
      </p:sp>
      <p:sp>
        <p:nvSpPr>
          <p:cNvPr id="6" name="Footer Placeholder 2"/>
          <p:cNvSpPr>
            <a:spLocks noGrp="1"/>
          </p:cNvSpPr>
          <p:nvPr>
            <p:ph type="ftr" sz="quarter" idx="11"/>
          </p:nvPr>
        </p:nvSpPr>
        <p:spPr/>
        <p:txBody>
          <a:bodyPr/>
          <a:lstStyle>
            <a:lvl1pPr>
              <a:defRPr/>
            </a:lvl1pPr>
          </a:lstStyle>
          <a:p>
            <a:pPr>
              <a:defRPr/>
            </a:pPr>
            <a:endParaRPr lang="en-GB"/>
          </a:p>
        </p:txBody>
      </p:sp>
      <p:sp>
        <p:nvSpPr>
          <p:cNvPr id="7" name="Slide Number Placeholder 22"/>
          <p:cNvSpPr>
            <a:spLocks noGrp="1"/>
          </p:cNvSpPr>
          <p:nvPr>
            <p:ph type="sldNum" sz="quarter" idx="12"/>
          </p:nvPr>
        </p:nvSpPr>
        <p:spPr/>
        <p:txBody>
          <a:bodyPr/>
          <a:lstStyle>
            <a:lvl1pPr>
              <a:defRPr/>
            </a:lvl1pPr>
          </a:lstStyle>
          <a:p>
            <a:pPr>
              <a:defRPr/>
            </a:pPr>
            <a:fld id="{602EBAF3-C839-4CBC-85DA-BC91826B65B7}" type="slidenum">
              <a:rPr lang="en-GB"/>
              <a:pPr>
                <a:defRPr/>
              </a:pPr>
              <a:t>‹#›</a:t>
            </a:fld>
            <a:endParaRPr lang="en-GB"/>
          </a:p>
        </p:txBody>
      </p:sp>
    </p:spTree>
    <p:extLst>
      <p:ext uri="{BB962C8B-B14F-4D97-AF65-F5344CB8AC3E}">
        <p14:creationId xmlns:p14="http://schemas.microsoft.com/office/powerpoint/2010/main" val="1075211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endParaRPr lang="en-GB"/>
          </a:p>
        </p:txBody>
      </p:sp>
      <p:sp>
        <p:nvSpPr>
          <p:cNvPr id="6" name="Footer Placeholder 2"/>
          <p:cNvSpPr>
            <a:spLocks noGrp="1"/>
          </p:cNvSpPr>
          <p:nvPr>
            <p:ph type="ftr" sz="quarter" idx="11"/>
          </p:nvPr>
        </p:nvSpPr>
        <p:spPr/>
        <p:txBody>
          <a:bodyPr/>
          <a:lstStyle>
            <a:lvl1pPr>
              <a:defRPr/>
            </a:lvl1pPr>
          </a:lstStyle>
          <a:p>
            <a:pPr>
              <a:defRPr/>
            </a:pPr>
            <a:endParaRPr lang="en-GB"/>
          </a:p>
        </p:txBody>
      </p:sp>
      <p:sp>
        <p:nvSpPr>
          <p:cNvPr id="7" name="Slide Number Placeholder 22"/>
          <p:cNvSpPr>
            <a:spLocks noGrp="1"/>
          </p:cNvSpPr>
          <p:nvPr>
            <p:ph type="sldNum" sz="quarter" idx="12"/>
          </p:nvPr>
        </p:nvSpPr>
        <p:spPr/>
        <p:txBody>
          <a:bodyPr/>
          <a:lstStyle>
            <a:lvl1pPr>
              <a:defRPr/>
            </a:lvl1pPr>
          </a:lstStyle>
          <a:p>
            <a:pPr>
              <a:defRPr/>
            </a:pPr>
            <a:fld id="{7D258433-A6B7-4BEE-BF21-858702139D24}" type="slidenum">
              <a:rPr lang="en-GB"/>
              <a:pPr>
                <a:defRPr/>
              </a:pPr>
              <a:t>‹#›</a:t>
            </a:fld>
            <a:endParaRPr lang="en-GB"/>
          </a:p>
        </p:txBody>
      </p:sp>
    </p:spTree>
    <p:extLst>
      <p:ext uri="{BB962C8B-B14F-4D97-AF65-F5344CB8AC3E}">
        <p14:creationId xmlns:p14="http://schemas.microsoft.com/office/powerpoint/2010/main" val="1723080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82"/>
            </a:gs>
            <a:gs pos="30000">
              <a:srgbClr val="66008F"/>
            </a:gs>
            <a:gs pos="64999">
              <a:srgbClr val="BA0066"/>
            </a:gs>
            <a:gs pos="89999">
              <a:srgbClr val="FF0000"/>
            </a:gs>
            <a:gs pos="100000">
              <a:srgbClr val="FF8200"/>
            </a:gs>
          </a:gsLst>
          <a:lin ang="5400000" scaled="0"/>
          <a:tileRect/>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GB"/>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GB"/>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566C9A1D-3EEC-4546-9D83-A9AED1AB58F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images.google.com/imgres?imgurl=http://msnbcmedia1.msn.com/j/apmegasports/200711091801649085344-pf.widec.jpg&amp;imgrefurl=http://www.msnbc.msn.com/id/21714600/&amp;h=440&amp;w=298&amp;sz=16&amp;hl=en&amp;start=35&amp;um=1&amp;tbnid=n2oArGu-SrK_2M:&amp;tbnh=127&amp;tbnw=86&amp;prev=/images?q%3Dcoaching%2B%26start%3D21%26ndsp%3D21%26svnum%3D10%26um%3D1%26hl%3Den%26sa%3DN" TargetMode="Externa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youtube.com/watch?v=QvejEpDRHm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S4N5J9jFW5U" TargetMode="External"/><Relationship Id="rId2" Type="http://schemas.openxmlformats.org/officeDocument/2006/relationships/hyperlink" Target="https://www.youtube.com/watch?v=dmBqwWlJg8U" TargetMode="External"/><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zpE18fKhAeY" TargetMode="External"/><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16.gif"/></Relationships>
</file>

<file path=ppt/slides/_rels/slide23.xml.rels><?xml version="1.0" encoding="UTF-8" standalone="yes"?>
<Relationships xmlns="http://schemas.openxmlformats.org/package/2006/relationships"><Relationship Id="rId3" Type="http://schemas.openxmlformats.org/officeDocument/2006/relationships/hyperlink" Target="http://www.businessballs.com/johariwindowmodel.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improb.com/airchives/cat.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improb.com/airchives/cat.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emtech.net/learning_theories.htm"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hyperlink" Target="http://www.instructionaldesign.org/theories/" TargetMode="External"/><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reviewing.co.uk/research/experiential.learning.htm#axzz2uFKqYGL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0" y="2852738"/>
            <a:ext cx="5724525" cy="1162050"/>
          </a:xfrm>
        </p:spPr>
        <p:txBody>
          <a:bodyPr/>
          <a:lstStyle/>
          <a:p>
            <a:pPr eaLnBrk="1" fontAlgn="auto" hangingPunct="1">
              <a:spcAft>
                <a:spcPts val="0"/>
              </a:spcAft>
              <a:defRPr/>
            </a:pPr>
            <a:r>
              <a:rPr lang="en-GB" sz="3200" dirty="0">
                <a:solidFill>
                  <a:schemeClr val="bg1"/>
                </a:solidFill>
                <a:effectLst/>
                <a:cs typeface="Times New Roman" pitchFamily="18" charset="0"/>
              </a:rPr>
              <a:t>Experiential, Social</a:t>
            </a:r>
            <a:br>
              <a:rPr lang="en-GB" sz="3200" dirty="0">
                <a:solidFill>
                  <a:schemeClr val="bg1"/>
                </a:solidFill>
                <a:effectLst/>
                <a:cs typeface="Times New Roman" pitchFamily="18" charset="0"/>
              </a:rPr>
            </a:br>
            <a:r>
              <a:rPr lang="en-GB" sz="3200" dirty="0">
                <a:solidFill>
                  <a:schemeClr val="bg1"/>
                </a:solidFill>
                <a:effectLst/>
                <a:cs typeface="Times New Roman" pitchFamily="18" charset="0"/>
              </a:rPr>
              <a:t>&amp; Adult Learning</a:t>
            </a:r>
            <a:endParaRPr lang="en-US" sz="3200" i="1" dirty="0">
              <a:solidFill>
                <a:schemeClr val="bg1"/>
              </a:solidFill>
              <a:effectLst/>
            </a:endParaRPr>
          </a:p>
        </p:txBody>
      </p:sp>
      <p:pic>
        <p:nvPicPr>
          <p:cNvPr id="2051" name="Picture 5" descr="Mvc-009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13" y="404813"/>
            <a:ext cx="3095625" cy="232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7" descr="thmnl_Classroo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4663" y="4365625"/>
            <a:ext cx="4267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1" descr="workbased_learni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825" y="4140200"/>
            <a:ext cx="2994025" cy="271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13" descr="200711091801649085344-pf">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00788" y="620713"/>
            <a:ext cx="2144712"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971550" y="1017103"/>
            <a:ext cx="7273925"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marL="173038" indent="-3175" eaLnBrk="1" hangingPunct="1"/>
            <a:r>
              <a:rPr lang="en-US" altLang="en-US" sz="2400" dirty="0">
                <a:solidFill>
                  <a:schemeClr val="bg1"/>
                </a:solidFill>
                <a:latin typeface="Arial" charset="0"/>
              </a:rPr>
              <a:t>Adults are not a homogenous group, but when it comes to learning generally they:</a:t>
            </a:r>
          </a:p>
          <a:p>
            <a:pPr eaLnBrk="1" hangingPunct="1"/>
            <a:endParaRPr lang="en-US" altLang="en-US" sz="2400" dirty="0">
              <a:solidFill>
                <a:schemeClr val="bg1"/>
              </a:solidFill>
              <a:latin typeface="Arial" charset="0"/>
            </a:endParaRPr>
          </a:p>
          <a:p>
            <a:pPr eaLnBrk="1" hangingPunct="1">
              <a:buFontTx/>
              <a:buAutoNum type="arabicPeriod"/>
            </a:pPr>
            <a:r>
              <a:rPr lang="en-US" altLang="en-US" sz="2400" dirty="0">
                <a:solidFill>
                  <a:schemeClr val="bg1"/>
                </a:solidFill>
                <a:latin typeface="Arial" charset="0"/>
              </a:rPr>
              <a:t>Are much more self-directed than children. </a:t>
            </a:r>
          </a:p>
          <a:p>
            <a:pPr eaLnBrk="1" hangingPunct="1">
              <a:buFontTx/>
              <a:buAutoNum type="arabicPeriod"/>
            </a:pPr>
            <a:r>
              <a:rPr lang="en-US" altLang="en-US" sz="2400" dirty="0">
                <a:solidFill>
                  <a:schemeClr val="bg1"/>
                </a:solidFill>
                <a:latin typeface="Arial" charset="0"/>
              </a:rPr>
              <a:t>Take responsibility for their learning experiences. </a:t>
            </a:r>
          </a:p>
          <a:p>
            <a:pPr eaLnBrk="1" hangingPunct="1">
              <a:buFontTx/>
              <a:buAutoNum type="arabicPeriod"/>
            </a:pPr>
            <a:r>
              <a:rPr lang="en-US" altLang="en-US" sz="2400" dirty="0">
                <a:solidFill>
                  <a:schemeClr val="bg1"/>
                </a:solidFill>
                <a:latin typeface="Arial" charset="0"/>
              </a:rPr>
              <a:t>Seek learning experiences that are learner-oriented. </a:t>
            </a:r>
          </a:p>
          <a:p>
            <a:pPr eaLnBrk="1" hangingPunct="1">
              <a:buFontTx/>
              <a:buAutoNum type="arabicPeriod"/>
            </a:pPr>
            <a:r>
              <a:rPr lang="en-US" altLang="en-US" sz="2400" dirty="0">
                <a:solidFill>
                  <a:schemeClr val="bg1"/>
                </a:solidFill>
                <a:latin typeface="Arial" charset="0"/>
              </a:rPr>
              <a:t>Have a large reservoir of life experiences to bring to and support new learning. </a:t>
            </a:r>
          </a:p>
          <a:p>
            <a:pPr eaLnBrk="1" hangingPunct="1">
              <a:buFontTx/>
              <a:buAutoNum type="arabicPeriod"/>
            </a:pPr>
            <a:r>
              <a:rPr lang="en-US" altLang="en-US" sz="2400" dirty="0">
                <a:solidFill>
                  <a:schemeClr val="bg1"/>
                </a:solidFill>
                <a:latin typeface="Arial" charset="0"/>
              </a:rPr>
              <a:t>Flourish when their abilities and life achievements acknowledged and respected. </a:t>
            </a:r>
          </a:p>
          <a:p>
            <a:pPr eaLnBrk="1" hangingPunct="1">
              <a:buFontTx/>
              <a:buAutoNum type="arabicPeriod"/>
            </a:pPr>
            <a:r>
              <a:rPr lang="en-US" altLang="en-US" sz="2400" dirty="0">
                <a:solidFill>
                  <a:schemeClr val="bg1"/>
                </a:solidFill>
                <a:latin typeface="Arial" charset="0"/>
              </a:rPr>
              <a:t>Prefer a practical and immediately relevant approach.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971550" y="970936"/>
            <a:ext cx="7273925"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marL="457200" indent="-457200" eaLnBrk="1" hangingPunct="1">
              <a:buFont typeface="+mj-lt"/>
              <a:buAutoNum type="arabicPeriod" startAt="7"/>
            </a:pPr>
            <a:r>
              <a:rPr lang="en-US" altLang="en-US" sz="2400" dirty="0">
                <a:solidFill>
                  <a:schemeClr val="bg1"/>
                </a:solidFill>
                <a:latin typeface="Arial" charset="0"/>
              </a:rPr>
              <a:t>Learn readily from their peers. </a:t>
            </a:r>
          </a:p>
          <a:p>
            <a:pPr marL="457200" indent="-457200" eaLnBrk="1" hangingPunct="1">
              <a:buFont typeface="+mj-lt"/>
              <a:buAutoNum type="arabicPeriod" startAt="7"/>
            </a:pPr>
            <a:r>
              <a:rPr lang="en-US" altLang="en-US" sz="2400" dirty="0">
                <a:solidFill>
                  <a:schemeClr val="bg1"/>
                </a:solidFill>
                <a:latin typeface="Arial" charset="0"/>
              </a:rPr>
              <a:t>Have formed a dominant learning style and know what it is. </a:t>
            </a:r>
          </a:p>
          <a:p>
            <a:pPr marL="457200" indent="-457200" eaLnBrk="1" hangingPunct="1">
              <a:buFont typeface="+mj-lt"/>
              <a:buAutoNum type="arabicPeriod" startAt="7"/>
            </a:pPr>
            <a:r>
              <a:rPr lang="en-US" altLang="en-US" sz="2400" dirty="0">
                <a:solidFill>
                  <a:schemeClr val="bg1"/>
                </a:solidFill>
                <a:latin typeface="Arial" charset="0"/>
              </a:rPr>
              <a:t>Want immediate and regular feedback. </a:t>
            </a:r>
          </a:p>
          <a:p>
            <a:pPr marL="457200" indent="-457200" eaLnBrk="1" hangingPunct="1">
              <a:buFont typeface="+mj-lt"/>
              <a:buAutoNum type="arabicPeriod" startAt="7"/>
            </a:pPr>
            <a:r>
              <a:rPr lang="en-US" altLang="en-US" sz="2400" dirty="0">
                <a:solidFill>
                  <a:schemeClr val="bg1"/>
                </a:solidFill>
                <a:latin typeface="Arial" charset="0"/>
              </a:rPr>
              <a:t>Are ready to learn when an event in their personal/professional life sparks "the need to know." </a:t>
            </a:r>
          </a:p>
          <a:p>
            <a:pPr marL="457200" indent="-457200" eaLnBrk="1" hangingPunct="1">
              <a:buFont typeface="+mj-lt"/>
              <a:buAutoNum type="arabicPeriod" startAt="7"/>
            </a:pPr>
            <a:r>
              <a:rPr lang="en-US" altLang="en-US" sz="2400" dirty="0">
                <a:solidFill>
                  <a:schemeClr val="bg1"/>
                </a:solidFill>
                <a:latin typeface="Arial" charset="0"/>
              </a:rPr>
              <a:t>May be "education wounded" from earlier pedagogical experiences and require "unlearning" to become an effective adult learner. </a:t>
            </a:r>
          </a:p>
          <a:p>
            <a:pPr eaLnBrk="1" hangingPunct="1"/>
            <a:endParaRPr lang="en-US" altLang="en-US" dirty="0">
              <a:solidFill>
                <a:schemeClr val="bg1"/>
              </a:solidFill>
              <a:latin typeface="Arial" charset="0"/>
            </a:endParaRPr>
          </a:p>
          <a:p>
            <a:pPr algn="r" eaLnBrk="1" hangingPunct="1"/>
            <a:r>
              <a:rPr lang="en-US" altLang="en-US" sz="2000" dirty="0">
                <a:solidFill>
                  <a:schemeClr val="bg1"/>
                </a:solidFill>
                <a:latin typeface="Arial" charset="0"/>
              </a:rPr>
              <a:t>Malcolm Knowles, 1980</a:t>
            </a:r>
          </a:p>
          <a:p>
            <a:endParaRPr lang="en-US" altLang="en-US" sz="1600" dirty="0">
              <a:solidFill>
                <a:srgbClr val="FFFF66"/>
              </a:solidFill>
              <a:latin typeface="Arial" charset="0"/>
            </a:endParaRPr>
          </a:p>
        </p:txBody>
      </p:sp>
    </p:spTree>
    <p:extLst>
      <p:ext uri="{BB962C8B-B14F-4D97-AF65-F5344CB8AC3E}">
        <p14:creationId xmlns:p14="http://schemas.microsoft.com/office/powerpoint/2010/main" val="3633913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356100" y="620713"/>
            <a:ext cx="3671888" cy="1143000"/>
          </a:xfrm>
        </p:spPr>
        <p:txBody>
          <a:bodyPr/>
          <a:lstStyle/>
          <a:p>
            <a:pPr eaLnBrk="1" fontAlgn="auto" hangingPunct="1">
              <a:spcAft>
                <a:spcPts val="0"/>
              </a:spcAft>
              <a:defRPr/>
            </a:pPr>
            <a:r>
              <a:rPr lang="en-US" dirty="0">
                <a:solidFill>
                  <a:schemeClr val="bg1"/>
                </a:solidFill>
                <a:effectLst/>
                <a:latin typeface="Arial" panose="020B0604020202020204" pitchFamily="34" charset="0"/>
                <a:cs typeface="Arial" panose="020B0604020202020204" pitchFamily="34" charset="0"/>
              </a:rPr>
              <a:t>Pedagogy</a:t>
            </a:r>
          </a:p>
        </p:txBody>
      </p:sp>
      <p:sp>
        <p:nvSpPr>
          <p:cNvPr id="11267" name="Rectangle 3"/>
          <p:cNvSpPr>
            <a:spLocks noGrp="1" noChangeArrowheads="1"/>
          </p:cNvSpPr>
          <p:nvPr>
            <p:ph idx="1"/>
          </p:nvPr>
        </p:nvSpPr>
        <p:spPr>
          <a:xfrm>
            <a:off x="395536" y="3068960"/>
            <a:ext cx="8229600" cy="3329210"/>
          </a:xfrm>
        </p:spPr>
        <p:txBody>
          <a:bodyPr/>
          <a:lstStyle/>
          <a:p>
            <a:pPr eaLnBrk="1" hangingPunct="1">
              <a:buFont typeface="Arial" panose="020B0604020202020204" pitchFamily="34" charset="0"/>
              <a:buChar char="•"/>
            </a:pPr>
            <a:r>
              <a:rPr lang="en-US" altLang="en-US" dirty="0">
                <a:solidFill>
                  <a:schemeClr val="bg1"/>
                </a:solidFill>
                <a:latin typeface="Arial" panose="020B0604020202020204" pitchFamily="34" charset="0"/>
                <a:cs typeface="Arial" panose="020B0604020202020204" pitchFamily="34" charset="0"/>
              </a:rPr>
              <a:t>A term derived from the Greek stem </a:t>
            </a:r>
            <a:r>
              <a:rPr lang="en-US" altLang="en-US" i="1" dirty="0" err="1">
                <a:solidFill>
                  <a:schemeClr val="bg1"/>
                </a:solidFill>
                <a:latin typeface="Arial" panose="020B0604020202020204" pitchFamily="34" charset="0"/>
                <a:cs typeface="Arial" panose="020B0604020202020204" pitchFamily="34" charset="0"/>
              </a:rPr>
              <a:t>paed</a:t>
            </a:r>
            <a:r>
              <a:rPr lang="en-US" altLang="en-US" dirty="0">
                <a:solidFill>
                  <a:schemeClr val="bg1"/>
                </a:solidFill>
                <a:latin typeface="Arial" panose="020B0604020202020204" pitchFamily="34" charset="0"/>
                <a:cs typeface="Arial" panose="020B0604020202020204" pitchFamily="34" charset="0"/>
              </a:rPr>
              <a:t> (meaning child) and </a:t>
            </a:r>
            <a:r>
              <a:rPr lang="en-US" altLang="en-US" i="1" dirty="0" err="1">
                <a:solidFill>
                  <a:schemeClr val="bg1"/>
                </a:solidFill>
                <a:latin typeface="Arial" panose="020B0604020202020204" pitchFamily="34" charset="0"/>
                <a:cs typeface="Arial" panose="020B0604020202020204" pitchFamily="34" charset="0"/>
              </a:rPr>
              <a:t>agogos</a:t>
            </a:r>
            <a:r>
              <a:rPr lang="en-US" altLang="en-US" dirty="0">
                <a:solidFill>
                  <a:schemeClr val="bg1"/>
                </a:solidFill>
                <a:latin typeface="Arial" panose="020B0604020202020204" pitchFamily="34" charset="0"/>
                <a:cs typeface="Arial" panose="020B0604020202020204" pitchFamily="34" charset="0"/>
              </a:rPr>
              <a:t> (meaning leading) </a:t>
            </a:r>
          </a:p>
          <a:p>
            <a:pPr eaLnBrk="1" hangingPunct="1">
              <a:buFont typeface="Arial" panose="020B0604020202020204" pitchFamily="34" charset="0"/>
              <a:buChar char="•"/>
            </a:pPr>
            <a:r>
              <a:rPr lang="en-US" altLang="en-US" dirty="0">
                <a:solidFill>
                  <a:schemeClr val="bg1"/>
                </a:solidFill>
                <a:latin typeface="Arial" panose="020B0604020202020204" pitchFamily="34" charset="0"/>
                <a:cs typeface="Arial" panose="020B0604020202020204" pitchFamily="34" charset="0"/>
              </a:rPr>
              <a:t>Thus, an educational approach characterized by teacher-</a:t>
            </a:r>
            <a:r>
              <a:rPr lang="en-US" altLang="en-US" dirty="0" err="1">
                <a:solidFill>
                  <a:schemeClr val="bg1"/>
                </a:solidFill>
                <a:latin typeface="Arial" panose="020B0604020202020204" pitchFamily="34" charset="0"/>
                <a:cs typeface="Arial" panose="020B0604020202020204" pitchFamily="34" charset="0"/>
              </a:rPr>
              <a:t>centredness</a:t>
            </a:r>
            <a:r>
              <a:rPr lang="en-US" altLang="en-US" dirty="0">
                <a:solidFill>
                  <a:schemeClr val="bg1"/>
                </a:solidFill>
                <a:latin typeface="Arial" panose="020B0604020202020204" pitchFamily="34" charset="0"/>
                <a:cs typeface="Arial" panose="020B0604020202020204" pitchFamily="34" charset="0"/>
              </a:rPr>
              <a:t>. The teacher is viewed as an authority figure and students are not generally involved in decisions/actions in regard to learning</a:t>
            </a:r>
          </a:p>
          <a:p>
            <a:pPr eaLnBrk="1" hangingPunct="1"/>
            <a:endParaRPr lang="en-US" altLang="en-US" dirty="0">
              <a:solidFill>
                <a:schemeClr val="bg1"/>
              </a:solidFill>
            </a:endParaRPr>
          </a:p>
          <a:p>
            <a:pPr eaLnBrk="1" hangingPunct="1"/>
            <a:endParaRPr lang="en-US" altLang="en-US" dirty="0">
              <a:solidFill>
                <a:schemeClr val="bg1"/>
              </a:solidFill>
            </a:endParaRPr>
          </a:p>
        </p:txBody>
      </p:sp>
      <p:pic>
        <p:nvPicPr>
          <p:cNvPr id="11268" name="Picture 6" descr="homepage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404813"/>
            <a:ext cx="3021013" cy="2265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09600" y="228600"/>
            <a:ext cx="3675063" cy="1616075"/>
          </a:xfrm>
        </p:spPr>
        <p:txBody>
          <a:bodyPr/>
          <a:lstStyle/>
          <a:p>
            <a:pPr eaLnBrk="1" fontAlgn="auto" hangingPunct="1">
              <a:spcAft>
                <a:spcPts val="0"/>
              </a:spcAft>
              <a:defRPr/>
            </a:pPr>
            <a:br>
              <a:rPr lang="en-US" i="1" dirty="0">
                <a:solidFill>
                  <a:schemeClr val="bg1"/>
                </a:solidFill>
              </a:rPr>
            </a:br>
            <a:r>
              <a:rPr lang="en-US" i="1" dirty="0">
                <a:solidFill>
                  <a:schemeClr val="bg1"/>
                </a:solidFill>
              </a:rPr>
              <a:t> </a:t>
            </a:r>
            <a:r>
              <a:rPr lang="en-GB" dirty="0">
                <a:solidFill>
                  <a:schemeClr val="bg1"/>
                </a:solidFill>
                <a:effectLst/>
                <a:latin typeface="Arial" panose="020B0604020202020204" pitchFamily="34" charset="0"/>
                <a:cs typeface="Arial" panose="020B0604020202020204" pitchFamily="34" charset="0"/>
              </a:rPr>
              <a:t>Andragogy</a:t>
            </a:r>
            <a:endParaRPr lang="en-US" i="1" dirty="0">
              <a:solidFill>
                <a:schemeClr val="bg1"/>
              </a:solidFill>
              <a:effectLst/>
              <a:latin typeface="Arial" panose="020B0604020202020204" pitchFamily="34" charset="0"/>
              <a:cs typeface="Arial" panose="020B0604020202020204" pitchFamily="34" charset="0"/>
            </a:endParaRPr>
          </a:p>
        </p:txBody>
      </p:sp>
      <p:sp>
        <p:nvSpPr>
          <p:cNvPr id="12291" name="Rectangle 3"/>
          <p:cNvSpPr>
            <a:spLocks noGrp="1" noChangeArrowheads="1"/>
          </p:cNvSpPr>
          <p:nvPr>
            <p:ph idx="1"/>
          </p:nvPr>
        </p:nvSpPr>
        <p:spPr>
          <a:xfrm>
            <a:off x="468313" y="2997200"/>
            <a:ext cx="7772400" cy="3200400"/>
          </a:xfrm>
        </p:spPr>
        <p:txBody>
          <a:bodyPr/>
          <a:lstStyle/>
          <a:p>
            <a:pPr eaLnBrk="1" hangingPunct="1">
              <a:lnSpc>
                <a:spcPct val="90000"/>
              </a:lnSpc>
              <a:buFont typeface="Arial" panose="020B0604020202020204" pitchFamily="34" charset="0"/>
              <a:buChar char="•"/>
            </a:pPr>
            <a:r>
              <a:rPr lang="en-GB" altLang="en-US" dirty="0" err="1">
                <a:solidFill>
                  <a:schemeClr val="bg1"/>
                </a:solidFill>
                <a:latin typeface="Arial" panose="020B0604020202020204" pitchFamily="34" charset="0"/>
                <a:cs typeface="Arial" panose="020B0604020202020204" pitchFamily="34" charset="0"/>
              </a:rPr>
              <a:t>andr</a:t>
            </a:r>
            <a:r>
              <a:rPr lang="en-GB" altLang="en-US" i="1" dirty="0">
                <a:solidFill>
                  <a:schemeClr val="bg1"/>
                </a:solidFill>
                <a:latin typeface="Arial" panose="020B0604020202020204" pitchFamily="34" charset="0"/>
                <a:cs typeface="Arial" panose="020B0604020202020204" pitchFamily="34" charset="0"/>
              </a:rPr>
              <a:t>- ‘man’</a:t>
            </a:r>
          </a:p>
          <a:p>
            <a:pPr eaLnBrk="1" hangingPunct="1">
              <a:lnSpc>
                <a:spcPct val="90000"/>
              </a:lnSpc>
              <a:buFont typeface="Arial" panose="020B0604020202020204" pitchFamily="34" charset="0"/>
              <a:buChar char="•"/>
            </a:pPr>
            <a:r>
              <a:rPr lang="en-GB" altLang="en-US" dirty="0" err="1">
                <a:solidFill>
                  <a:schemeClr val="bg1"/>
                </a:solidFill>
                <a:latin typeface="Arial" panose="020B0604020202020204" pitchFamily="34" charset="0"/>
                <a:cs typeface="Arial" panose="020B0604020202020204" pitchFamily="34" charset="0"/>
              </a:rPr>
              <a:t>agogos</a:t>
            </a:r>
            <a:r>
              <a:rPr lang="en-GB" altLang="en-US" i="1" dirty="0">
                <a:solidFill>
                  <a:schemeClr val="bg1"/>
                </a:solidFill>
                <a:latin typeface="Arial" panose="020B0604020202020204" pitchFamily="34" charset="0"/>
                <a:cs typeface="Arial" panose="020B0604020202020204" pitchFamily="34" charset="0"/>
              </a:rPr>
              <a:t> – ‘leading’</a:t>
            </a:r>
          </a:p>
          <a:p>
            <a:pPr eaLnBrk="1" hangingPunct="1">
              <a:lnSpc>
                <a:spcPct val="90000"/>
              </a:lnSpc>
              <a:buFont typeface="Arial" panose="020B0604020202020204" pitchFamily="34" charset="0"/>
              <a:buChar char="•"/>
            </a:pPr>
            <a:r>
              <a:rPr lang="en-GB" altLang="en-US" i="1" dirty="0">
                <a:solidFill>
                  <a:schemeClr val="bg1"/>
                </a:solidFill>
                <a:latin typeface="Arial" panose="020B0604020202020204" pitchFamily="34" charset="0"/>
                <a:cs typeface="Arial" panose="020B0604020202020204" pitchFamily="34" charset="0"/>
              </a:rPr>
              <a:t>“… the art and science of helping adults learn”</a:t>
            </a:r>
          </a:p>
          <a:p>
            <a:pPr eaLnBrk="1" hangingPunct="1">
              <a:lnSpc>
                <a:spcPct val="90000"/>
              </a:lnSpc>
              <a:buFont typeface="Arial" panose="020B0604020202020204" pitchFamily="34" charset="0"/>
              <a:buChar char="•"/>
            </a:pPr>
            <a:r>
              <a:rPr lang="en-GB" altLang="en-US" i="1" dirty="0">
                <a:solidFill>
                  <a:schemeClr val="bg1"/>
                </a:solidFill>
                <a:latin typeface="Arial" panose="020B0604020202020204" pitchFamily="34" charset="0"/>
                <a:cs typeface="Arial" panose="020B0604020202020204" pitchFamily="34" charset="0"/>
              </a:rPr>
              <a:t>Based on five assumptions about adult learning</a:t>
            </a:r>
          </a:p>
        </p:txBody>
      </p:sp>
      <p:pic>
        <p:nvPicPr>
          <p:cNvPr id="12292" name="Picture 4" descr="Mvc-009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363" y="260350"/>
            <a:ext cx="38100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11560" y="0"/>
            <a:ext cx="8282880" cy="1279525"/>
          </a:xfrm>
        </p:spPr>
        <p:txBody>
          <a:bodyPr>
            <a:normAutofit/>
          </a:bodyPr>
          <a:lstStyle/>
          <a:p>
            <a:pPr eaLnBrk="1" fontAlgn="auto" hangingPunct="1">
              <a:spcAft>
                <a:spcPts val="0"/>
              </a:spcAft>
              <a:defRPr/>
            </a:pPr>
            <a:r>
              <a:rPr lang="en-US" i="1" dirty="0">
                <a:solidFill>
                  <a:schemeClr val="bg1"/>
                </a:solidFill>
              </a:rPr>
              <a:t> </a:t>
            </a:r>
            <a:r>
              <a:rPr lang="en-GB" sz="4000" dirty="0">
                <a:solidFill>
                  <a:schemeClr val="bg1"/>
                </a:solidFill>
                <a:effectLst/>
                <a:latin typeface="Arial" panose="020B0604020202020204" pitchFamily="34" charset="0"/>
                <a:cs typeface="Arial" panose="020B0604020202020204" pitchFamily="34" charset="0"/>
              </a:rPr>
              <a:t>Five assumptions of andragogy</a:t>
            </a:r>
            <a:endParaRPr lang="en-US" sz="4000" i="1" dirty="0">
              <a:solidFill>
                <a:schemeClr val="bg1"/>
              </a:solidFill>
              <a:effectLst/>
              <a:latin typeface="Arial" panose="020B0604020202020204" pitchFamily="34" charset="0"/>
              <a:cs typeface="Arial" panose="020B0604020202020204" pitchFamily="34" charset="0"/>
            </a:endParaRPr>
          </a:p>
        </p:txBody>
      </p:sp>
      <p:sp>
        <p:nvSpPr>
          <p:cNvPr id="14339" name="Rectangle 3"/>
          <p:cNvSpPr>
            <a:spLocks noGrp="1" noChangeArrowheads="1"/>
          </p:cNvSpPr>
          <p:nvPr>
            <p:ph idx="1"/>
          </p:nvPr>
        </p:nvSpPr>
        <p:spPr>
          <a:xfrm>
            <a:off x="395536" y="1519808"/>
            <a:ext cx="5904656" cy="4861520"/>
          </a:xfrm>
        </p:spPr>
        <p:txBody>
          <a:bodyPr/>
          <a:lstStyle/>
          <a:p>
            <a:pPr eaLnBrk="1" hangingPunct="1">
              <a:lnSpc>
                <a:spcPct val="80000"/>
              </a:lnSpc>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Self-concept</a:t>
            </a:r>
            <a:r>
              <a:rPr lang="en-GB" altLang="en-US" i="1" dirty="0">
                <a:solidFill>
                  <a:schemeClr val="bg1"/>
                </a:solidFill>
                <a:latin typeface="Arial" panose="020B0604020202020204" pitchFamily="34" charset="0"/>
                <a:cs typeface="Arial" panose="020B0604020202020204" pitchFamily="34" charset="0"/>
              </a:rPr>
              <a:t> – from dependence to self-direction</a:t>
            </a:r>
          </a:p>
          <a:p>
            <a:pPr eaLnBrk="1" hangingPunct="1">
              <a:lnSpc>
                <a:spcPct val="80000"/>
              </a:lnSpc>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Experience</a:t>
            </a:r>
            <a:r>
              <a:rPr lang="en-GB" altLang="en-US" i="1" dirty="0">
                <a:solidFill>
                  <a:schemeClr val="bg1"/>
                </a:solidFill>
                <a:latin typeface="Arial" panose="020B0604020202020204" pitchFamily="34" charset="0"/>
                <a:cs typeface="Arial" panose="020B0604020202020204" pitchFamily="34" charset="0"/>
              </a:rPr>
              <a:t> – resource for learning</a:t>
            </a:r>
          </a:p>
          <a:p>
            <a:pPr eaLnBrk="1" hangingPunct="1">
              <a:lnSpc>
                <a:spcPct val="80000"/>
              </a:lnSpc>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Readiness to learn</a:t>
            </a:r>
            <a:r>
              <a:rPr lang="en-GB" altLang="en-US" i="1" dirty="0">
                <a:solidFill>
                  <a:schemeClr val="bg1"/>
                </a:solidFill>
                <a:latin typeface="Arial" panose="020B0604020202020204" pitchFamily="34" charset="0"/>
                <a:cs typeface="Arial" panose="020B0604020202020204" pitchFamily="34" charset="0"/>
              </a:rPr>
              <a:t> – orientation towards fulfilment of social role</a:t>
            </a:r>
          </a:p>
          <a:p>
            <a:pPr eaLnBrk="1" hangingPunct="1">
              <a:lnSpc>
                <a:spcPct val="80000"/>
              </a:lnSpc>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Orientation to learning</a:t>
            </a:r>
            <a:r>
              <a:rPr lang="en-GB" altLang="en-US" i="1" dirty="0">
                <a:solidFill>
                  <a:schemeClr val="bg1"/>
                </a:solidFill>
                <a:latin typeface="Arial" panose="020B0604020202020204" pitchFamily="34" charset="0"/>
                <a:cs typeface="Arial" panose="020B0604020202020204" pitchFamily="34" charset="0"/>
              </a:rPr>
              <a:t> – postponement of application to immediacy (subject-</a:t>
            </a:r>
            <a:r>
              <a:rPr lang="en-GB" altLang="en-US" i="1" dirty="0" err="1">
                <a:solidFill>
                  <a:schemeClr val="bg1"/>
                </a:solidFill>
                <a:latin typeface="Arial" panose="020B0604020202020204" pitchFamily="34" charset="0"/>
                <a:cs typeface="Arial" panose="020B0604020202020204" pitchFamily="34" charset="0"/>
              </a:rPr>
              <a:t>centredness</a:t>
            </a:r>
            <a:r>
              <a:rPr lang="en-GB" altLang="en-US" i="1" dirty="0">
                <a:solidFill>
                  <a:schemeClr val="bg1"/>
                </a:solidFill>
                <a:latin typeface="Arial" panose="020B0604020202020204" pitchFamily="34" charset="0"/>
                <a:cs typeface="Arial" panose="020B0604020202020204" pitchFamily="34" charset="0"/>
              </a:rPr>
              <a:t> to problem </a:t>
            </a:r>
            <a:r>
              <a:rPr lang="en-GB" altLang="en-US" i="1" dirty="0" err="1">
                <a:solidFill>
                  <a:schemeClr val="bg1"/>
                </a:solidFill>
                <a:latin typeface="Arial" panose="020B0604020202020204" pitchFamily="34" charset="0"/>
                <a:cs typeface="Arial" panose="020B0604020202020204" pitchFamily="34" charset="0"/>
              </a:rPr>
              <a:t>centredness</a:t>
            </a:r>
            <a:r>
              <a:rPr lang="en-GB" altLang="en-US" i="1" dirty="0">
                <a:solidFill>
                  <a:schemeClr val="bg1"/>
                </a:solidFill>
                <a:latin typeface="Arial" panose="020B0604020202020204" pitchFamily="34" charset="0"/>
                <a:cs typeface="Arial" panose="020B0604020202020204" pitchFamily="34" charset="0"/>
              </a:rPr>
              <a:t>)</a:t>
            </a:r>
          </a:p>
          <a:p>
            <a:pPr eaLnBrk="1" hangingPunct="1">
              <a:lnSpc>
                <a:spcPct val="80000"/>
              </a:lnSpc>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Motivation to learn</a:t>
            </a:r>
            <a:r>
              <a:rPr lang="en-GB" altLang="en-US" i="1" dirty="0">
                <a:solidFill>
                  <a:schemeClr val="bg1"/>
                </a:solidFill>
                <a:latin typeface="Arial" panose="020B0604020202020204" pitchFamily="34" charset="0"/>
                <a:cs typeface="Arial" panose="020B0604020202020204" pitchFamily="34" charset="0"/>
              </a:rPr>
              <a:t> – extrinsic to intrinsic</a:t>
            </a:r>
          </a:p>
          <a:p>
            <a:pPr marL="136525" indent="0" algn="r" eaLnBrk="1" hangingPunct="1">
              <a:lnSpc>
                <a:spcPct val="80000"/>
              </a:lnSpc>
              <a:buNone/>
            </a:pPr>
            <a:r>
              <a:rPr lang="en-GB" altLang="en-US" sz="2000" dirty="0">
                <a:solidFill>
                  <a:schemeClr val="bg1"/>
                </a:solidFill>
                <a:latin typeface="Arial" panose="020B0604020202020204" pitchFamily="34" charset="0"/>
                <a:cs typeface="Arial" panose="020B0604020202020204" pitchFamily="34" charset="0"/>
              </a:rPr>
              <a:t>Malcolm Knowles, 1980</a:t>
            </a:r>
          </a:p>
        </p:txBody>
      </p:sp>
      <p:pic>
        <p:nvPicPr>
          <p:cNvPr id="13316" name="Picture 4" descr="picture of Malcolm Knowl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1628800"/>
            <a:ext cx="2164741" cy="2664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368300"/>
            <a:ext cx="7924800" cy="1279525"/>
          </a:xfrm>
        </p:spPr>
        <p:txBody>
          <a:bodyPr>
            <a:normAutofit fontScale="90000"/>
          </a:bodyPr>
          <a:lstStyle/>
          <a:p>
            <a:pPr eaLnBrk="1" fontAlgn="auto" hangingPunct="1">
              <a:spcAft>
                <a:spcPts val="0"/>
              </a:spcAft>
              <a:defRPr/>
            </a:pPr>
            <a:br>
              <a:rPr lang="en-US" i="1" dirty="0">
                <a:solidFill>
                  <a:schemeClr val="tx1"/>
                </a:solidFill>
              </a:rPr>
            </a:br>
            <a:r>
              <a:rPr lang="en-US" i="1" dirty="0">
                <a:solidFill>
                  <a:schemeClr val="tx1"/>
                </a:solidFill>
              </a:rPr>
              <a:t> </a:t>
            </a:r>
            <a:r>
              <a:rPr lang="en-GB" sz="4000" dirty="0">
                <a:solidFill>
                  <a:schemeClr val="bg1"/>
                </a:solidFill>
                <a:effectLst/>
                <a:latin typeface="Arial" panose="020B0604020202020204" pitchFamily="34" charset="0"/>
                <a:cs typeface="Arial" panose="020B0604020202020204" pitchFamily="34" charset="0"/>
              </a:rPr>
              <a:t>Questioning the assumptions</a:t>
            </a:r>
            <a:endParaRPr lang="en-US" sz="4000" i="1" dirty="0">
              <a:solidFill>
                <a:schemeClr val="bg1"/>
              </a:solidFill>
              <a:effectLst/>
              <a:latin typeface="Arial" panose="020B0604020202020204" pitchFamily="34" charset="0"/>
              <a:cs typeface="Arial" panose="020B0604020202020204" pitchFamily="34" charset="0"/>
            </a:endParaRPr>
          </a:p>
        </p:txBody>
      </p:sp>
      <p:sp>
        <p:nvSpPr>
          <p:cNvPr id="15363" name="Rectangle 3"/>
          <p:cNvSpPr>
            <a:spLocks noGrp="1" noChangeArrowheads="1"/>
          </p:cNvSpPr>
          <p:nvPr>
            <p:ph idx="1"/>
          </p:nvPr>
        </p:nvSpPr>
        <p:spPr>
          <a:xfrm>
            <a:off x="611560" y="2276872"/>
            <a:ext cx="8154987" cy="2663874"/>
          </a:xfrm>
        </p:spPr>
        <p:txBody>
          <a:bodyPr/>
          <a:lstStyle/>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How valid are these assumptions?</a:t>
            </a:r>
          </a:p>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Is there really something different about these things for adults than children?</a:t>
            </a:r>
          </a:p>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Is there therefore a clear distinction between andragogy and pedagogy?</a:t>
            </a:r>
          </a:p>
          <a:p>
            <a:pPr eaLnBrk="1" hangingPunct="1"/>
            <a:endParaRPr lang="en-GB" altLang="en-US" i="1" dirty="0">
              <a:solidFill>
                <a:schemeClr val="bg1"/>
              </a:solidFill>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9801" name="Group 105"/>
          <p:cNvGraphicFramePr>
            <a:graphicFrameLocks noGrp="1"/>
          </p:cNvGraphicFramePr>
          <p:nvPr>
            <p:extLst>
              <p:ext uri="{D42A27DB-BD31-4B8C-83A1-F6EECF244321}">
                <p14:modId xmlns:p14="http://schemas.microsoft.com/office/powerpoint/2010/main" val="2999389419"/>
              </p:ext>
            </p:extLst>
          </p:nvPr>
        </p:nvGraphicFramePr>
        <p:xfrm>
          <a:off x="90488" y="1052513"/>
          <a:ext cx="9053512" cy="5400676"/>
        </p:xfrm>
        <a:graphic>
          <a:graphicData uri="http://schemas.openxmlformats.org/drawingml/2006/table">
            <a:tbl>
              <a:tblPr/>
              <a:tblGrid>
                <a:gridCol w="3017837">
                  <a:extLst>
                    <a:ext uri="{9D8B030D-6E8A-4147-A177-3AD203B41FA5}">
                      <a16:colId xmlns:a16="http://schemas.microsoft.com/office/drawing/2014/main" val="20000"/>
                    </a:ext>
                  </a:extLst>
                </a:gridCol>
                <a:gridCol w="3017838">
                  <a:extLst>
                    <a:ext uri="{9D8B030D-6E8A-4147-A177-3AD203B41FA5}">
                      <a16:colId xmlns:a16="http://schemas.microsoft.com/office/drawing/2014/main" val="20001"/>
                    </a:ext>
                  </a:extLst>
                </a:gridCol>
                <a:gridCol w="3017837">
                  <a:extLst>
                    <a:ext uri="{9D8B030D-6E8A-4147-A177-3AD203B41FA5}">
                      <a16:colId xmlns:a16="http://schemas.microsoft.com/office/drawing/2014/main" val="20002"/>
                    </a:ext>
                  </a:extLst>
                </a:gridCol>
              </a:tblGrid>
              <a:tr h="425450">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0" u="none" strike="noStrike" cap="none" normalizeH="0" baseline="0" dirty="0">
                          <a:ln>
                            <a:noFill/>
                          </a:ln>
                          <a:solidFill>
                            <a:schemeClr val="bg1"/>
                          </a:solidFill>
                          <a:effectLst/>
                          <a:latin typeface="Arial" panose="020B0604020202020204" pitchFamily="34" charset="0"/>
                          <a:cs typeface="Arial" panose="020B0604020202020204" pitchFamily="34" charset="0"/>
                        </a:rPr>
                        <a:t> </a:t>
                      </a:r>
                    </a:p>
                  </a:txBody>
                  <a:tcPr horzOverflow="overflow">
                    <a:lnL w="0" cap="flat" cmpd="sng" algn="ctr">
                      <a:solidFill>
                        <a:srgbClr val="111111"/>
                      </a:solidFill>
                      <a:prstDash val="solid"/>
                      <a:round/>
                      <a:headEnd type="none" w="med" len="med"/>
                      <a:tailEnd type="none" w="med" len="med"/>
                    </a:lnL>
                    <a:lnR w="0" cap="flat" cmpd="sng" algn="ctr">
                      <a:solidFill>
                        <a:srgbClr val="111111"/>
                      </a:solidFill>
                      <a:prstDash val="solid"/>
                      <a:round/>
                      <a:headEnd type="none" w="med" len="med"/>
                      <a:tailEnd type="none" w="med" len="med"/>
                    </a:lnR>
                    <a:lnT w="0" cap="flat" cmpd="sng" algn="ctr">
                      <a:solidFill>
                        <a:srgbClr val="11111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1" i="0" u="none" strike="noStrike" cap="none" normalizeH="0" baseline="0">
                          <a:ln>
                            <a:noFill/>
                          </a:ln>
                          <a:solidFill>
                            <a:schemeClr val="bg1"/>
                          </a:solidFill>
                          <a:effectLst/>
                          <a:latin typeface="Arial" panose="020B0604020202020204" pitchFamily="34" charset="0"/>
                          <a:cs typeface="Arial" panose="020B0604020202020204" pitchFamily="34" charset="0"/>
                        </a:rPr>
                        <a:t>Pedagogy</a:t>
                      </a:r>
                      <a:endPar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endParaRPr>
                    </a:p>
                  </a:txBody>
                  <a:tcPr horzOverflow="overflow">
                    <a:lnL w="0" cap="flat" cmpd="sng" algn="ctr">
                      <a:solidFill>
                        <a:srgbClr val="111111"/>
                      </a:solidFill>
                      <a:prstDash val="solid"/>
                      <a:round/>
                      <a:headEnd type="none" w="med" len="med"/>
                      <a:tailEnd type="none" w="med" len="med"/>
                    </a:lnL>
                    <a:lnR w="12700" cap="flat" cmpd="sng" algn="ctr">
                      <a:solidFill>
                        <a:schemeClr val="bg1"/>
                      </a:solidFill>
                      <a:prstDash val="solid"/>
                      <a:round/>
                      <a:headEnd type="none" w="med" len="med"/>
                      <a:tailEnd type="none" w="med" len="med"/>
                    </a:lnR>
                    <a:lnT w="0" cap="flat" cmpd="sng" algn="ctr">
                      <a:solidFill>
                        <a:srgbClr val="11111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1" i="0" u="none" strike="noStrike" cap="none" normalizeH="0" baseline="0">
                          <a:ln>
                            <a:noFill/>
                          </a:ln>
                          <a:solidFill>
                            <a:schemeClr val="bg1"/>
                          </a:solidFill>
                          <a:effectLst/>
                          <a:latin typeface="Arial" panose="020B0604020202020204" pitchFamily="34" charset="0"/>
                          <a:cs typeface="Arial" panose="020B0604020202020204" pitchFamily="34" charset="0"/>
                        </a:rPr>
                        <a:t>Andragogy</a:t>
                      </a:r>
                      <a:endPar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0" cap="flat" cmpd="sng" algn="ctr">
                      <a:solidFill>
                        <a:srgbClr val="111111"/>
                      </a:solidFill>
                      <a:prstDash val="solid"/>
                      <a:round/>
                      <a:headEnd type="none" w="med" len="med"/>
                      <a:tailEnd type="none" w="med" len="med"/>
                    </a:lnR>
                    <a:lnT w="0" cap="flat" cmpd="sng" algn="ctr">
                      <a:solidFill>
                        <a:srgbClr val="11111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44600">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0" u="none" strike="noStrike" cap="none" normalizeH="0" baseline="0" dirty="0">
                          <a:ln>
                            <a:noFill/>
                          </a:ln>
                          <a:solidFill>
                            <a:schemeClr val="bg1"/>
                          </a:solidFill>
                          <a:effectLst/>
                          <a:latin typeface="Arial" panose="020B0604020202020204" pitchFamily="34" charset="0"/>
                          <a:cs typeface="Arial" panose="020B0604020202020204" pitchFamily="34" charset="0"/>
                        </a:rPr>
                        <a:t>The learner</a:t>
                      </a:r>
                    </a:p>
                  </a:txBody>
                  <a:tcPr horzOverflow="overflow">
                    <a:lnL w="0" cap="flat" cmpd="sng" algn="ctr">
                      <a:solidFill>
                        <a:srgbClr val="11111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1" u="none" strike="noStrike" cap="none" normalizeH="0" baseline="0" dirty="0">
                          <a:ln>
                            <a:noFill/>
                          </a:ln>
                          <a:solidFill>
                            <a:schemeClr val="bg1"/>
                          </a:solidFill>
                          <a:effectLst/>
                          <a:latin typeface="Arial" panose="020B0604020202020204" pitchFamily="34" charset="0"/>
                          <a:cs typeface="Arial" panose="020B0604020202020204" pitchFamily="34" charset="0"/>
                        </a:rPr>
                        <a:t>Dependent. </a:t>
                      </a:r>
                      <a:r>
                        <a:rPr kumimoji="0" lang="en-US" sz="1600" b="0" i="0" u="none" strike="noStrike" cap="none" normalizeH="0" baseline="0" dirty="0">
                          <a:ln>
                            <a:noFill/>
                          </a:ln>
                          <a:solidFill>
                            <a:schemeClr val="bg1"/>
                          </a:solidFill>
                          <a:effectLst/>
                          <a:latin typeface="Arial" panose="020B0604020202020204" pitchFamily="34" charset="0"/>
                          <a:cs typeface="Arial" panose="020B0604020202020204" pitchFamily="34" charset="0"/>
                        </a:rPr>
                        <a:t>Teacher directs what, when, how a subject is learned and tests that it has been learned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1" u="none" strike="noStrike" cap="none" normalizeH="0" baseline="0">
                          <a:ln>
                            <a:noFill/>
                          </a:ln>
                          <a:solidFill>
                            <a:schemeClr val="bg1"/>
                          </a:solidFill>
                          <a:effectLst/>
                          <a:latin typeface="Arial" panose="020B0604020202020204" pitchFamily="34" charset="0"/>
                          <a:cs typeface="Arial" panose="020B0604020202020204" pitchFamily="34" charset="0"/>
                        </a:rPr>
                        <a:t>Moves towards independence</a:t>
                      </a:r>
                      <a:r>
                        <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rPr>
                        <a:t>.</a:t>
                      </a:r>
                      <a:r>
                        <a:rPr kumimoji="0" lang="en-US" sz="1600" b="0" i="1" u="none" strike="noStrike" cap="none" normalizeH="0" baseline="0">
                          <a:ln>
                            <a:noFill/>
                          </a:ln>
                          <a:solidFill>
                            <a:schemeClr val="bg1"/>
                          </a:solidFill>
                          <a:effectLst/>
                          <a:latin typeface="Arial" panose="020B0604020202020204" pitchFamily="34" charset="0"/>
                          <a:cs typeface="Arial" panose="020B0604020202020204" pitchFamily="34" charset="0"/>
                        </a:rPr>
                        <a:t> </a:t>
                      </a:r>
                      <a:endPar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
                          <a:schemeClr val="hlink"/>
                        </a:buClr>
                        <a:buSzPct val="120000"/>
                        <a:buFontTx/>
                        <a:buNone/>
                        <a:tabLst/>
                      </a:pPr>
                      <a:r>
                        <a:rPr kumimoji="0" lang="en-US" sz="1600" b="0" i="1" u="none" strike="noStrike" cap="none" normalizeH="0" baseline="0">
                          <a:ln>
                            <a:noFill/>
                          </a:ln>
                          <a:solidFill>
                            <a:schemeClr val="bg1"/>
                          </a:solidFill>
                          <a:effectLst/>
                          <a:latin typeface="Arial" panose="020B0604020202020204" pitchFamily="34" charset="0"/>
                          <a:cs typeface="Arial" panose="020B0604020202020204" pitchFamily="34" charset="0"/>
                        </a:rPr>
                        <a:t>Self-directing. </a:t>
                      </a:r>
                      <a:r>
                        <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rPr>
                        <a:t>Teacher encourages and nurtures this movement</a:t>
                      </a:r>
                    </a:p>
                  </a:txBody>
                  <a:tcPr horzOverflow="overflow">
                    <a:lnL w="12700" cap="flat" cmpd="sng" algn="ctr">
                      <a:solidFill>
                        <a:schemeClr val="bg1"/>
                      </a:solidFill>
                      <a:prstDash val="solid"/>
                      <a:round/>
                      <a:headEnd type="none" w="med" len="med"/>
                      <a:tailEnd type="none" w="med" len="med"/>
                    </a:lnL>
                    <a:lnR cap="flat">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43013">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rPr>
                        <a:t>The learner's experience</a:t>
                      </a:r>
                    </a:p>
                  </a:txBody>
                  <a:tcPr horzOverflow="overflow">
                    <a:lnL w="0" cap="flat" cmpd="sng" algn="ctr">
                      <a:solidFill>
                        <a:srgbClr val="11111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1" u="none" strike="noStrike" cap="none" normalizeH="0" baseline="0" dirty="0">
                          <a:ln>
                            <a:noFill/>
                          </a:ln>
                          <a:solidFill>
                            <a:schemeClr val="bg1"/>
                          </a:solidFill>
                          <a:effectLst/>
                          <a:latin typeface="Arial" panose="020B0604020202020204" pitchFamily="34" charset="0"/>
                          <a:cs typeface="Arial" panose="020B0604020202020204" pitchFamily="34" charset="0"/>
                        </a:rPr>
                        <a:t>Of little worth. </a:t>
                      </a:r>
                      <a:r>
                        <a:rPr kumimoji="0" lang="en-US" sz="1600" b="0" i="0" u="none" strike="noStrike" cap="none" normalizeH="0" baseline="0" dirty="0">
                          <a:ln>
                            <a:noFill/>
                          </a:ln>
                          <a:solidFill>
                            <a:schemeClr val="bg1"/>
                          </a:solidFill>
                          <a:effectLst/>
                          <a:latin typeface="Arial" panose="020B0604020202020204" pitchFamily="34" charset="0"/>
                          <a:cs typeface="Arial" panose="020B0604020202020204" pitchFamily="34" charset="0"/>
                        </a:rPr>
                        <a:t>Hence teaching methods are didactic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1" u="none" strike="noStrike" cap="none" normalizeH="0" baseline="0">
                          <a:ln>
                            <a:noFill/>
                          </a:ln>
                          <a:solidFill>
                            <a:schemeClr val="bg1"/>
                          </a:solidFill>
                          <a:effectLst/>
                          <a:latin typeface="Arial" panose="020B0604020202020204" pitchFamily="34" charset="0"/>
                          <a:cs typeface="Arial" panose="020B0604020202020204" pitchFamily="34" charset="0"/>
                        </a:rPr>
                        <a:t>A rich resource for learning.</a:t>
                      </a:r>
                      <a:r>
                        <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rPr>
                        <a:t> Hence teaching methods include discussion, problem-solving etc.</a:t>
                      </a:r>
                    </a:p>
                  </a:txBody>
                  <a:tcPr horzOverflow="overflow">
                    <a:lnL w="12700" cap="flat" cmpd="sng" algn="ctr">
                      <a:solidFill>
                        <a:schemeClr val="bg1"/>
                      </a:solidFill>
                      <a:prstDash val="solid"/>
                      <a:round/>
                      <a:headEnd type="none" w="med" len="med"/>
                      <a:tailEnd type="none" w="med" len="med"/>
                    </a:lnL>
                    <a:lnR cap="flat">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44600">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rPr>
                        <a:t>Readiness to learn</a:t>
                      </a:r>
                    </a:p>
                  </a:txBody>
                  <a:tcPr horzOverflow="overflow">
                    <a:lnL w="0" cap="flat" cmpd="sng" algn="ctr">
                      <a:solidFill>
                        <a:srgbClr val="11111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1" u="none" strike="noStrike" cap="none" normalizeH="0" baseline="0">
                          <a:ln>
                            <a:noFill/>
                          </a:ln>
                          <a:solidFill>
                            <a:schemeClr val="bg1"/>
                          </a:solidFill>
                          <a:effectLst/>
                          <a:latin typeface="Arial" panose="020B0604020202020204" pitchFamily="34" charset="0"/>
                          <a:cs typeface="Arial" panose="020B0604020202020204" pitchFamily="34" charset="0"/>
                        </a:rPr>
                        <a:t>People learn what society expects them to.</a:t>
                      </a:r>
                      <a:r>
                        <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rPr>
                        <a:t> So that the curriculum is standardized.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1" u="none" strike="noStrike" cap="none" normalizeH="0" baseline="0">
                          <a:ln>
                            <a:noFill/>
                          </a:ln>
                          <a:solidFill>
                            <a:schemeClr val="bg1"/>
                          </a:solidFill>
                          <a:effectLst/>
                          <a:latin typeface="Arial" panose="020B0604020202020204" pitchFamily="34" charset="0"/>
                          <a:cs typeface="Arial" panose="020B0604020202020204" pitchFamily="34" charset="0"/>
                        </a:rPr>
                        <a:t>People learn what they need to know, </a:t>
                      </a:r>
                      <a:r>
                        <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rPr>
                        <a:t>so that learning programmes organised around life application.</a:t>
                      </a:r>
                    </a:p>
                  </a:txBody>
                  <a:tcPr horzOverflow="overflow">
                    <a:lnL w="12700" cap="flat" cmpd="sng" algn="ctr">
                      <a:solidFill>
                        <a:schemeClr val="bg1"/>
                      </a:solidFill>
                      <a:prstDash val="solid"/>
                      <a:round/>
                      <a:headEnd type="none" w="med" len="med"/>
                      <a:tailEnd type="none" w="med" len="med"/>
                    </a:lnL>
                    <a:lnR cap="flat">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243013">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rPr>
                        <a:t>Orientation to learning</a:t>
                      </a:r>
                    </a:p>
                  </a:txBody>
                  <a:tcPr horzOverflow="overflow">
                    <a:lnL w="0" cap="flat" cmpd="sng" algn="ctr">
                      <a:solidFill>
                        <a:srgbClr val="11111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0" cap="flat" cmpd="sng" algn="ctr">
                      <a:solidFill>
                        <a:srgbClr val="11111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1" u="none" strike="noStrike" cap="none" normalizeH="0" baseline="0">
                          <a:ln>
                            <a:noFill/>
                          </a:ln>
                          <a:solidFill>
                            <a:schemeClr val="bg1"/>
                          </a:solidFill>
                          <a:effectLst/>
                          <a:latin typeface="Arial" panose="020B0604020202020204" pitchFamily="34" charset="0"/>
                          <a:cs typeface="Arial" panose="020B0604020202020204" pitchFamily="34" charset="0"/>
                        </a:rPr>
                        <a:t>Acquisition of subject matter.</a:t>
                      </a:r>
                      <a:r>
                        <a:rPr kumimoji="0" lang="en-US" sz="1600" b="0" i="0" u="none" strike="noStrike" cap="none" normalizeH="0" baseline="0">
                          <a:ln>
                            <a:noFill/>
                          </a:ln>
                          <a:solidFill>
                            <a:schemeClr val="bg1"/>
                          </a:solidFill>
                          <a:effectLst/>
                          <a:latin typeface="Arial" panose="020B0604020202020204" pitchFamily="34" charset="0"/>
                          <a:cs typeface="Arial" panose="020B0604020202020204" pitchFamily="34" charset="0"/>
                        </a:rPr>
                        <a:t> Curriculum organized by subjects.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120000"/>
                        <a:buFontTx/>
                        <a:buNone/>
                        <a:tabLst/>
                      </a:pPr>
                      <a:r>
                        <a:rPr kumimoji="0" lang="en-US" sz="1600" b="0" i="1" u="none" strike="noStrike" cap="none" normalizeH="0" baseline="0" dirty="0">
                          <a:ln>
                            <a:noFill/>
                          </a:ln>
                          <a:solidFill>
                            <a:schemeClr val="bg1"/>
                          </a:solidFill>
                          <a:effectLst/>
                          <a:latin typeface="Arial" panose="020B0604020202020204" pitchFamily="34" charset="0"/>
                          <a:cs typeface="Arial" panose="020B0604020202020204" pitchFamily="34" charset="0"/>
                        </a:rPr>
                        <a:t>Learning experiences should be based around experiences, </a:t>
                      </a:r>
                      <a:r>
                        <a:rPr kumimoji="0" lang="en-US" sz="1600" b="0" i="0" u="none" strike="noStrike" cap="none" normalizeH="0" baseline="0" dirty="0">
                          <a:ln>
                            <a:noFill/>
                          </a:ln>
                          <a:solidFill>
                            <a:schemeClr val="bg1"/>
                          </a:solidFill>
                          <a:effectLst/>
                          <a:latin typeface="Arial" panose="020B0604020202020204" pitchFamily="34" charset="0"/>
                          <a:cs typeface="Arial" panose="020B0604020202020204" pitchFamily="34" charset="0"/>
                        </a:rPr>
                        <a:t>since people are performance </a:t>
                      </a:r>
                      <a:r>
                        <a:rPr kumimoji="0" lang="en-US" sz="1600" b="0" i="0" u="none" strike="noStrike" cap="none" normalizeH="0" baseline="0" dirty="0" err="1">
                          <a:ln>
                            <a:noFill/>
                          </a:ln>
                          <a:solidFill>
                            <a:schemeClr val="bg1"/>
                          </a:solidFill>
                          <a:effectLst/>
                          <a:latin typeface="Arial" panose="020B0604020202020204" pitchFamily="34" charset="0"/>
                          <a:cs typeface="Arial" panose="020B0604020202020204" pitchFamily="34" charset="0"/>
                        </a:rPr>
                        <a:t>centred</a:t>
                      </a:r>
                      <a:r>
                        <a:rPr kumimoji="0" lang="en-US" sz="1600" b="0" i="0" u="none" strike="noStrike" cap="none" normalizeH="0" baseline="0" dirty="0">
                          <a:ln>
                            <a:noFill/>
                          </a:ln>
                          <a:solidFill>
                            <a:schemeClr val="bg1"/>
                          </a:solidFill>
                          <a:effectLst/>
                          <a:latin typeface="Arial" panose="020B0604020202020204" pitchFamily="34" charset="0"/>
                          <a:cs typeface="Arial" panose="020B0604020202020204" pitchFamily="34" charset="0"/>
                        </a:rPr>
                        <a:t> in their learning</a:t>
                      </a:r>
                    </a:p>
                  </a:txBody>
                  <a:tcPr horzOverflow="overflow">
                    <a:lnL w="12700" cap="flat" cmpd="sng" algn="ctr">
                      <a:solidFill>
                        <a:schemeClr val="bg1"/>
                      </a:solidFill>
                      <a:prstDash val="solid"/>
                      <a:round/>
                      <a:headEnd type="none" w="med" len="med"/>
                      <a:tailEnd type="none" w="med" len="med"/>
                    </a:lnL>
                    <a:lnR cap="flat">
                      <a:noFill/>
                    </a:lnR>
                    <a:lnT w="12700" cap="flat" cmpd="sng" algn="ctr">
                      <a:solidFill>
                        <a:schemeClr val="bg1"/>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4365" name="Text Box 64"/>
          <p:cNvSpPr txBox="1">
            <a:spLocks noChangeArrowheads="1"/>
          </p:cNvSpPr>
          <p:nvPr/>
        </p:nvSpPr>
        <p:spPr bwMode="auto">
          <a:xfrm>
            <a:off x="323850" y="333375"/>
            <a:ext cx="8424863"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spcBef>
                <a:spcPct val="50000"/>
              </a:spcBef>
            </a:pPr>
            <a:r>
              <a:rPr lang="en-US" altLang="en-US" b="1" i="1" dirty="0">
                <a:solidFill>
                  <a:schemeClr val="bg1"/>
                </a:solidFill>
                <a:latin typeface="Arial" charset="0"/>
              </a:rPr>
              <a:t>A comparison of the assumptions of pedagogy and andragogy following Knowles (Jarvis 1985: 51) </a:t>
            </a:r>
          </a:p>
          <a:p>
            <a:pPr eaLnBrk="1" hangingPunct="1">
              <a:spcBef>
                <a:spcPct val="50000"/>
              </a:spcBef>
            </a:pPr>
            <a:endParaRPr lang="en-US" altLang="en-US" dirty="0">
              <a:solidFill>
                <a:schemeClr val="bg1"/>
              </a:solidFill>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8313" y="0"/>
            <a:ext cx="8229600" cy="1143000"/>
          </a:xfrm>
        </p:spPr>
        <p:txBody>
          <a:bodyPr/>
          <a:lstStyle/>
          <a:p>
            <a:pPr eaLnBrk="1" fontAlgn="auto" hangingPunct="1">
              <a:spcAft>
                <a:spcPts val="0"/>
              </a:spcAft>
              <a:defRPr/>
            </a:pPr>
            <a:r>
              <a:rPr lang="en-GB" dirty="0">
                <a:solidFill>
                  <a:schemeClr val="bg1"/>
                </a:solidFill>
                <a:effectLst/>
              </a:rPr>
              <a:t>Criticisms 1</a:t>
            </a:r>
            <a:endParaRPr lang="en-US" dirty="0">
              <a:solidFill>
                <a:schemeClr val="bg1"/>
              </a:solidFill>
              <a:effectLst/>
            </a:endParaRPr>
          </a:p>
        </p:txBody>
      </p:sp>
      <p:sp>
        <p:nvSpPr>
          <p:cNvPr id="16387" name="Rectangle 3"/>
          <p:cNvSpPr>
            <a:spLocks noGrp="1" noChangeArrowheads="1"/>
          </p:cNvSpPr>
          <p:nvPr>
            <p:ph idx="1"/>
          </p:nvPr>
        </p:nvSpPr>
        <p:spPr>
          <a:xfrm>
            <a:off x="457200" y="1196975"/>
            <a:ext cx="8507413" cy="5661025"/>
          </a:xfrm>
        </p:spPr>
        <p:txBody>
          <a:bodyPr/>
          <a:lstStyle/>
          <a:p>
            <a:pPr marL="0" indent="0" eaLnBrk="1" hangingPunct="1">
              <a:lnSpc>
                <a:spcPct val="80000"/>
              </a:lnSpc>
              <a:buNone/>
            </a:pPr>
            <a:r>
              <a:rPr lang="en-US" altLang="en-US" dirty="0">
                <a:solidFill>
                  <a:schemeClr val="bg1"/>
                </a:solidFill>
                <a:latin typeface="Arial" panose="020B0604020202020204" pitchFamily="34" charset="0"/>
                <a:cs typeface="Arial" panose="020B0604020202020204" pitchFamily="34" charset="0"/>
              </a:rPr>
              <a:t>Conception of andragogy is an attempt to build a comprehensive theory (or model) of adult learning that is anchored in the </a:t>
            </a:r>
            <a:r>
              <a:rPr lang="en-US" altLang="en-US" b="1" dirty="0">
                <a:solidFill>
                  <a:schemeClr val="bg1"/>
                </a:solidFill>
                <a:latin typeface="Arial" panose="020B0604020202020204" pitchFamily="34" charset="0"/>
                <a:cs typeface="Arial" panose="020B0604020202020204" pitchFamily="34" charset="0"/>
              </a:rPr>
              <a:t>characteristics </a:t>
            </a:r>
          </a:p>
          <a:p>
            <a:pPr marL="381000" indent="-381000" eaLnBrk="1" hangingPunct="1">
              <a:lnSpc>
                <a:spcPct val="80000"/>
              </a:lnSpc>
              <a:buFontTx/>
              <a:buNone/>
            </a:pPr>
            <a:r>
              <a:rPr lang="en-US" altLang="en-US" b="1" dirty="0">
                <a:solidFill>
                  <a:schemeClr val="bg1"/>
                </a:solidFill>
                <a:latin typeface="Arial" panose="020B0604020202020204" pitchFamily="34" charset="0"/>
                <a:cs typeface="Arial" panose="020B0604020202020204" pitchFamily="34" charset="0"/>
              </a:rPr>
              <a:t>of adult learners</a:t>
            </a:r>
            <a:r>
              <a:rPr lang="en-US" altLang="en-US" dirty="0">
                <a:solidFill>
                  <a:schemeClr val="bg1"/>
                </a:solidFill>
                <a:latin typeface="Arial" panose="020B0604020202020204" pitchFamily="34" charset="0"/>
                <a:cs typeface="Arial" panose="020B0604020202020204" pitchFamily="34" charset="0"/>
              </a:rPr>
              <a:t>. </a:t>
            </a:r>
          </a:p>
          <a:p>
            <a:pPr marL="381000" indent="-381000" eaLnBrk="1" hangingPunct="1">
              <a:lnSpc>
                <a:spcPct val="80000"/>
              </a:lnSpc>
              <a:buFontTx/>
              <a:buNone/>
            </a:pPr>
            <a:endParaRPr lang="en-US" altLang="en-US" dirty="0">
              <a:solidFill>
                <a:schemeClr val="bg1"/>
              </a:solidFill>
              <a:latin typeface="Arial" panose="020B0604020202020204" pitchFamily="34" charset="0"/>
              <a:cs typeface="Arial" panose="020B0604020202020204" pitchFamily="34" charset="0"/>
            </a:endParaRPr>
          </a:p>
          <a:p>
            <a:pPr marL="381000" indent="-381000" eaLnBrk="1" hangingPunct="1">
              <a:lnSpc>
                <a:spcPct val="80000"/>
              </a:lnSpc>
              <a:buFontTx/>
              <a:buNone/>
            </a:pPr>
            <a:r>
              <a:rPr lang="en-US" altLang="en-US" dirty="0">
                <a:solidFill>
                  <a:schemeClr val="bg1"/>
                </a:solidFill>
                <a:latin typeface="Arial" panose="020B0604020202020204" pitchFamily="34" charset="0"/>
                <a:cs typeface="Arial" panose="020B0604020202020204" pitchFamily="34" charset="0"/>
              </a:rPr>
              <a:t>Such approaches may be contrasted with those that </a:t>
            </a:r>
          </a:p>
          <a:p>
            <a:pPr marL="381000" indent="-381000" eaLnBrk="1" hangingPunct="1">
              <a:lnSpc>
                <a:spcPct val="80000"/>
              </a:lnSpc>
              <a:buFontTx/>
              <a:buNone/>
            </a:pPr>
            <a:r>
              <a:rPr lang="en-US" altLang="en-US" dirty="0">
                <a:solidFill>
                  <a:schemeClr val="bg1"/>
                </a:solidFill>
                <a:latin typeface="Arial" panose="020B0604020202020204" pitchFamily="34" charset="0"/>
                <a:cs typeface="Arial" panose="020B0604020202020204" pitchFamily="34" charset="0"/>
              </a:rPr>
              <a:t>focus on:</a:t>
            </a:r>
          </a:p>
          <a:p>
            <a:pPr marL="381000" indent="-381000" eaLnBrk="1" hangingPunct="1">
              <a:lnSpc>
                <a:spcPct val="80000"/>
              </a:lnSpc>
              <a:buFontTx/>
              <a:buNone/>
            </a:pPr>
            <a:endParaRPr lang="en-US" altLang="en-US" dirty="0">
              <a:solidFill>
                <a:schemeClr val="bg1"/>
              </a:solidFill>
              <a:latin typeface="Arial" panose="020B0604020202020204" pitchFamily="34" charset="0"/>
              <a:cs typeface="Arial" panose="020B0604020202020204" pitchFamily="34" charset="0"/>
            </a:endParaRPr>
          </a:p>
          <a:p>
            <a:pPr marL="381000" indent="-381000" eaLnBrk="1" hangingPunct="1">
              <a:lnSpc>
                <a:spcPct val="80000"/>
              </a:lnSpc>
              <a:buFont typeface="Arial" panose="020B0604020202020204" pitchFamily="34" charset="0"/>
              <a:buChar char="•"/>
            </a:pPr>
            <a:r>
              <a:rPr lang="en-US" altLang="en-US" dirty="0">
                <a:solidFill>
                  <a:schemeClr val="bg1"/>
                </a:solidFill>
                <a:latin typeface="Arial" panose="020B0604020202020204" pitchFamily="34" charset="0"/>
                <a:cs typeface="Arial" panose="020B0604020202020204" pitchFamily="34" charset="0"/>
              </a:rPr>
              <a:t>an adult's life situation (e.g.  Jarvis)</a:t>
            </a:r>
          </a:p>
          <a:p>
            <a:pPr marL="381000" indent="-381000" eaLnBrk="1" hangingPunct="1">
              <a:lnSpc>
                <a:spcPct val="80000"/>
              </a:lnSpc>
              <a:buFont typeface="Arial" panose="020B0604020202020204" pitchFamily="34" charset="0"/>
              <a:buChar char="•"/>
            </a:pPr>
            <a:endParaRPr lang="en-US" altLang="en-US" dirty="0">
              <a:solidFill>
                <a:schemeClr val="bg1"/>
              </a:solidFill>
              <a:latin typeface="Arial" panose="020B0604020202020204" pitchFamily="34" charset="0"/>
              <a:cs typeface="Arial" panose="020B0604020202020204" pitchFamily="34" charset="0"/>
            </a:endParaRPr>
          </a:p>
          <a:p>
            <a:pPr marL="381000" indent="-381000" eaLnBrk="1" hangingPunct="1">
              <a:lnSpc>
                <a:spcPct val="80000"/>
              </a:lnSpc>
              <a:buFont typeface="Arial" panose="020B0604020202020204" pitchFamily="34" charset="0"/>
              <a:buChar char="•"/>
            </a:pPr>
            <a:r>
              <a:rPr lang="en-US" altLang="en-US" dirty="0">
                <a:solidFill>
                  <a:schemeClr val="bg1"/>
                </a:solidFill>
                <a:latin typeface="Arial" panose="020B0604020202020204" pitchFamily="34" charset="0"/>
                <a:cs typeface="Arial" panose="020B0604020202020204" pitchFamily="34" charset="0"/>
              </a:rPr>
              <a:t>changes in consciousness (e.g. Freire)</a:t>
            </a:r>
          </a:p>
          <a:p>
            <a:pPr marL="381000" indent="-381000" eaLnBrk="1" hangingPunct="1">
              <a:lnSpc>
                <a:spcPct val="80000"/>
              </a:lnSpc>
              <a:buFontTx/>
              <a:buNone/>
            </a:pPr>
            <a:endParaRPr lang="en-US" altLang="en-US" sz="2000" dirty="0">
              <a:solidFill>
                <a:schemeClr val="bg1"/>
              </a:solidFill>
              <a:latin typeface="Arial" panose="020B0604020202020204" pitchFamily="34" charset="0"/>
              <a:cs typeface="Arial" panose="020B0604020202020204" pitchFamily="34" charset="0"/>
            </a:endParaRPr>
          </a:p>
          <a:p>
            <a:pPr marL="0" indent="0" eaLnBrk="1" hangingPunct="1">
              <a:lnSpc>
                <a:spcPct val="80000"/>
              </a:lnSpc>
              <a:buNone/>
            </a:pPr>
            <a:endParaRPr lang="en-US" altLang="en-US" sz="2000"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8313" y="0"/>
            <a:ext cx="8229600" cy="1143000"/>
          </a:xfrm>
        </p:spPr>
        <p:txBody>
          <a:bodyPr/>
          <a:lstStyle/>
          <a:p>
            <a:pPr eaLnBrk="1" fontAlgn="auto" hangingPunct="1">
              <a:spcAft>
                <a:spcPts val="0"/>
              </a:spcAft>
              <a:defRPr/>
            </a:pPr>
            <a:r>
              <a:rPr lang="en-GB" dirty="0">
                <a:solidFill>
                  <a:schemeClr val="bg1"/>
                </a:solidFill>
                <a:effectLst/>
              </a:rPr>
              <a:t>Criticisms 2</a:t>
            </a:r>
            <a:endParaRPr lang="en-US" dirty="0">
              <a:solidFill>
                <a:schemeClr val="bg1"/>
              </a:solidFill>
              <a:effectLst/>
            </a:endParaRPr>
          </a:p>
        </p:txBody>
      </p:sp>
      <p:sp>
        <p:nvSpPr>
          <p:cNvPr id="16387" name="Rectangle 3"/>
          <p:cNvSpPr>
            <a:spLocks noGrp="1" noChangeArrowheads="1"/>
          </p:cNvSpPr>
          <p:nvPr>
            <p:ph idx="1"/>
          </p:nvPr>
        </p:nvSpPr>
        <p:spPr>
          <a:xfrm>
            <a:off x="457200" y="1196975"/>
            <a:ext cx="8507413" cy="5661025"/>
          </a:xfrm>
        </p:spPr>
        <p:txBody>
          <a:bodyPr/>
          <a:lstStyle/>
          <a:p>
            <a:pPr marL="0" indent="0" eaLnBrk="1" hangingPunct="1">
              <a:lnSpc>
                <a:spcPct val="80000"/>
              </a:lnSpc>
              <a:buNone/>
            </a:pPr>
            <a:r>
              <a:rPr lang="en-US" altLang="en-US" dirty="0">
                <a:solidFill>
                  <a:schemeClr val="bg1"/>
                </a:solidFill>
                <a:latin typeface="Arial" panose="020B0604020202020204" pitchFamily="34" charset="0"/>
                <a:cs typeface="Arial" panose="020B0604020202020204" pitchFamily="34" charset="0"/>
              </a:rPr>
              <a:t>Knowles uses ideas from psychologists working in two quite different and opposing therapeutic traditions:</a:t>
            </a:r>
          </a:p>
          <a:p>
            <a:pPr marL="381000" indent="-381000" eaLnBrk="1" hangingPunct="1">
              <a:lnSpc>
                <a:spcPct val="80000"/>
              </a:lnSpc>
              <a:buFontTx/>
              <a:buNone/>
            </a:pPr>
            <a:endParaRPr lang="en-US" altLang="en-US" dirty="0">
              <a:solidFill>
                <a:schemeClr val="bg1"/>
              </a:solidFill>
              <a:latin typeface="Arial" panose="020B0604020202020204" pitchFamily="34" charset="0"/>
              <a:cs typeface="Arial" panose="020B0604020202020204" pitchFamily="34" charset="0"/>
            </a:endParaRPr>
          </a:p>
          <a:p>
            <a:pPr marL="381000" indent="-381000" eaLnBrk="1" hangingPunct="1">
              <a:lnSpc>
                <a:spcPct val="80000"/>
              </a:lnSpc>
              <a:buFont typeface="Arial" panose="020B0604020202020204" pitchFamily="34" charset="0"/>
              <a:buChar char="•"/>
            </a:pPr>
            <a:r>
              <a:rPr lang="en-US" altLang="en-US" dirty="0">
                <a:solidFill>
                  <a:schemeClr val="bg1"/>
                </a:solidFill>
                <a:latin typeface="Arial" panose="020B0604020202020204" pitchFamily="34" charset="0"/>
                <a:cs typeface="Arial" panose="020B0604020202020204" pitchFamily="34" charset="0"/>
              </a:rPr>
              <a:t>humanist – teacher as facilitator</a:t>
            </a:r>
          </a:p>
          <a:p>
            <a:pPr marL="381000" indent="-381000" eaLnBrk="1" hangingPunct="1">
              <a:lnSpc>
                <a:spcPct val="80000"/>
              </a:lnSpc>
              <a:buFont typeface="Arial" panose="020B0604020202020204" pitchFamily="34" charset="0"/>
              <a:buChar char="•"/>
            </a:pPr>
            <a:r>
              <a:rPr lang="en-US" altLang="en-US" dirty="0" err="1">
                <a:solidFill>
                  <a:schemeClr val="bg1"/>
                </a:solidFill>
                <a:latin typeface="Arial" panose="020B0604020202020204" pitchFamily="34" charset="0"/>
                <a:cs typeface="Arial" panose="020B0604020202020204" pitchFamily="34" charset="0"/>
              </a:rPr>
              <a:t>behavioural</a:t>
            </a:r>
            <a:r>
              <a:rPr lang="en-US" altLang="en-US" dirty="0">
                <a:solidFill>
                  <a:schemeClr val="bg1"/>
                </a:solidFill>
                <a:latin typeface="Arial" panose="020B0604020202020204" pitchFamily="34" charset="0"/>
                <a:cs typeface="Arial" panose="020B0604020202020204" pitchFamily="34" charset="0"/>
              </a:rPr>
              <a:t>  - objectives/ learning contracts </a:t>
            </a:r>
            <a:r>
              <a:rPr lang="en-US" altLang="en-US" dirty="0" err="1">
                <a:solidFill>
                  <a:schemeClr val="bg1"/>
                </a:solidFill>
                <a:latin typeface="Arial" panose="020B0604020202020204" pitchFamily="34" charset="0"/>
                <a:cs typeface="Arial" panose="020B0604020202020204" pitchFamily="34" charset="0"/>
              </a:rPr>
              <a:t>etc</a:t>
            </a:r>
            <a:endParaRPr lang="en-US" altLang="en-US" dirty="0">
              <a:solidFill>
                <a:schemeClr val="bg1"/>
              </a:solidFill>
              <a:latin typeface="Arial" panose="020B0604020202020204" pitchFamily="34" charset="0"/>
              <a:cs typeface="Arial" panose="020B0604020202020204" pitchFamily="34" charset="0"/>
            </a:endParaRPr>
          </a:p>
          <a:p>
            <a:pPr marL="381000" indent="-381000" eaLnBrk="1" hangingPunct="1">
              <a:lnSpc>
                <a:spcPct val="80000"/>
              </a:lnSpc>
              <a:buFontTx/>
              <a:buNone/>
            </a:pPr>
            <a:endParaRPr lang="en-US" altLang="en-US" dirty="0">
              <a:solidFill>
                <a:schemeClr val="bg1"/>
              </a:solidFill>
              <a:latin typeface="Arial" panose="020B0604020202020204" pitchFamily="34" charset="0"/>
              <a:cs typeface="Arial" panose="020B0604020202020204" pitchFamily="34" charset="0"/>
            </a:endParaRPr>
          </a:p>
          <a:p>
            <a:pPr marL="19050" indent="-19050" eaLnBrk="1" hangingPunct="1">
              <a:lnSpc>
                <a:spcPct val="80000"/>
              </a:lnSpc>
              <a:buFontTx/>
              <a:buNone/>
            </a:pPr>
            <a:r>
              <a:rPr lang="en-US" altLang="en-US" dirty="0">
                <a:solidFill>
                  <a:schemeClr val="bg1"/>
                </a:solidFill>
                <a:latin typeface="Arial" panose="020B0604020202020204" pitchFamily="34" charset="0"/>
                <a:cs typeface="Arial" panose="020B0604020202020204" pitchFamily="34" charset="0"/>
              </a:rPr>
              <a:t>Is this a </a:t>
            </a:r>
            <a:r>
              <a:rPr lang="en-US" altLang="en-US" b="1" dirty="0">
                <a:solidFill>
                  <a:schemeClr val="bg1"/>
                </a:solidFill>
                <a:latin typeface="Arial" panose="020B0604020202020204" pitchFamily="34" charset="0"/>
                <a:cs typeface="Arial" panose="020B0604020202020204" pitchFamily="34" charset="0"/>
              </a:rPr>
              <a:t>theory/set of assumptions about learning, </a:t>
            </a:r>
            <a:r>
              <a:rPr lang="en-US" altLang="en-US" dirty="0">
                <a:solidFill>
                  <a:schemeClr val="bg1"/>
                </a:solidFill>
                <a:latin typeface="Arial" panose="020B0604020202020204" pitchFamily="34" charset="0"/>
                <a:cs typeface="Arial" panose="020B0604020202020204" pitchFamily="34" charset="0"/>
              </a:rPr>
              <a:t>or</a:t>
            </a:r>
            <a:r>
              <a:rPr lang="en-US" altLang="en-US" b="1" dirty="0">
                <a:solidFill>
                  <a:schemeClr val="bg1"/>
                </a:solidFill>
                <a:latin typeface="Arial" panose="020B0604020202020204" pitchFamily="34" charset="0"/>
                <a:cs typeface="Arial" panose="020B0604020202020204" pitchFamily="34" charset="0"/>
              </a:rPr>
              <a:t> a theory/model of teaching</a:t>
            </a:r>
            <a:r>
              <a:rPr lang="en-US" altLang="en-US" dirty="0">
                <a:solidFill>
                  <a:schemeClr val="bg1"/>
                </a:solidFill>
                <a:latin typeface="Arial" panose="020B0604020202020204" pitchFamily="34" charset="0"/>
                <a:cs typeface="Arial" panose="020B0604020202020204" pitchFamily="34" charset="0"/>
              </a:rPr>
              <a:t>?</a:t>
            </a:r>
          </a:p>
          <a:p>
            <a:pPr marL="381000" indent="-381000" eaLnBrk="1" hangingPunct="1">
              <a:lnSpc>
                <a:spcPct val="80000"/>
              </a:lnSpc>
              <a:buFontTx/>
              <a:buNone/>
            </a:pPr>
            <a:endParaRPr lang="en-US" altLang="en-US" dirty="0">
              <a:solidFill>
                <a:schemeClr val="bg1"/>
              </a:solidFill>
              <a:latin typeface="Arial" panose="020B0604020202020204" pitchFamily="34" charset="0"/>
              <a:cs typeface="Arial" panose="020B0604020202020204" pitchFamily="34" charset="0"/>
            </a:endParaRPr>
          </a:p>
          <a:p>
            <a:pPr marL="19050" indent="-19050" eaLnBrk="1" hangingPunct="1">
              <a:lnSpc>
                <a:spcPct val="80000"/>
              </a:lnSpc>
              <a:buFontTx/>
              <a:buNone/>
            </a:pPr>
            <a:r>
              <a:rPr lang="en-US" altLang="en-US" dirty="0">
                <a:solidFill>
                  <a:schemeClr val="bg1"/>
                </a:solidFill>
                <a:latin typeface="Arial" panose="020B0604020202020204" pitchFamily="34" charset="0"/>
                <a:cs typeface="Arial" panose="020B0604020202020204" pitchFamily="34" charset="0"/>
              </a:rPr>
              <a:t>The assumptions 'can be read as descriptions of the adult learner... or as prescriptive statements about what the adult learner </a:t>
            </a:r>
            <a:r>
              <a:rPr lang="en-US" altLang="en-US" i="1" dirty="0">
                <a:solidFill>
                  <a:schemeClr val="bg1"/>
                </a:solidFill>
                <a:latin typeface="Arial" panose="020B0604020202020204" pitchFamily="34" charset="0"/>
                <a:cs typeface="Arial" panose="020B0604020202020204" pitchFamily="34" charset="0"/>
              </a:rPr>
              <a:t>should</a:t>
            </a:r>
            <a:r>
              <a:rPr lang="en-US" altLang="en-US" dirty="0">
                <a:solidFill>
                  <a:schemeClr val="bg1"/>
                </a:solidFill>
                <a:latin typeface="Arial" panose="020B0604020202020204" pitchFamily="34" charset="0"/>
                <a:cs typeface="Arial" panose="020B0604020202020204" pitchFamily="34" charset="0"/>
              </a:rPr>
              <a:t> be like' </a:t>
            </a:r>
          </a:p>
        </p:txBody>
      </p:sp>
    </p:spTree>
    <p:extLst>
      <p:ext uri="{BB962C8B-B14F-4D97-AF65-F5344CB8AC3E}">
        <p14:creationId xmlns:p14="http://schemas.microsoft.com/office/powerpoint/2010/main" val="268178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09600" y="228600"/>
            <a:ext cx="7924800" cy="1162050"/>
          </a:xfrm>
        </p:spPr>
        <p:txBody>
          <a:bodyPr>
            <a:normAutofit/>
          </a:bodyPr>
          <a:lstStyle/>
          <a:p>
            <a:pPr eaLnBrk="1" fontAlgn="auto" hangingPunct="1">
              <a:spcAft>
                <a:spcPts val="0"/>
              </a:spcAft>
              <a:defRPr/>
            </a:pPr>
            <a:r>
              <a:rPr lang="en-US" sz="4400" b="0" dirty="0">
                <a:solidFill>
                  <a:schemeClr val="bg1"/>
                </a:solidFill>
                <a:effectLst/>
                <a:latin typeface="Arial" panose="020B0604020202020204" pitchFamily="34" charset="0"/>
                <a:cs typeface="Arial" panose="020B0604020202020204" pitchFamily="34" charset="0"/>
              </a:rPr>
              <a:t>Social Learning</a:t>
            </a:r>
          </a:p>
        </p:txBody>
      </p:sp>
      <p:sp>
        <p:nvSpPr>
          <p:cNvPr id="19459" name="Rectangle 3"/>
          <p:cNvSpPr>
            <a:spLocks noGrp="1" noChangeArrowheads="1"/>
          </p:cNvSpPr>
          <p:nvPr>
            <p:ph idx="1"/>
          </p:nvPr>
        </p:nvSpPr>
        <p:spPr>
          <a:xfrm>
            <a:off x="1259632" y="2132856"/>
            <a:ext cx="4248472" cy="3960440"/>
          </a:xfrm>
        </p:spPr>
        <p:txBody>
          <a:bodyPr/>
          <a:lstStyle/>
          <a:p>
            <a:pPr marL="276225" indent="-139700" eaLnBrk="1" hangingPunct="1">
              <a:buSzTx/>
              <a:buFontTx/>
              <a:buNone/>
            </a:pPr>
            <a:r>
              <a:rPr lang="en-US" altLang="en-US" sz="3200" dirty="0">
                <a:solidFill>
                  <a:schemeClr val="bg1"/>
                </a:solidFill>
                <a:latin typeface="Arial" panose="020B0604020202020204" pitchFamily="34" charset="0"/>
                <a:cs typeface="Arial" panose="020B0604020202020204" pitchFamily="34" charset="0"/>
              </a:rPr>
              <a:t>“I know I cannot teach anyone anything, I can only provide an environment in which he/she can learn.”</a:t>
            </a:r>
          </a:p>
          <a:p>
            <a:pPr algn="r" eaLnBrk="1" hangingPunct="1">
              <a:buSzTx/>
              <a:buFontTx/>
              <a:buNone/>
            </a:pPr>
            <a:r>
              <a:rPr lang="en-US" altLang="en-US" sz="2400" dirty="0">
                <a:solidFill>
                  <a:schemeClr val="bg1"/>
                </a:solidFill>
                <a:latin typeface="Arial" panose="020B0604020202020204" pitchFamily="34" charset="0"/>
                <a:cs typeface="Arial" panose="020B0604020202020204" pitchFamily="34" charset="0"/>
              </a:rPr>
              <a:t>Carl Rogers, 1969</a:t>
            </a:r>
          </a:p>
        </p:txBody>
      </p:sp>
      <p:pic>
        <p:nvPicPr>
          <p:cNvPr id="4" name="Picture 4" descr="Carl_Roger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9849" y="2204864"/>
            <a:ext cx="2788615" cy="3379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3" name="Rectangle 3"/>
          <p:cNvSpPr>
            <a:spLocks noGrp="1" noChangeArrowheads="1"/>
          </p:cNvSpPr>
          <p:nvPr>
            <p:ph type="body" idx="4294967295"/>
          </p:nvPr>
        </p:nvSpPr>
        <p:spPr>
          <a:xfrm>
            <a:off x="323528" y="188640"/>
            <a:ext cx="5400600" cy="5957341"/>
          </a:xfrm>
        </p:spPr>
        <p:txBody>
          <a:bodyPr>
            <a:normAutofit/>
          </a:bodyPr>
          <a:lstStyle/>
          <a:p>
            <a:pPr marL="548640" indent="-411480" algn="ctr" eaLnBrk="1" fontAlgn="auto" hangingPunct="1">
              <a:lnSpc>
                <a:spcPct val="90000"/>
              </a:lnSpc>
              <a:spcAft>
                <a:spcPts val="0"/>
              </a:spcAft>
              <a:buClr>
                <a:schemeClr val="tx1">
                  <a:shade val="95000"/>
                </a:schemeClr>
              </a:buClr>
              <a:buFontTx/>
              <a:buNone/>
              <a:defRPr/>
            </a:pPr>
            <a:r>
              <a:rPr lang="en-GB" sz="3600" b="1" dirty="0">
                <a:solidFill>
                  <a:schemeClr val="bg1"/>
                </a:solidFill>
                <a:latin typeface="Arial" panose="020B0604020202020204" pitchFamily="34" charset="0"/>
                <a:cs typeface="Arial" panose="020B0604020202020204" pitchFamily="34" charset="0"/>
              </a:rPr>
              <a:t>Aims</a:t>
            </a:r>
          </a:p>
          <a:p>
            <a:pPr marL="548640" indent="-411480" algn="ctr" eaLnBrk="1" fontAlgn="auto" hangingPunct="1">
              <a:lnSpc>
                <a:spcPct val="90000"/>
              </a:lnSpc>
              <a:spcAft>
                <a:spcPts val="0"/>
              </a:spcAft>
              <a:buClr>
                <a:schemeClr val="tx1">
                  <a:shade val="95000"/>
                </a:schemeClr>
              </a:buClr>
              <a:buFontTx/>
              <a:buNone/>
              <a:defRPr/>
            </a:pPr>
            <a:endParaRPr lang="en-GB" sz="3600" b="1" dirty="0">
              <a:solidFill>
                <a:schemeClr val="bg1"/>
              </a:solidFill>
              <a:latin typeface="Arial" panose="020B0604020202020204" pitchFamily="34" charset="0"/>
              <a:cs typeface="Arial" panose="020B0604020202020204" pitchFamily="34" charset="0"/>
            </a:endParaRPr>
          </a:p>
          <a:p>
            <a:pPr marL="548640" indent="-411480" algn="ctr" eaLnBrk="1" fontAlgn="auto" hangingPunct="1">
              <a:lnSpc>
                <a:spcPct val="90000"/>
              </a:lnSpc>
              <a:spcAft>
                <a:spcPts val="0"/>
              </a:spcAft>
              <a:buClr>
                <a:schemeClr val="tx1">
                  <a:shade val="95000"/>
                </a:schemeClr>
              </a:buClr>
              <a:buFontTx/>
              <a:buNone/>
              <a:defRPr/>
            </a:pPr>
            <a:endParaRPr lang="en-GB" sz="1800" b="1" dirty="0">
              <a:solidFill>
                <a:schemeClr val="bg1"/>
              </a:solidFill>
              <a:latin typeface="Arial" panose="020B0604020202020204" pitchFamily="34" charset="0"/>
              <a:cs typeface="Arial" panose="020B0604020202020204" pitchFamily="34" charset="0"/>
            </a:endParaRPr>
          </a:p>
          <a:p>
            <a:pPr marL="594360" indent="-457200" eaLnBrk="1" fontAlgn="auto" hangingPunct="1">
              <a:lnSpc>
                <a:spcPct val="90000"/>
              </a:lnSpc>
              <a:spcAft>
                <a:spcPts val="0"/>
              </a:spcAft>
              <a:buClr>
                <a:schemeClr val="tx1">
                  <a:shade val="95000"/>
                </a:schemeClr>
              </a:buClr>
              <a:buFont typeface="Arial" panose="020B0604020202020204" pitchFamily="34" charset="0"/>
              <a:buChar char="•"/>
              <a:defRPr/>
            </a:pPr>
            <a:r>
              <a:rPr lang="en-GB" dirty="0">
                <a:solidFill>
                  <a:schemeClr val="bg1"/>
                </a:solidFill>
                <a:latin typeface="Arial" panose="020B0604020202020204" pitchFamily="34" charset="0"/>
                <a:cs typeface="Arial" panose="020B0604020202020204" pitchFamily="34" charset="0"/>
              </a:rPr>
              <a:t>To explore the importance of experiential learning models </a:t>
            </a:r>
          </a:p>
          <a:p>
            <a:pPr marL="594360" indent="-457200" eaLnBrk="1" fontAlgn="auto" hangingPunct="1">
              <a:lnSpc>
                <a:spcPct val="90000"/>
              </a:lnSpc>
              <a:spcAft>
                <a:spcPts val="0"/>
              </a:spcAft>
              <a:buClr>
                <a:schemeClr val="tx1">
                  <a:shade val="95000"/>
                </a:schemeClr>
              </a:buClr>
              <a:buFont typeface="Arial" panose="020B0604020202020204" pitchFamily="34" charset="0"/>
              <a:buChar char="•"/>
              <a:defRPr/>
            </a:pPr>
            <a:r>
              <a:rPr lang="en-GB" dirty="0">
                <a:solidFill>
                  <a:schemeClr val="bg1"/>
                </a:solidFill>
                <a:latin typeface="Arial" panose="020B0604020202020204" pitchFamily="34" charset="0"/>
                <a:cs typeface="Arial" panose="020B0604020202020204" pitchFamily="34" charset="0"/>
              </a:rPr>
              <a:t>To consider characteristics of learning in adults and in particular the concept of andragogy</a:t>
            </a:r>
          </a:p>
          <a:p>
            <a:pPr marL="594360" indent="-457200" eaLnBrk="1" fontAlgn="auto" hangingPunct="1">
              <a:lnSpc>
                <a:spcPct val="90000"/>
              </a:lnSpc>
              <a:spcAft>
                <a:spcPts val="0"/>
              </a:spcAft>
              <a:buClr>
                <a:schemeClr val="tx1">
                  <a:shade val="95000"/>
                </a:schemeClr>
              </a:buClr>
              <a:buFont typeface="Arial" panose="020B0604020202020204" pitchFamily="34" charset="0"/>
              <a:buChar char="•"/>
              <a:defRPr/>
            </a:pPr>
            <a:r>
              <a:rPr lang="en-GB" dirty="0">
                <a:solidFill>
                  <a:schemeClr val="bg1"/>
                </a:solidFill>
                <a:latin typeface="Arial" panose="020B0604020202020204" pitchFamily="34" charset="0"/>
                <a:cs typeface="Arial" panose="020B0604020202020204" pitchFamily="34" charset="0"/>
              </a:rPr>
              <a:t>To recognise the importance of social learning theories</a:t>
            </a:r>
          </a:p>
          <a:p>
            <a:pPr marL="137160" indent="0" eaLnBrk="1" fontAlgn="auto" hangingPunct="1">
              <a:lnSpc>
                <a:spcPct val="90000"/>
              </a:lnSpc>
              <a:spcAft>
                <a:spcPts val="0"/>
              </a:spcAft>
              <a:buClr>
                <a:schemeClr val="tx1">
                  <a:shade val="95000"/>
                </a:schemeClr>
              </a:buClr>
              <a:buNone/>
              <a:defRPr/>
            </a:pPr>
            <a:endParaRPr lang="en-GB" sz="2400" dirty="0">
              <a:solidFill>
                <a:schemeClr val="bg1"/>
              </a:solidFill>
            </a:endParaRPr>
          </a:p>
          <a:p>
            <a:pPr marL="548640" indent="-411480" eaLnBrk="1" fontAlgn="auto" hangingPunct="1">
              <a:lnSpc>
                <a:spcPct val="90000"/>
              </a:lnSpc>
              <a:spcAft>
                <a:spcPts val="0"/>
              </a:spcAft>
              <a:buClr>
                <a:schemeClr val="tx1">
                  <a:shade val="95000"/>
                </a:schemeClr>
              </a:buClr>
              <a:buFont typeface="Wingdings 2"/>
              <a:buChar char=""/>
              <a:defRPr/>
            </a:pPr>
            <a:endParaRPr lang="en-GB" sz="2400" dirty="0">
              <a:solidFill>
                <a:schemeClr val="bg1"/>
              </a:solidFill>
            </a:endParaRPr>
          </a:p>
          <a:p>
            <a:pPr marL="548640" indent="-411480" eaLnBrk="1" fontAlgn="auto" hangingPunct="1">
              <a:lnSpc>
                <a:spcPct val="90000"/>
              </a:lnSpc>
              <a:spcAft>
                <a:spcPts val="0"/>
              </a:spcAft>
              <a:buClr>
                <a:schemeClr val="tx1">
                  <a:shade val="95000"/>
                </a:schemeClr>
              </a:buClr>
              <a:buFont typeface="Wingdings 2"/>
              <a:buChar char=""/>
              <a:defRPr/>
            </a:pPr>
            <a:endParaRPr lang="en-GB" sz="2400" dirty="0">
              <a:solidFill>
                <a:schemeClr val="bg1"/>
              </a:solidFill>
            </a:endParaRPr>
          </a:p>
          <a:p>
            <a:pPr marL="548640" indent="-411480" eaLnBrk="1" fontAlgn="auto" hangingPunct="1">
              <a:lnSpc>
                <a:spcPct val="90000"/>
              </a:lnSpc>
              <a:spcAft>
                <a:spcPts val="0"/>
              </a:spcAft>
              <a:buClr>
                <a:schemeClr val="tx1">
                  <a:shade val="95000"/>
                </a:schemeClr>
              </a:buClr>
              <a:buFont typeface="Wingdings 2"/>
              <a:buChar char=""/>
              <a:defRPr/>
            </a:pPr>
            <a:endParaRPr lang="en-GB" sz="2400" dirty="0">
              <a:solidFill>
                <a:schemeClr val="bg1"/>
              </a:solidFill>
            </a:endParaRPr>
          </a:p>
        </p:txBody>
      </p:sp>
      <p:pic>
        <p:nvPicPr>
          <p:cNvPr id="3075" name="Picture 5" descr="picture: glass scupture by desiree hope/flickr - some rights reserved/ creative commons: attribution, non-commercial, no derivs.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6849" y="1209873"/>
            <a:ext cx="3024187" cy="4667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a:xfrm>
            <a:off x="0" y="274638"/>
            <a:ext cx="8229600" cy="1143000"/>
          </a:xfrm>
        </p:spPr>
        <p:txBody>
          <a:bodyPr/>
          <a:lstStyle/>
          <a:p>
            <a:pPr eaLnBrk="1" fontAlgn="auto" hangingPunct="1">
              <a:spcAft>
                <a:spcPts val="0"/>
              </a:spcAft>
              <a:defRPr/>
            </a:pPr>
            <a:r>
              <a:rPr lang="en-US" dirty="0">
                <a:solidFill>
                  <a:schemeClr val="bg1"/>
                </a:solidFill>
                <a:effectLst/>
                <a:latin typeface="Arial" panose="020B0604020202020204" pitchFamily="34" charset="0"/>
                <a:cs typeface="Arial" panose="020B0604020202020204" pitchFamily="34" charset="0"/>
              </a:rPr>
              <a:t>Significant learning</a:t>
            </a:r>
          </a:p>
        </p:txBody>
      </p:sp>
      <p:sp>
        <p:nvSpPr>
          <p:cNvPr id="20483" name="Rectangle 3"/>
          <p:cNvSpPr>
            <a:spLocks noGrp="1" noChangeArrowheads="1"/>
          </p:cNvSpPr>
          <p:nvPr>
            <p:ph type="body" idx="4294967295"/>
          </p:nvPr>
        </p:nvSpPr>
        <p:spPr>
          <a:xfrm>
            <a:off x="1043608" y="1549645"/>
            <a:ext cx="5652120" cy="3031483"/>
          </a:xfrm>
        </p:spPr>
        <p:txBody>
          <a:bodyPr/>
          <a:lstStyle/>
          <a:p>
            <a:pPr eaLnBrk="1" hangingPunct="1">
              <a:buFont typeface="Arial" panose="020B0604020202020204" pitchFamily="34" charset="0"/>
              <a:buChar char="•"/>
            </a:pPr>
            <a:r>
              <a:rPr lang="en-US" altLang="en-US" dirty="0">
                <a:solidFill>
                  <a:schemeClr val="bg1"/>
                </a:solidFill>
                <a:latin typeface="Arial" panose="020B0604020202020204" pitchFamily="34" charset="0"/>
                <a:cs typeface="Arial" panose="020B0604020202020204" pitchFamily="34" charset="0"/>
              </a:rPr>
              <a:t>It has a quality of personal involvement</a:t>
            </a:r>
          </a:p>
          <a:p>
            <a:pPr eaLnBrk="1" hangingPunct="1">
              <a:buFont typeface="Arial" panose="020B0604020202020204" pitchFamily="34" charset="0"/>
              <a:buChar char="•"/>
            </a:pPr>
            <a:r>
              <a:rPr lang="en-US" altLang="en-US" dirty="0">
                <a:solidFill>
                  <a:schemeClr val="bg1"/>
                </a:solidFill>
                <a:latin typeface="Arial" panose="020B0604020202020204" pitchFamily="34" charset="0"/>
                <a:cs typeface="Arial" panose="020B0604020202020204" pitchFamily="34" charset="0"/>
              </a:rPr>
              <a:t>It is self-initiated</a:t>
            </a:r>
          </a:p>
          <a:p>
            <a:pPr eaLnBrk="1" hangingPunct="1">
              <a:buFont typeface="Arial" panose="020B0604020202020204" pitchFamily="34" charset="0"/>
              <a:buChar char="•"/>
            </a:pPr>
            <a:r>
              <a:rPr lang="en-US" altLang="en-US" dirty="0">
                <a:solidFill>
                  <a:schemeClr val="bg1"/>
                </a:solidFill>
                <a:latin typeface="Arial" panose="020B0604020202020204" pitchFamily="34" charset="0"/>
                <a:cs typeface="Arial" panose="020B0604020202020204" pitchFamily="34" charset="0"/>
              </a:rPr>
              <a:t>It is pervasive</a:t>
            </a:r>
          </a:p>
          <a:p>
            <a:pPr eaLnBrk="1" hangingPunct="1">
              <a:buFont typeface="Arial" panose="020B0604020202020204" pitchFamily="34" charset="0"/>
              <a:buChar char="•"/>
            </a:pPr>
            <a:r>
              <a:rPr lang="en-US" altLang="en-US" dirty="0">
                <a:solidFill>
                  <a:schemeClr val="bg1"/>
                </a:solidFill>
                <a:latin typeface="Arial" panose="020B0604020202020204" pitchFamily="34" charset="0"/>
                <a:cs typeface="Arial" panose="020B0604020202020204" pitchFamily="34" charset="0"/>
              </a:rPr>
              <a:t>It is evaluated by the learner</a:t>
            </a:r>
          </a:p>
          <a:p>
            <a:pPr marL="136525" indent="0" algn="r" eaLnBrk="1" hangingPunct="1">
              <a:buNone/>
            </a:pPr>
            <a:r>
              <a:rPr lang="en-US" altLang="en-US" sz="2000" i="1" dirty="0">
                <a:solidFill>
                  <a:schemeClr val="bg1"/>
                </a:solidFill>
                <a:latin typeface="Arial" panose="020B0604020202020204" pitchFamily="34" charset="0"/>
                <a:cs typeface="Arial" panose="020B0604020202020204" pitchFamily="34" charset="0"/>
              </a:rPr>
              <a:t>Carl Rogers (1969)</a:t>
            </a:r>
            <a:br>
              <a:rPr lang="en-US" altLang="en-US" dirty="0">
                <a:solidFill>
                  <a:schemeClr val="bg1"/>
                </a:solidFill>
                <a:latin typeface="Arial" panose="020B0604020202020204" pitchFamily="34" charset="0"/>
                <a:cs typeface="Arial" panose="020B0604020202020204" pitchFamily="34" charset="0"/>
              </a:rPr>
            </a:br>
            <a:endParaRPr lang="en-US" altLang="en-US" dirty="0">
              <a:solidFill>
                <a:schemeClr val="bg1"/>
              </a:solidFill>
              <a:latin typeface="Arial" panose="020B0604020202020204" pitchFamily="34" charset="0"/>
              <a:cs typeface="Arial" panose="020B0604020202020204" pitchFamily="34" charset="0"/>
            </a:endParaRPr>
          </a:p>
        </p:txBody>
      </p:sp>
      <p:sp>
        <p:nvSpPr>
          <p:cNvPr id="20485" name="Text Box 5"/>
          <p:cNvSpPr txBox="1">
            <a:spLocks noChangeArrowheads="1"/>
          </p:cNvSpPr>
          <p:nvPr/>
        </p:nvSpPr>
        <p:spPr bwMode="auto">
          <a:xfrm>
            <a:off x="539552" y="4581128"/>
            <a:ext cx="8352928"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spcBef>
                <a:spcPct val="50000"/>
              </a:spcBef>
            </a:pPr>
            <a:r>
              <a:rPr lang="en-US" altLang="en-US" sz="2400" dirty="0">
                <a:solidFill>
                  <a:schemeClr val="bg1"/>
                </a:solidFill>
                <a:latin typeface="Arial" charset="0"/>
              </a:rPr>
              <a:t>Rogers (1957) outlined 3 attitudinal qualities that a teacher, or in his words, a ‘facilitator’, should have to assist the learning process. They are empathy (seeing things from the students' view point), authenticity (being yourself) and acceptance (of students' ideas and opinions).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a:xfrm>
            <a:off x="0" y="274638"/>
            <a:ext cx="8229600" cy="1143000"/>
          </a:xfrm>
        </p:spPr>
        <p:txBody>
          <a:bodyPr/>
          <a:lstStyle/>
          <a:p>
            <a:pPr eaLnBrk="1" fontAlgn="auto" hangingPunct="1">
              <a:spcAft>
                <a:spcPts val="0"/>
              </a:spcAft>
              <a:defRPr/>
            </a:pPr>
            <a:r>
              <a:rPr lang="en-US" dirty="0">
                <a:solidFill>
                  <a:schemeClr val="bg1"/>
                </a:solidFill>
                <a:effectLst/>
                <a:latin typeface="Arial" panose="020B0604020202020204" pitchFamily="34" charset="0"/>
                <a:cs typeface="Arial" panose="020B0604020202020204" pitchFamily="34" charset="0"/>
              </a:rPr>
              <a:t>Social Cognitive Theory</a:t>
            </a:r>
          </a:p>
        </p:txBody>
      </p:sp>
      <p:sp>
        <p:nvSpPr>
          <p:cNvPr id="20483" name="Rectangle 3"/>
          <p:cNvSpPr>
            <a:spLocks noGrp="1" noChangeArrowheads="1"/>
          </p:cNvSpPr>
          <p:nvPr>
            <p:ph type="body" idx="4294967295"/>
          </p:nvPr>
        </p:nvSpPr>
        <p:spPr>
          <a:xfrm>
            <a:off x="539552" y="1628800"/>
            <a:ext cx="5256584" cy="4471643"/>
          </a:xfrm>
        </p:spPr>
        <p:txBody>
          <a:bodyPr>
            <a:normAutofit fontScale="85000" lnSpcReduction="20000"/>
          </a:bodyPr>
          <a:lstStyle/>
          <a:p>
            <a:pPr eaLnBrk="1" hangingPunct="1">
              <a:buClr>
                <a:schemeClr val="bg1"/>
              </a:buClr>
              <a:buFont typeface="Wingdings" panose="05000000000000000000" pitchFamily="2" charset="2"/>
              <a:buChar char="Ø"/>
            </a:pPr>
            <a:r>
              <a:rPr lang="en-GB" dirty="0">
                <a:solidFill>
                  <a:schemeClr val="bg1"/>
                </a:solidFill>
                <a:latin typeface="Arial" panose="020B0604020202020204" pitchFamily="34" charset="0"/>
                <a:cs typeface="Arial" panose="020B0604020202020204" pitchFamily="34" charset="0"/>
              </a:rPr>
              <a:t>Learning through observation of others (e.g. children learning from parents, peers and teachers)</a:t>
            </a:r>
          </a:p>
          <a:p>
            <a:pPr eaLnBrk="1" hangingPunct="1">
              <a:buClr>
                <a:schemeClr val="bg1"/>
              </a:buClr>
              <a:buFont typeface="Wingdings" panose="05000000000000000000" pitchFamily="2" charset="2"/>
              <a:buChar char="Ø"/>
            </a:pPr>
            <a:r>
              <a:rPr lang="en-GB" dirty="0">
                <a:solidFill>
                  <a:schemeClr val="bg1"/>
                </a:solidFill>
                <a:latin typeface="Arial" panose="020B0604020202020204" pitchFamily="34" charset="0"/>
                <a:cs typeface="Arial" panose="020B0604020202020204" pitchFamily="34" charset="0"/>
              </a:rPr>
              <a:t>Self-efficacy ("the belief in one’s capabilities to organize and execute the courses of action required to manage prospective situations“)</a:t>
            </a:r>
          </a:p>
          <a:p>
            <a:pPr eaLnBrk="1" hangingPunct="1">
              <a:buClr>
                <a:schemeClr val="bg1"/>
              </a:buClr>
              <a:buFont typeface="Wingdings" panose="05000000000000000000" pitchFamily="2" charset="2"/>
              <a:buChar char="Ø"/>
            </a:pPr>
            <a:r>
              <a:rPr lang="en-GB" dirty="0">
                <a:solidFill>
                  <a:schemeClr val="bg1"/>
                </a:solidFill>
                <a:latin typeface="Arial" panose="020B0604020202020204" pitchFamily="34" charset="0"/>
                <a:cs typeface="Arial" panose="020B0604020202020204" pitchFamily="34" charset="0"/>
              </a:rPr>
              <a:t>Not only believing in yourself but taking action in the light of that belief.</a:t>
            </a:r>
          </a:p>
          <a:p>
            <a:pPr eaLnBrk="1" hangingPunct="1">
              <a:buClr>
                <a:schemeClr val="bg1"/>
              </a:buClr>
              <a:buFont typeface="Wingdings" panose="05000000000000000000" pitchFamily="2" charset="2"/>
              <a:buChar char="Ø"/>
            </a:pPr>
            <a:r>
              <a:rPr lang="en-GB" dirty="0">
                <a:solidFill>
                  <a:schemeClr val="bg1"/>
                </a:solidFill>
                <a:latin typeface="Arial" panose="020B0604020202020204" pitchFamily="34" charset="0"/>
                <a:cs typeface="Arial" panose="020B0604020202020204" pitchFamily="34" charset="0"/>
                <a:hlinkClick r:id="rId2"/>
              </a:rPr>
              <a:t>The Bobo Doll Experiment</a:t>
            </a:r>
            <a:endParaRPr lang="en-US" altLang="en-US" dirty="0">
              <a:solidFill>
                <a:schemeClr val="bg1"/>
              </a:solidFill>
              <a:latin typeface="Arial" panose="020B0604020202020204" pitchFamily="34" charset="0"/>
              <a:cs typeface="Arial" panose="020B0604020202020204" pitchFamily="34" charset="0"/>
            </a:endParaRPr>
          </a:p>
        </p:txBody>
      </p:sp>
      <p:pic>
        <p:nvPicPr>
          <p:cNvPr id="1026" name="Picture 2" descr="https://upload.wikimedia.org/wikipedia/commons/c/cc/Albert_Bandura_Psychologist.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28184" y="1700808"/>
            <a:ext cx="2181794" cy="308433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457306" y="5301208"/>
            <a:ext cx="1723549" cy="369332"/>
          </a:xfrm>
          <a:prstGeom prst="rect">
            <a:avLst/>
          </a:prstGeom>
          <a:noFill/>
        </p:spPr>
        <p:txBody>
          <a:bodyPr wrap="none" rtlCol="0">
            <a:spAutoFit/>
          </a:bodyPr>
          <a:lstStyle/>
          <a:p>
            <a:r>
              <a:rPr lang="en-GB" altLang="en-US" dirty="0">
                <a:solidFill>
                  <a:schemeClr val="bg1"/>
                </a:solidFill>
                <a:latin typeface="Arial" panose="020B0604020202020204" pitchFamily="34" charset="0"/>
                <a:cs typeface="Arial" panose="020B0604020202020204" pitchFamily="34" charset="0"/>
              </a:rPr>
              <a:t>Albert Bandura</a:t>
            </a:r>
            <a:endParaRPr lang="en-US" altLang="en-US"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86368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a:xfrm>
            <a:off x="467544" y="332656"/>
            <a:ext cx="8229600" cy="1143000"/>
          </a:xfrm>
        </p:spPr>
        <p:txBody>
          <a:bodyPr/>
          <a:lstStyle/>
          <a:p>
            <a:pPr eaLnBrk="1" fontAlgn="auto" hangingPunct="1">
              <a:spcAft>
                <a:spcPts val="0"/>
              </a:spcAft>
              <a:defRPr/>
            </a:pPr>
            <a:r>
              <a:rPr lang="en-US" dirty="0">
                <a:solidFill>
                  <a:schemeClr val="bg1"/>
                </a:solidFill>
                <a:effectLst/>
                <a:latin typeface="Arial" panose="020B0604020202020204" pitchFamily="34" charset="0"/>
                <a:cs typeface="Arial" panose="020B0604020202020204" pitchFamily="34" charset="0"/>
              </a:rPr>
              <a:t>Psycho-Social Theory</a:t>
            </a:r>
          </a:p>
        </p:txBody>
      </p:sp>
      <p:sp>
        <p:nvSpPr>
          <p:cNvPr id="20483" name="Rectangle 3"/>
          <p:cNvSpPr>
            <a:spLocks noGrp="1" noChangeArrowheads="1"/>
          </p:cNvSpPr>
          <p:nvPr>
            <p:ph type="body" idx="4294967295"/>
          </p:nvPr>
        </p:nvSpPr>
        <p:spPr>
          <a:xfrm>
            <a:off x="611560" y="1772816"/>
            <a:ext cx="3456384" cy="1224136"/>
          </a:xfrm>
        </p:spPr>
        <p:txBody>
          <a:bodyPr>
            <a:normAutofit fontScale="85000" lnSpcReduction="10000"/>
          </a:bodyPr>
          <a:lstStyle/>
          <a:p>
            <a:pPr marL="136525" indent="0" eaLnBrk="1" hangingPunct="1">
              <a:buClr>
                <a:schemeClr val="bg1"/>
              </a:buClr>
              <a:buNone/>
            </a:pPr>
            <a:r>
              <a:rPr lang="en-GB" altLang="en-US" dirty="0">
                <a:solidFill>
                  <a:schemeClr val="bg1"/>
                </a:solidFill>
                <a:latin typeface="Arial" panose="020B0604020202020204" pitchFamily="34" charset="0"/>
                <a:cs typeface="Arial" panose="020B0604020202020204" pitchFamily="34" charset="0"/>
              </a:rPr>
              <a:t>Theory of development with implications for learning?</a:t>
            </a:r>
          </a:p>
        </p:txBody>
      </p:sp>
      <p:sp>
        <p:nvSpPr>
          <p:cNvPr id="4" name="TextBox 3"/>
          <p:cNvSpPr txBox="1"/>
          <p:nvPr/>
        </p:nvSpPr>
        <p:spPr>
          <a:xfrm>
            <a:off x="1901697" y="5906194"/>
            <a:ext cx="1415772" cy="369332"/>
          </a:xfrm>
          <a:prstGeom prst="rect">
            <a:avLst/>
          </a:prstGeom>
          <a:noFill/>
        </p:spPr>
        <p:txBody>
          <a:bodyPr wrap="none" rtlCol="0">
            <a:spAutoFit/>
          </a:bodyPr>
          <a:lstStyle/>
          <a:p>
            <a:r>
              <a:rPr lang="en-GB" altLang="en-US" dirty="0">
                <a:solidFill>
                  <a:schemeClr val="bg1"/>
                </a:solidFill>
                <a:latin typeface="Arial" panose="020B0604020202020204" pitchFamily="34" charset="0"/>
                <a:cs typeface="Arial" panose="020B0604020202020204" pitchFamily="34" charset="0"/>
              </a:rPr>
              <a:t>Erik Erikson</a:t>
            </a:r>
            <a:endParaRPr lang="en-US" altLang="en-US" dirty="0">
              <a:solidFill>
                <a:schemeClr val="bg1"/>
              </a:solidFill>
              <a:latin typeface="Arial" panose="020B0604020202020204" pitchFamily="34" charset="0"/>
              <a:cs typeface="Arial" panose="020B0604020202020204" pitchFamily="34" charset="0"/>
            </a:endParaRPr>
          </a:p>
        </p:txBody>
      </p:sp>
      <p:pic>
        <p:nvPicPr>
          <p:cNvPr id="2052" name="Picture 4" descr="https://zanl13.files.wordpress.com/2011/10/erickson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294112"/>
            <a:ext cx="2438400" cy="230505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zanl13.files.wordpress.com/2011/10/social-dev1.gif">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2678" y="1772816"/>
            <a:ext cx="4516610" cy="48234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02215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09600" y="228600"/>
            <a:ext cx="7924800" cy="1162050"/>
          </a:xfrm>
        </p:spPr>
        <p:txBody>
          <a:bodyPr>
            <a:noAutofit/>
          </a:bodyPr>
          <a:lstStyle/>
          <a:p>
            <a:pPr eaLnBrk="1" fontAlgn="auto" hangingPunct="1">
              <a:spcAft>
                <a:spcPts val="0"/>
              </a:spcAft>
              <a:defRPr/>
            </a:pPr>
            <a:r>
              <a:rPr lang="en-US" sz="4000" b="0" dirty="0">
                <a:solidFill>
                  <a:schemeClr val="bg1"/>
                </a:solidFill>
                <a:effectLst/>
                <a:latin typeface="Arial" panose="020B0604020202020204" pitchFamily="34" charset="0"/>
                <a:cs typeface="Arial" panose="020B0604020202020204" pitchFamily="34" charset="0"/>
              </a:rPr>
              <a:t>Self-Awareness</a:t>
            </a:r>
            <a:br>
              <a:rPr lang="en-US" sz="4000" b="0" dirty="0">
                <a:solidFill>
                  <a:schemeClr val="bg1"/>
                </a:solidFill>
                <a:effectLst/>
                <a:latin typeface="Arial" panose="020B0604020202020204" pitchFamily="34" charset="0"/>
                <a:cs typeface="Arial" panose="020B0604020202020204" pitchFamily="34" charset="0"/>
              </a:rPr>
            </a:br>
            <a:r>
              <a:rPr lang="en-US" sz="3600" b="0" dirty="0">
                <a:solidFill>
                  <a:schemeClr val="bg1"/>
                </a:solidFill>
                <a:effectLst/>
                <a:latin typeface="Arial" panose="020B0604020202020204" pitchFamily="34" charset="0"/>
                <a:cs typeface="Arial" panose="020B0604020202020204" pitchFamily="34" charset="0"/>
              </a:rPr>
              <a:t>(The Johari Window)</a:t>
            </a:r>
          </a:p>
        </p:txBody>
      </p:sp>
      <p:sp>
        <p:nvSpPr>
          <p:cNvPr id="21507" name="Text Box 3"/>
          <p:cNvSpPr txBox="1">
            <a:spLocks noChangeArrowheads="1"/>
          </p:cNvSpPr>
          <p:nvPr/>
        </p:nvSpPr>
        <p:spPr bwMode="auto">
          <a:xfrm>
            <a:off x="3962400" y="2167122"/>
            <a:ext cx="2073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400" i="1" dirty="0">
                <a:solidFill>
                  <a:schemeClr val="bg1"/>
                </a:solidFill>
                <a:latin typeface="Arial" charset="0"/>
              </a:rPr>
              <a:t>Known to self</a:t>
            </a:r>
          </a:p>
        </p:txBody>
      </p:sp>
      <p:sp>
        <p:nvSpPr>
          <p:cNvPr id="21508" name="Rectangle 4"/>
          <p:cNvSpPr>
            <a:spLocks noChangeArrowheads="1"/>
          </p:cNvSpPr>
          <p:nvPr/>
        </p:nvSpPr>
        <p:spPr bwMode="auto">
          <a:xfrm>
            <a:off x="6400800" y="21336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400" i="1">
                <a:solidFill>
                  <a:schemeClr val="bg1"/>
                </a:solidFill>
                <a:latin typeface="Arial" charset="0"/>
              </a:rPr>
              <a:t>Not known to self</a:t>
            </a:r>
          </a:p>
        </p:txBody>
      </p:sp>
      <p:sp>
        <p:nvSpPr>
          <p:cNvPr id="21509" name="Rectangle 5"/>
          <p:cNvSpPr>
            <a:spLocks noChangeArrowheads="1"/>
          </p:cNvSpPr>
          <p:nvPr/>
        </p:nvSpPr>
        <p:spPr bwMode="auto">
          <a:xfrm>
            <a:off x="1600200" y="2929122"/>
            <a:ext cx="1371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400" i="1" dirty="0">
                <a:solidFill>
                  <a:schemeClr val="bg1"/>
                </a:solidFill>
                <a:latin typeface="Arial" charset="0"/>
              </a:rPr>
              <a:t>Known to others</a:t>
            </a:r>
          </a:p>
        </p:txBody>
      </p:sp>
      <p:sp>
        <p:nvSpPr>
          <p:cNvPr id="21510" name="Rectangle 6"/>
          <p:cNvSpPr>
            <a:spLocks noChangeArrowheads="1"/>
          </p:cNvSpPr>
          <p:nvPr/>
        </p:nvSpPr>
        <p:spPr bwMode="auto">
          <a:xfrm>
            <a:off x="1600200" y="4834122"/>
            <a:ext cx="1905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400" i="1" dirty="0">
                <a:solidFill>
                  <a:schemeClr val="bg1"/>
                </a:solidFill>
                <a:latin typeface="Arial" charset="0"/>
              </a:rPr>
              <a:t>Not known to others</a:t>
            </a:r>
          </a:p>
        </p:txBody>
      </p:sp>
      <p:sp>
        <p:nvSpPr>
          <p:cNvPr id="49159" name="Text Box 7"/>
          <p:cNvSpPr txBox="1">
            <a:spLocks noChangeArrowheads="1"/>
          </p:cNvSpPr>
          <p:nvPr/>
        </p:nvSpPr>
        <p:spPr bwMode="auto">
          <a:xfrm>
            <a:off x="6781800" y="5105400"/>
            <a:ext cx="23622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800" b="1" dirty="0">
                <a:solidFill>
                  <a:schemeClr val="bg1"/>
                </a:solidFill>
                <a:latin typeface="Arial" charset="0"/>
              </a:rPr>
              <a:t>Not known to anyone</a:t>
            </a:r>
          </a:p>
        </p:txBody>
      </p:sp>
      <p:sp>
        <p:nvSpPr>
          <p:cNvPr id="49160" name="Text Box 8"/>
          <p:cNvSpPr txBox="1">
            <a:spLocks noChangeArrowheads="1"/>
          </p:cNvSpPr>
          <p:nvPr/>
        </p:nvSpPr>
        <p:spPr bwMode="auto">
          <a:xfrm>
            <a:off x="3581400" y="2895600"/>
            <a:ext cx="14478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800" b="1">
                <a:solidFill>
                  <a:schemeClr val="bg1"/>
                </a:solidFill>
                <a:latin typeface="Arial" charset="0"/>
              </a:rPr>
              <a:t>Public to all</a:t>
            </a:r>
          </a:p>
        </p:txBody>
      </p:sp>
      <p:sp>
        <p:nvSpPr>
          <p:cNvPr id="49161" name="Rectangle 9"/>
          <p:cNvSpPr>
            <a:spLocks noChangeArrowheads="1"/>
          </p:cNvSpPr>
          <p:nvPr/>
        </p:nvSpPr>
        <p:spPr bwMode="auto">
          <a:xfrm>
            <a:off x="7010400" y="2895600"/>
            <a:ext cx="19812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800" b="1">
                <a:solidFill>
                  <a:schemeClr val="bg1"/>
                </a:solidFill>
                <a:latin typeface="Arial" charset="0"/>
              </a:rPr>
              <a:t>Public to all but me</a:t>
            </a:r>
          </a:p>
        </p:txBody>
      </p:sp>
      <p:sp>
        <p:nvSpPr>
          <p:cNvPr id="49162" name="Rectangle 10"/>
          <p:cNvSpPr>
            <a:spLocks noChangeArrowheads="1"/>
          </p:cNvSpPr>
          <p:nvPr/>
        </p:nvSpPr>
        <p:spPr bwMode="auto">
          <a:xfrm>
            <a:off x="3505200" y="5181600"/>
            <a:ext cx="1676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800" b="1">
                <a:solidFill>
                  <a:schemeClr val="bg1"/>
                </a:solidFill>
                <a:latin typeface="Arial" charset="0"/>
              </a:rPr>
              <a:t>Private to me</a:t>
            </a:r>
          </a:p>
        </p:txBody>
      </p:sp>
      <p:sp>
        <p:nvSpPr>
          <p:cNvPr id="21515" name="Line 11"/>
          <p:cNvSpPr>
            <a:spLocks noChangeShapeType="1"/>
          </p:cNvSpPr>
          <p:nvPr/>
        </p:nvSpPr>
        <p:spPr bwMode="auto">
          <a:xfrm>
            <a:off x="6096000" y="3276600"/>
            <a:ext cx="0" cy="2590800"/>
          </a:xfrm>
          <a:prstGeom prst="line">
            <a:avLst/>
          </a:prstGeom>
          <a:noFill/>
          <a:ln w="38100">
            <a:solidFill>
              <a:schemeClr val="bg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GB"/>
          </a:p>
        </p:txBody>
      </p:sp>
      <p:sp>
        <p:nvSpPr>
          <p:cNvPr id="21516" name="Line 12"/>
          <p:cNvSpPr>
            <a:spLocks noChangeShapeType="1"/>
          </p:cNvSpPr>
          <p:nvPr/>
        </p:nvSpPr>
        <p:spPr bwMode="auto">
          <a:xfrm flipH="1">
            <a:off x="3962400" y="4495800"/>
            <a:ext cx="4648200" cy="0"/>
          </a:xfrm>
          <a:prstGeom prst="line">
            <a:avLst/>
          </a:prstGeom>
          <a:noFill/>
          <a:ln w="38100">
            <a:solidFill>
              <a:schemeClr val="bg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GB"/>
          </a:p>
        </p:txBody>
      </p:sp>
      <p:sp>
        <p:nvSpPr>
          <p:cNvPr id="49165" name="Text Box 13"/>
          <p:cNvSpPr txBox="1">
            <a:spLocks noChangeArrowheads="1"/>
          </p:cNvSpPr>
          <p:nvPr/>
        </p:nvSpPr>
        <p:spPr bwMode="auto">
          <a:xfrm>
            <a:off x="5029200" y="3841750"/>
            <a:ext cx="942975" cy="469900"/>
          </a:xfrm>
          <a:prstGeom prst="rect">
            <a:avLst/>
          </a:prstGeom>
          <a:noFill/>
          <a:ln w="12700">
            <a:solidFill>
              <a:schemeClr val="accent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400" i="1" dirty="0">
                <a:solidFill>
                  <a:schemeClr val="bg1"/>
                </a:solidFill>
                <a:latin typeface="Arial" charset="0"/>
              </a:rPr>
              <a:t>Open</a:t>
            </a:r>
          </a:p>
        </p:txBody>
      </p:sp>
      <p:sp>
        <p:nvSpPr>
          <p:cNvPr id="49166" name="Text Box 14"/>
          <p:cNvSpPr txBox="1">
            <a:spLocks noChangeArrowheads="1"/>
          </p:cNvSpPr>
          <p:nvPr/>
        </p:nvSpPr>
        <p:spPr bwMode="auto">
          <a:xfrm>
            <a:off x="6324600" y="4648200"/>
            <a:ext cx="1470025" cy="469900"/>
          </a:xfrm>
          <a:prstGeom prst="rect">
            <a:avLst/>
          </a:prstGeom>
          <a:noFill/>
          <a:ln w="12700">
            <a:solidFill>
              <a:schemeClr val="accent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400" i="1">
                <a:solidFill>
                  <a:schemeClr val="bg1"/>
                </a:solidFill>
                <a:latin typeface="Arial" charset="0"/>
              </a:rPr>
              <a:t>Unknown</a:t>
            </a:r>
          </a:p>
        </p:txBody>
      </p:sp>
      <p:sp>
        <p:nvSpPr>
          <p:cNvPr id="49167" name="Text Box 15"/>
          <p:cNvSpPr txBox="1">
            <a:spLocks noChangeArrowheads="1"/>
          </p:cNvSpPr>
          <p:nvPr/>
        </p:nvSpPr>
        <p:spPr bwMode="auto">
          <a:xfrm>
            <a:off x="4876800" y="4648200"/>
            <a:ext cx="1165225" cy="469900"/>
          </a:xfrm>
          <a:prstGeom prst="rect">
            <a:avLst/>
          </a:prstGeom>
          <a:noFill/>
          <a:ln w="12700">
            <a:solidFill>
              <a:schemeClr val="accent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400" i="1">
                <a:solidFill>
                  <a:schemeClr val="bg1"/>
                </a:solidFill>
                <a:latin typeface="Arial" charset="0"/>
              </a:rPr>
              <a:t>Hidden</a:t>
            </a:r>
          </a:p>
        </p:txBody>
      </p:sp>
      <p:sp>
        <p:nvSpPr>
          <p:cNvPr id="49168" name="Text Box 16"/>
          <p:cNvSpPr txBox="1">
            <a:spLocks noChangeArrowheads="1"/>
          </p:cNvSpPr>
          <p:nvPr/>
        </p:nvSpPr>
        <p:spPr bwMode="auto">
          <a:xfrm>
            <a:off x="6248400" y="3841750"/>
            <a:ext cx="876300" cy="469900"/>
          </a:xfrm>
          <a:prstGeom prst="rect">
            <a:avLst/>
          </a:prstGeom>
          <a:noFill/>
          <a:ln w="12700">
            <a:solidFill>
              <a:schemeClr val="accent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r>
              <a:rPr lang="en-GB" altLang="en-US" sz="2400" i="1" dirty="0">
                <a:solidFill>
                  <a:schemeClr val="bg1"/>
                </a:solidFill>
                <a:latin typeface="Arial" charset="0"/>
              </a:rPr>
              <a:t>Blind</a:t>
            </a:r>
          </a:p>
        </p:txBody>
      </p:sp>
      <p:sp>
        <p:nvSpPr>
          <p:cNvPr id="2" name="TextBox 1"/>
          <p:cNvSpPr txBox="1"/>
          <p:nvPr/>
        </p:nvSpPr>
        <p:spPr>
          <a:xfrm>
            <a:off x="1003562" y="5867400"/>
            <a:ext cx="596638" cy="369332"/>
          </a:xfrm>
          <a:prstGeom prst="rect">
            <a:avLst/>
          </a:prstGeom>
          <a:noFill/>
        </p:spPr>
        <p:txBody>
          <a:bodyPr wrap="none" rtlCol="0">
            <a:spAutoFit/>
          </a:bodyPr>
          <a:lstStyle/>
          <a:p>
            <a:r>
              <a:rPr lang="en-GB" dirty="0">
                <a:solidFill>
                  <a:schemeClr val="bg1"/>
                </a:solidFill>
                <a:hlinkClick r:id="rId3"/>
              </a:rPr>
              <a:t>Link</a:t>
            </a:r>
            <a:endParaRPr lang="en-GB"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60"/>
                                        </p:tgtEl>
                                        <p:attrNameLst>
                                          <p:attrName>style.visibility</p:attrName>
                                        </p:attrNameLst>
                                      </p:cBhvr>
                                      <p:to>
                                        <p:strVal val="visible"/>
                                      </p:to>
                                    </p:set>
                                    <p:anim calcmode="lin" valueType="num">
                                      <p:cBhvr additive="base">
                                        <p:cTn id="7" dur="500" fill="hold"/>
                                        <p:tgtEl>
                                          <p:spTgt spid="49160"/>
                                        </p:tgtEl>
                                        <p:attrNameLst>
                                          <p:attrName>ppt_x</p:attrName>
                                        </p:attrNameLst>
                                      </p:cBhvr>
                                      <p:tavLst>
                                        <p:tav tm="0">
                                          <p:val>
                                            <p:strVal val="0-#ppt_w/2"/>
                                          </p:val>
                                        </p:tav>
                                        <p:tav tm="100000">
                                          <p:val>
                                            <p:strVal val="#ppt_x"/>
                                          </p:val>
                                        </p:tav>
                                      </p:tavLst>
                                    </p:anim>
                                    <p:anim calcmode="lin" valueType="num">
                                      <p:cBhvr additive="base">
                                        <p:cTn id="8" dur="500" fill="hold"/>
                                        <p:tgtEl>
                                          <p:spTgt spid="4916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9161"/>
                                        </p:tgtEl>
                                        <p:attrNameLst>
                                          <p:attrName>style.visibility</p:attrName>
                                        </p:attrNameLst>
                                      </p:cBhvr>
                                      <p:to>
                                        <p:strVal val="visible"/>
                                      </p:to>
                                    </p:set>
                                    <p:anim calcmode="lin" valueType="num">
                                      <p:cBhvr additive="base">
                                        <p:cTn id="13" dur="500" fill="hold"/>
                                        <p:tgtEl>
                                          <p:spTgt spid="49161"/>
                                        </p:tgtEl>
                                        <p:attrNameLst>
                                          <p:attrName>ppt_x</p:attrName>
                                        </p:attrNameLst>
                                      </p:cBhvr>
                                      <p:tavLst>
                                        <p:tav tm="0">
                                          <p:val>
                                            <p:strVal val="1+#ppt_w/2"/>
                                          </p:val>
                                        </p:tav>
                                        <p:tav tm="100000">
                                          <p:val>
                                            <p:strVal val="#ppt_x"/>
                                          </p:val>
                                        </p:tav>
                                      </p:tavLst>
                                    </p:anim>
                                    <p:anim calcmode="lin" valueType="num">
                                      <p:cBhvr additive="base">
                                        <p:cTn id="14" dur="500" fill="hold"/>
                                        <p:tgtEl>
                                          <p:spTgt spid="4916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162"/>
                                        </p:tgtEl>
                                        <p:attrNameLst>
                                          <p:attrName>style.visibility</p:attrName>
                                        </p:attrNameLst>
                                      </p:cBhvr>
                                      <p:to>
                                        <p:strVal val="visible"/>
                                      </p:to>
                                    </p:set>
                                    <p:anim calcmode="lin" valueType="num">
                                      <p:cBhvr additive="base">
                                        <p:cTn id="19" dur="500" fill="hold"/>
                                        <p:tgtEl>
                                          <p:spTgt spid="49162"/>
                                        </p:tgtEl>
                                        <p:attrNameLst>
                                          <p:attrName>ppt_x</p:attrName>
                                        </p:attrNameLst>
                                      </p:cBhvr>
                                      <p:tavLst>
                                        <p:tav tm="0">
                                          <p:val>
                                            <p:strVal val="0-#ppt_w/2"/>
                                          </p:val>
                                        </p:tav>
                                        <p:tav tm="100000">
                                          <p:val>
                                            <p:strVal val="#ppt_x"/>
                                          </p:val>
                                        </p:tav>
                                      </p:tavLst>
                                    </p:anim>
                                    <p:anim calcmode="lin" valueType="num">
                                      <p:cBhvr additive="base">
                                        <p:cTn id="20" dur="500" fill="hold"/>
                                        <p:tgtEl>
                                          <p:spTgt spid="4916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49159"/>
                                        </p:tgtEl>
                                        <p:attrNameLst>
                                          <p:attrName>style.visibility</p:attrName>
                                        </p:attrNameLst>
                                      </p:cBhvr>
                                      <p:to>
                                        <p:strVal val="visible"/>
                                      </p:to>
                                    </p:set>
                                    <p:anim calcmode="lin" valueType="num">
                                      <p:cBhvr additive="base">
                                        <p:cTn id="25" dur="500" fill="hold"/>
                                        <p:tgtEl>
                                          <p:spTgt spid="49159"/>
                                        </p:tgtEl>
                                        <p:attrNameLst>
                                          <p:attrName>ppt_x</p:attrName>
                                        </p:attrNameLst>
                                      </p:cBhvr>
                                      <p:tavLst>
                                        <p:tav tm="0">
                                          <p:val>
                                            <p:strVal val="1+#ppt_w/2"/>
                                          </p:val>
                                        </p:tav>
                                        <p:tav tm="100000">
                                          <p:val>
                                            <p:strVal val="#ppt_x"/>
                                          </p:val>
                                        </p:tav>
                                      </p:tavLst>
                                    </p:anim>
                                    <p:anim calcmode="lin" valueType="num">
                                      <p:cBhvr additive="base">
                                        <p:cTn id="26" dur="500" fill="hold"/>
                                        <p:tgtEl>
                                          <p:spTgt spid="4915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49165"/>
                                        </p:tgtEl>
                                        <p:attrNameLst>
                                          <p:attrName>style.visibility</p:attrName>
                                        </p:attrNameLst>
                                      </p:cBhvr>
                                      <p:to>
                                        <p:strVal val="visible"/>
                                      </p:to>
                                    </p:set>
                                    <p:anim calcmode="lin" valueType="num">
                                      <p:cBhvr additive="base">
                                        <p:cTn id="31" dur="500" fill="hold"/>
                                        <p:tgtEl>
                                          <p:spTgt spid="49165"/>
                                        </p:tgtEl>
                                        <p:attrNameLst>
                                          <p:attrName>ppt_x</p:attrName>
                                        </p:attrNameLst>
                                      </p:cBhvr>
                                      <p:tavLst>
                                        <p:tav tm="0">
                                          <p:val>
                                            <p:strVal val="#ppt_x"/>
                                          </p:val>
                                        </p:tav>
                                        <p:tav tm="100000">
                                          <p:val>
                                            <p:strVal val="#ppt_x"/>
                                          </p:val>
                                        </p:tav>
                                      </p:tavLst>
                                    </p:anim>
                                    <p:anim calcmode="lin" valueType="num">
                                      <p:cBhvr additive="base">
                                        <p:cTn id="32" dur="500" fill="hold"/>
                                        <p:tgtEl>
                                          <p:spTgt spid="49165"/>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49168"/>
                                        </p:tgtEl>
                                        <p:attrNameLst>
                                          <p:attrName>style.visibility</p:attrName>
                                        </p:attrNameLst>
                                      </p:cBhvr>
                                      <p:to>
                                        <p:strVal val="visible"/>
                                      </p:to>
                                    </p:set>
                                    <p:anim calcmode="lin" valueType="num">
                                      <p:cBhvr additive="base">
                                        <p:cTn id="37" dur="500" fill="hold"/>
                                        <p:tgtEl>
                                          <p:spTgt spid="49168"/>
                                        </p:tgtEl>
                                        <p:attrNameLst>
                                          <p:attrName>ppt_x</p:attrName>
                                        </p:attrNameLst>
                                      </p:cBhvr>
                                      <p:tavLst>
                                        <p:tav tm="0">
                                          <p:val>
                                            <p:strVal val="#ppt_x"/>
                                          </p:val>
                                        </p:tav>
                                        <p:tav tm="100000">
                                          <p:val>
                                            <p:strVal val="#ppt_x"/>
                                          </p:val>
                                        </p:tav>
                                      </p:tavLst>
                                    </p:anim>
                                    <p:anim calcmode="lin" valueType="num">
                                      <p:cBhvr additive="base">
                                        <p:cTn id="38" dur="500" fill="hold"/>
                                        <p:tgtEl>
                                          <p:spTgt spid="49168"/>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9166"/>
                                        </p:tgtEl>
                                        <p:attrNameLst>
                                          <p:attrName>style.visibility</p:attrName>
                                        </p:attrNameLst>
                                      </p:cBhvr>
                                      <p:to>
                                        <p:strVal val="visible"/>
                                      </p:to>
                                    </p:set>
                                    <p:anim calcmode="lin" valueType="num">
                                      <p:cBhvr additive="base">
                                        <p:cTn id="43" dur="500" fill="hold"/>
                                        <p:tgtEl>
                                          <p:spTgt spid="49166"/>
                                        </p:tgtEl>
                                        <p:attrNameLst>
                                          <p:attrName>ppt_x</p:attrName>
                                        </p:attrNameLst>
                                      </p:cBhvr>
                                      <p:tavLst>
                                        <p:tav tm="0">
                                          <p:val>
                                            <p:strVal val="#ppt_x"/>
                                          </p:val>
                                        </p:tav>
                                        <p:tav tm="100000">
                                          <p:val>
                                            <p:strVal val="#ppt_x"/>
                                          </p:val>
                                        </p:tav>
                                      </p:tavLst>
                                    </p:anim>
                                    <p:anim calcmode="lin" valueType="num">
                                      <p:cBhvr additive="base">
                                        <p:cTn id="44" dur="500" fill="hold"/>
                                        <p:tgtEl>
                                          <p:spTgt spid="49166"/>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9167"/>
                                        </p:tgtEl>
                                        <p:attrNameLst>
                                          <p:attrName>style.visibility</p:attrName>
                                        </p:attrNameLst>
                                      </p:cBhvr>
                                      <p:to>
                                        <p:strVal val="visible"/>
                                      </p:to>
                                    </p:set>
                                    <p:anim calcmode="lin" valueType="num">
                                      <p:cBhvr additive="base">
                                        <p:cTn id="49" dur="500" fill="hold"/>
                                        <p:tgtEl>
                                          <p:spTgt spid="49167"/>
                                        </p:tgtEl>
                                        <p:attrNameLst>
                                          <p:attrName>ppt_x</p:attrName>
                                        </p:attrNameLst>
                                      </p:cBhvr>
                                      <p:tavLst>
                                        <p:tav tm="0">
                                          <p:val>
                                            <p:strVal val="#ppt_x"/>
                                          </p:val>
                                        </p:tav>
                                        <p:tav tm="100000">
                                          <p:val>
                                            <p:strVal val="#ppt_x"/>
                                          </p:val>
                                        </p:tav>
                                      </p:tavLst>
                                    </p:anim>
                                    <p:anim calcmode="lin" valueType="num">
                                      <p:cBhvr additive="base">
                                        <p:cTn id="50" dur="500" fill="hold"/>
                                        <p:tgtEl>
                                          <p:spTgt spid="491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9" grpId="0" autoUpdateAnimBg="0"/>
      <p:bldP spid="49160" grpId="0" autoUpdateAnimBg="0"/>
      <p:bldP spid="49161" grpId="0" autoUpdateAnimBg="0"/>
      <p:bldP spid="49162" grpId="0" autoUpdateAnimBg="0"/>
      <p:bldP spid="49165" grpId="0" animBg="1" autoUpdateAnimBg="0"/>
      <p:bldP spid="49166" grpId="0" animBg="1" autoUpdateAnimBg="0"/>
      <p:bldP spid="49167" grpId="0" animBg="1" autoUpdateAnimBg="0"/>
      <p:bldP spid="49168"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39552" y="404664"/>
            <a:ext cx="8003232" cy="1371600"/>
          </a:xfrm>
        </p:spPr>
        <p:txBody>
          <a:bodyPr/>
          <a:lstStyle/>
          <a:p>
            <a:pPr eaLnBrk="1" hangingPunct="1">
              <a:buFont typeface="Wingdings" pitchFamily="2" charset="2"/>
              <a:buNone/>
            </a:pPr>
            <a:r>
              <a:rPr lang="en-US" altLang="en-US" dirty="0">
                <a:solidFill>
                  <a:schemeClr val="bg1"/>
                </a:solidFill>
                <a:effectLst/>
              </a:rPr>
              <a:t>The Variety of Theories of/about Learning</a:t>
            </a:r>
          </a:p>
        </p:txBody>
      </p:sp>
      <p:sp>
        <p:nvSpPr>
          <p:cNvPr id="405507" name="Rectangle 3"/>
          <p:cNvSpPr>
            <a:spLocks noGrp="1" noChangeArrowheads="1"/>
          </p:cNvSpPr>
          <p:nvPr>
            <p:ph type="body" idx="1"/>
          </p:nvPr>
        </p:nvSpPr>
        <p:spPr>
          <a:xfrm>
            <a:off x="1763688" y="2204864"/>
            <a:ext cx="5843588" cy="4114800"/>
          </a:xfrm>
        </p:spPr>
        <p:txBody>
          <a:bodyPr/>
          <a:lstStyle/>
          <a:p>
            <a:pPr eaLnBrk="1" hangingPunct="1">
              <a:buFont typeface="Wingdings" pitchFamily="2" charset="2"/>
              <a:buChar char="§"/>
              <a:defRPr/>
            </a:pPr>
            <a:r>
              <a:rPr lang="en-GB" altLang="en-US" dirty="0">
                <a:solidFill>
                  <a:schemeClr val="bg1"/>
                </a:solidFill>
                <a:effectLst/>
                <a:latin typeface="Arial" panose="020B0604020202020204" pitchFamily="34" charset="0"/>
                <a:cs typeface="Arial" panose="020B0604020202020204" pitchFamily="34" charset="0"/>
              </a:rPr>
              <a:t>Dual coding theory</a:t>
            </a:r>
          </a:p>
          <a:p>
            <a:pPr eaLnBrk="1" hangingPunct="1">
              <a:buFont typeface="Wingdings" pitchFamily="2" charset="2"/>
              <a:buChar char="§"/>
              <a:defRPr/>
            </a:pPr>
            <a:r>
              <a:rPr lang="en-GB" altLang="en-US" dirty="0">
                <a:solidFill>
                  <a:schemeClr val="bg1"/>
                </a:solidFill>
                <a:effectLst/>
                <a:latin typeface="Arial" panose="020B0604020202020204" pitchFamily="34" charset="0"/>
                <a:cs typeface="Arial" panose="020B0604020202020204" pitchFamily="34" charset="0"/>
              </a:rPr>
              <a:t>Functional context theory</a:t>
            </a:r>
          </a:p>
          <a:p>
            <a:pPr eaLnBrk="1" hangingPunct="1">
              <a:buFont typeface="Wingdings" pitchFamily="2" charset="2"/>
              <a:buChar char="§"/>
              <a:defRPr/>
            </a:pPr>
            <a:r>
              <a:rPr lang="en-GB" altLang="en-US" dirty="0">
                <a:solidFill>
                  <a:schemeClr val="bg1"/>
                </a:solidFill>
                <a:effectLst/>
                <a:latin typeface="Arial" panose="020B0604020202020204" pitchFamily="34" charset="0"/>
                <a:cs typeface="Arial" panose="020B0604020202020204" pitchFamily="34" charset="0"/>
              </a:rPr>
              <a:t>Minimalism</a:t>
            </a:r>
          </a:p>
          <a:p>
            <a:pPr eaLnBrk="1" hangingPunct="1">
              <a:buFont typeface="Wingdings" pitchFamily="2" charset="2"/>
              <a:buChar char="§"/>
              <a:defRPr/>
            </a:pPr>
            <a:r>
              <a:rPr lang="en-GB" altLang="en-US" dirty="0">
                <a:solidFill>
                  <a:schemeClr val="bg1"/>
                </a:solidFill>
                <a:effectLst/>
                <a:latin typeface="Arial" panose="020B0604020202020204" pitchFamily="34" charset="0"/>
                <a:cs typeface="Arial" panose="020B0604020202020204" pitchFamily="34" charset="0"/>
              </a:rPr>
              <a:t>Repair theory</a:t>
            </a:r>
          </a:p>
          <a:p>
            <a:pPr eaLnBrk="1" hangingPunct="1">
              <a:buFont typeface="Wingdings" pitchFamily="2" charset="2"/>
              <a:buChar char="§"/>
              <a:defRPr/>
            </a:pPr>
            <a:r>
              <a:rPr lang="en-GB" altLang="en-US" dirty="0" err="1">
                <a:solidFill>
                  <a:schemeClr val="bg1"/>
                </a:solidFill>
                <a:effectLst/>
                <a:latin typeface="Arial" panose="020B0604020202020204" pitchFamily="34" charset="0"/>
                <a:cs typeface="Arial" panose="020B0604020202020204" pitchFamily="34" charset="0"/>
              </a:rPr>
              <a:t>Subsumption</a:t>
            </a:r>
            <a:r>
              <a:rPr lang="en-GB" altLang="en-US" dirty="0">
                <a:solidFill>
                  <a:schemeClr val="bg1"/>
                </a:solidFill>
                <a:effectLst/>
                <a:latin typeface="Arial" panose="020B0604020202020204" pitchFamily="34" charset="0"/>
                <a:cs typeface="Arial" panose="020B0604020202020204" pitchFamily="34" charset="0"/>
              </a:rPr>
              <a:t> theory</a:t>
            </a:r>
          </a:p>
          <a:p>
            <a:pPr eaLnBrk="1" hangingPunct="1">
              <a:buFont typeface="Wingdings" pitchFamily="2" charset="2"/>
              <a:buChar char="§"/>
              <a:defRPr/>
            </a:pPr>
            <a:r>
              <a:rPr lang="en-GB" altLang="en-US" dirty="0">
                <a:solidFill>
                  <a:schemeClr val="bg1"/>
                </a:solidFill>
                <a:effectLst/>
                <a:latin typeface="Arial" panose="020B0604020202020204" pitchFamily="34" charset="0"/>
                <a:cs typeface="Arial" panose="020B0604020202020204" pitchFamily="34" charset="0"/>
              </a:rPr>
              <a:t>Cognitive dissonance theory</a:t>
            </a:r>
            <a:endParaRPr lang="en-GB" altLang="en-US" dirty="0">
              <a:solidFill>
                <a:schemeClr val="bg1"/>
              </a:solidFill>
              <a:effectLst/>
              <a:latin typeface="Arial" panose="020B0604020202020204" pitchFamily="34" charset="0"/>
              <a:cs typeface="Arial" panose="020B0604020202020204" pitchFamily="34" charset="0"/>
              <a:hlinkClick r:id="rId3"/>
            </a:endParaRPr>
          </a:p>
        </p:txBody>
      </p:sp>
    </p:spTree>
    <p:extLst>
      <p:ext uri="{BB962C8B-B14F-4D97-AF65-F5344CB8AC3E}">
        <p14:creationId xmlns:p14="http://schemas.microsoft.com/office/powerpoint/2010/main" val="35172456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05507">
                                            <p:txEl>
                                              <p:pRg st="0" end="0"/>
                                            </p:txEl>
                                          </p:spTgt>
                                        </p:tgtEl>
                                        <p:attrNameLst>
                                          <p:attrName>style.visibility</p:attrName>
                                        </p:attrNameLst>
                                      </p:cBhvr>
                                      <p:to>
                                        <p:strVal val="visible"/>
                                      </p:to>
                                    </p:set>
                                    <p:animEffect transition="in" filter="blinds(horizontal)">
                                      <p:cBhvr>
                                        <p:cTn id="7" dur="500"/>
                                        <p:tgtEl>
                                          <p:spTgt spid="405507">
                                            <p:txEl>
                                              <p:pRg st="0" end="0"/>
                                            </p:txEl>
                                          </p:spTgt>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05507">
                                            <p:txEl>
                                              <p:pRg st="1" end="1"/>
                                            </p:txEl>
                                          </p:spTgt>
                                        </p:tgtEl>
                                        <p:attrNameLst>
                                          <p:attrName>style.visibility</p:attrName>
                                        </p:attrNameLst>
                                      </p:cBhvr>
                                      <p:to>
                                        <p:strVal val="visible"/>
                                      </p:to>
                                    </p:set>
                                    <p:animEffect transition="in" filter="blinds(horizontal)">
                                      <p:cBhvr>
                                        <p:cTn id="11" dur="500"/>
                                        <p:tgtEl>
                                          <p:spTgt spid="405507">
                                            <p:txEl>
                                              <p:pRg st="1" end="1"/>
                                            </p:txEl>
                                          </p:spTgt>
                                        </p:tgtEl>
                                      </p:cBhvr>
                                    </p:animEffect>
                                  </p:childTnLst>
                                </p:cTn>
                              </p:par>
                            </p:childTnLst>
                          </p:cTn>
                        </p:par>
                        <p:par>
                          <p:cTn id="12" fill="hold" nodeType="afterGroup">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405507">
                                            <p:txEl>
                                              <p:pRg st="2" end="2"/>
                                            </p:txEl>
                                          </p:spTgt>
                                        </p:tgtEl>
                                        <p:attrNameLst>
                                          <p:attrName>style.visibility</p:attrName>
                                        </p:attrNameLst>
                                      </p:cBhvr>
                                      <p:to>
                                        <p:strVal val="visible"/>
                                      </p:to>
                                    </p:set>
                                    <p:animEffect transition="in" filter="blinds(horizontal)">
                                      <p:cBhvr>
                                        <p:cTn id="15" dur="500"/>
                                        <p:tgtEl>
                                          <p:spTgt spid="405507">
                                            <p:txEl>
                                              <p:pRg st="2" end="2"/>
                                            </p:txEl>
                                          </p:spTgt>
                                        </p:tgtEl>
                                      </p:cBhvr>
                                    </p:animEffect>
                                  </p:childTnLst>
                                </p:cTn>
                              </p:par>
                            </p:childTnLst>
                          </p:cTn>
                        </p:par>
                        <p:par>
                          <p:cTn id="16" fill="hold" nodeType="afterGroup">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405507">
                                            <p:txEl>
                                              <p:pRg st="3" end="3"/>
                                            </p:txEl>
                                          </p:spTgt>
                                        </p:tgtEl>
                                        <p:attrNameLst>
                                          <p:attrName>style.visibility</p:attrName>
                                        </p:attrNameLst>
                                      </p:cBhvr>
                                      <p:to>
                                        <p:strVal val="visible"/>
                                      </p:to>
                                    </p:set>
                                    <p:animEffect transition="in" filter="blinds(horizontal)">
                                      <p:cBhvr>
                                        <p:cTn id="19" dur="500"/>
                                        <p:tgtEl>
                                          <p:spTgt spid="405507">
                                            <p:txEl>
                                              <p:pRg st="3" end="3"/>
                                            </p:txEl>
                                          </p:spTgt>
                                        </p:tgtEl>
                                      </p:cBhvr>
                                    </p:animEffect>
                                  </p:childTnLst>
                                </p:cTn>
                              </p:par>
                            </p:childTnLst>
                          </p:cTn>
                        </p:par>
                        <p:par>
                          <p:cTn id="20" fill="hold" nodeType="afterGroup">
                            <p:stCondLst>
                              <p:cond delay="2000"/>
                            </p:stCondLst>
                            <p:childTnLst>
                              <p:par>
                                <p:cTn id="21" presetID="3" presetClass="entr" presetSubtype="10" fill="hold" grpId="0" nodeType="afterEffect">
                                  <p:stCondLst>
                                    <p:cond delay="0"/>
                                  </p:stCondLst>
                                  <p:childTnLst>
                                    <p:set>
                                      <p:cBhvr>
                                        <p:cTn id="22" dur="1" fill="hold">
                                          <p:stCondLst>
                                            <p:cond delay="0"/>
                                          </p:stCondLst>
                                        </p:cTn>
                                        <p:tgtEl>
                                          <p:spTgt spid="405507">
                                            <p:txEl>
                                              <p:pRg st="4" end="4"/>
                                            </p:txEl>
                                          </p:spTgt>
                                        </p:tgtEl>
                                        <p:attrNameLst>
                                          <p:attrName>style.visibility</p:attrName>
                                        </p:attrNameLst>
                                      </p:cBhvr>
                                      <p:to>
                                        <p:strVal val="visible"/>
                                      </p:to>
                                    </p:set>
                                    <p:animEffect transition="in" filter="blinds(horizontal)">
                                      <p:cBhvr>
                                        <p:cTn id="23" dur="500"/>
                                        <p:tgtEl>
                                          <p:spTgt spid="405507">
                                            <p:txEl>
                                              <p:pRg st="4" end="4"/>
                                            </p:txEl>
                                          </p:spTgt>
                                        </p:tgtEl>
                                      </p:cBhvr>
                                    </p:animEffect>
                                  </p:childTnLst>
                                </p:cTn>
                              </p:par>
                            </p:childTnLst>
                          </p:cTn>
                        </p:par>
                        <p:par>
                          <p:cTn id="24" fill="hold" nodeType="afterGroup">
                            <p:stCondLst>
                              <p:cond delay="2500"/>
                            </p:stCondLst>
                            <p:childTnLst>
                              <p:par>
                                <p:cTn id="25" presetID="3" presetClass="entr" presetSubtype="10" fill="hold" grpId="0" nodeType="afterEffect">
                                  <p:stCondLst>
                                    <p:cond delay="0"/>
                                  </p:stCondLst>
                                  <p:childTnLst>
                                    <p:set>
                                      <p:cBhvr>
                                        <p:cTn id="26" dur="1" fill="hold">
                                          <p:stCondLst>
                                            <p:cond delay="0"/>
                                          </p:stCondLst>
                                        </p:cTn>
                                        <p:tgtEl>
                                          <p:spTgt spid="405507">
                                            <p:txEl>
                                              <p:pRg st="5" end="5"/>
                                            </p:txEl>
                                          </p:spTgt>
                                        </p:tgtEl>
                                        <p:attrNameLst>
                                          <p:attrName>style.visibility</p:attrName>
                                        </p:attrNameLst>
                                      </p:cBhvr>
                                      <p:to>
                                        <p:strVal val="visible"/>
                                      </p:to>
                                    </p:set>
                                    <p:animEffect transition="in" filter="blinds(horizontal)">
                                      <p:cBhvr>
                                        <p:cTn id="27" dur="500"/>
                                        <p:tgtEl>
                                          <p:spTgt spid="4055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507" grpId="0" uiExpand="1" build="p" bldLvl="2" autoUpdateAnimBg="0" advAuto="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70384" y="16808"/>
            <a:ext cx="8003232" cy="720080"/>
          </a:xfrm>
        </p:spPr>
        <p:txBody>
          <a:bodyPr/>
          <a:lstStyle/>
          <a:p>
            <a:pPr eaLnBrk="1" hangingPunct="1">
              <a:buFont typeface="Wingdings" pitchFamily="2" charset="2"/>
              <a:buNone/>
            </a:pPr>
            <a:r>
              <a:rPr lang="en-US" altLang="en-US" sz="3600" dirty="0">
                <a:solidFill>
                  <a:schemeClr val="bg1"/>
                </a:solidFill>
                <a:effectLst/>
              </a:rPr>
              <a:t>Making Sense of Multiplicity</a:t>
            </a:r>
          </a:p>
        </p:txBody>
      </p:sp>
      <p:sp>
        <p:nvSpPr>
          <p:cNvPr id="405507" name="Rectangle 3"/>
          <p:cNvSpPr>
            <a:spLocks noGrp="1" noChangeArrowheads="1"/>
          </p:cNvSpPr>
          <p:nvPr>
            <p:ph type="body" idx="1"/>
          </p:nvPr>
        </p:nvSpPr>
        <p:spPr>
          <a:xfrm>
            <a:off x="2017964" y="6137920"/>
            <a:ext cx="5181232" cy="720080"/>
          </a:xfrm>
        </p:spPr>
        <p:txBody>
          <a:bodyPr/>
          <a:lstStyle/>
          <a:p>
            <a:pPr marL="0" indent="0" algn="ctr" eaLnBrk="1" hangingPunct="1">
              <a:buNone/>
              <a:defRPr/>
            </a:pPr>
            <a:r>
              <a:rPr lang="en-GB" altLang="en-US" dirty="0">
                <a:solidFill>
                  <a:schemeClr val="bg1"/>
                </a:solidFill>
                <a:effectLst/>
                <a:latin typeface="Arial" panose="020B0604020202020204" pitchFamily="34" charset="0"/>
                <a:cs typeface="Arial" panose="020B0604020202020204" pitchFamily="34" charset="0"/>
              </a:rPr>
              <a:t>Holistic model (</a:t>
            </a:r>
            <a:r>
              <a:rPr lang="en-GB" altLang="en-US" dirty="0" err="1">
                <a:solidFill>
                  <a:schemeClr val="bg1"/>
                </a:solidFill>
                <a:effectLst/>
                <a:latin typeface="Arial" panose="020B0604020202020204" pitchFamily="34" charset="0"/>
                <a:cs typeface="Arial" panose="020B0604020202020204" pitchFamily="34" charset="0"/>
              </a:rPr>
              <a:t>Illeris</a:t>
            </a:r>
            <a:r>
              <a:rPr lang="en-GB" altLang="en-US" dirty="0">
                <a:solidFill>
                  <a:schemeClr val="bg1"/>
                </a:solidFill>
                <a:effectLst/>
                <a:latin typeface="Arial" panose="020B0604020202020204" pitchFamily="34" charset="0"/>
                <a:cs typeface="Arial" panose="020B0604020202020204" pitchFamily="34" charset="0"/>
              </a:rPr>
              <a:t>)</a:t>
            </a:r>
            <a:endParaRPr lang="en-GB" altLang="en-US" dirty="0">
              <a:solidFill>
                <a:schemeClr val="bg1"/>
              </a:solidFill>
              <a:effectLst/>
              <a:latin typeface="Arial" panose="020B0604020202020204" pitchFamily="34" charset="0"/>
              <a:cs typeface="Arial" panose="020B0604020202020204" pitchFamily="34" charset="0"/>
              <a:hlinkClick r:id="rId3"/>
            </a:endParaRPr>
          </a:p>
        </p:txBody>
      </p:sp>
      <p:cxnSp>
        <p:nvCxnSpPr>
          <p:cNvPr id="3" name="Straight Arrow Connector 2"/>
          <p:cNvCxnSpPr/>
          <p:nvPr/>
        </p:nvCxnSpPr>
        <p:spPr bwMode="auto">
          <a:xfrm>
            <a:off x="4644008" y="2780928"/>
            <a:ext cx="0" cy="2570584"/>
          </a:xfrm>
          <a:prstGeom prst="straightConnector1">
            <a:avLst/>
          </a:prstGeom>
          <a:solidFill>
            <a:schemeClr val="accent1"/>
          </a:solidFill>
          <a:ln w="76200" cap="flat" cmpd="sng" algn="ctr">
            <a:solidFill>
              <a:schemeClr val="tx1"/>
            </a:solidFill>
            <a:prstDash val="solid"/>
            <a:round/>
            <a:headEnd type="arrow" w="sm" len="sm"/>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Arrow Connector 5"/>
          <p:cNvCxnSpPr/>
          <p:nvPr/>
        </p:nvCxnSpPr>
        <p:spPr bwMode="auto">
          <a:xfrm flipV="1">
            <a:off x="4644008" y="2204864"/>
            <a:ext cx="2448272" cy="576064"/>
          </a:xfrm>
          <a:prstGeom prst="straightConnector1">
            <a:avLst/>
          </a:prstGeom>
          <a:solidFill>
            <a:schemeClr val="accent1"/>
          </a:solidFill>
          <a:ln w="76200" cap="flat" cmpd="sng" algn="ctr">
            <a:solidFill>
              <a:schemeClr val="tx1"/>
            </a:solidFill>
            <a:prstDash val="solid"/>
            <a:round/>
            <a:headEnd type="none" w="sm" len="sm"/>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Arrow Connector 6"/>
          <p:cNvCxnSpPr/>
          <p:nvPr/>
        </p:nvCxnSpPr>
        <p:spPr bwMode="auto">
          <a:xfrm flipH="1" flipV="1">
            <a:off x="2195736" y="2204864"/>
            <a:ext cx="2448272" cy="580648"/>
          </a:xfrm>
          <a:prstGeom prst="straightConnector1">
            <a:avLst/>
          </a:prstGeom>
          <a:solidFill>
            <a:schemeClr val="accent1"/>
          </a:solidFill>
          <a:ln w="76200" cap="flat" cmpd="sng" algn="ctr">
            <a:solidFill>
              <a:schemeClr val="tx1"/>
            </a:solidFill>
            <a:prstDash val="solid"/>
            <a:round/>
            <a:headEnd type="none" w="sm" len="sm"/>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Isosceles Triangle 12"/>
          <p:cNvSpPr/>
          <p:nvPr/>
        </p:nvSpPr>
        <p:spPr bwMode="auto">
          <a:xfrm flipV="1">
            <a:off x="1331640" y="1833972"/>
            <a:ext cx="6480720" cy="4043300"/>
          </a:xfrm>
          <a:prstGeom prst="triangle">
            <a:avLst>
              <a:gd name="adj" fmla="val 51196"/>
            </a:avLst>
          </a:prstGeom>
          <a:noFill/>
          <a:ln w="38100" cap="flat" cmpd="sng" algn="ctr">
            <a:solidFill>
              <a:schemeClr val="accent6"/>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Tahoma" pitchFamily="34" charset="0"/>
              <a:cs typeface="Arial" pitchFamily="34" charset="0"/>
            </a:endParaRPr>
          </a:p>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Tahoma" pitchFamily="34" charset="0"/>
              <a:cs typeface="Arial" pitchFamily="34" charset="0"/>
            </a:endParaRPr>
          </a:p>
        </p:txBody>
      </p:sp>
      <p:sp>
        <p:nvSpPr>
          <p:cNvPr id="9" name="TextBox 8"/>
          <p:cNvSpPr txBox="1"/>
          <p:nvPr/>
        </p:nvSpPr>
        <p:spPr>
          <a:xfrm>
            <a:off x="2771628" y="2324487"/>
            <a:ext cx="1245854" cy="461665"/>
          </a:xfrm>
          <a:prstGeom prst="rect">
            <a:avLst/>
          </a:prstGeom>
          <a:solidFill>
            <a:schemeClr val="bg1"/>
          </a:solidFill>
        </p:spPr>
        <p:txBody>
          <a:bodyPr wrap="none" rtlCol="0">
            <a:spAutoFit/>
          </a:bodyPr>
          <a:lstStyle/>
          <a:p>
            <a:r>
              <a:rPr lang="en-GB" sz="2400" dirty="0"/>
              <a:t>Content</a:t>
            </a:r>
          </a:p>
        </p:txBody>
      </p:sp>
      <p:sp>
        <p:nvSpPr>
          <p:cNvPr id="11" name="TextBox 10"/>
          <p:cNvSpPr txBox="1"/>
          <p:nvPr/>
        </p:nvSpPr>
        <p:spPr>
          <a:xfrm>
            <a:off x="5151794" y="2324487"/>
            <a:ext cx="1432700" cy="461665"/>
          </a:xfrm>
          <a:prstGeom prst="rect">
            <a:avLst/>
          </a:prstGeom>
          <a:solidFill>
            <a:schemeClr val="bg1"/>
          </a:solidFill>
        </p:spPr>
        <p:txBody>
          <a:bodyPr wrap="none" rtlCol="0">
            <a:spAutoFit/>
          </a:bodyPr>
          <a:lstStyle/>
          <a:p>
            <a:r>
              <a:rPr lang="en-GB" sz="2400" dirty="0"/>
              <a:t>Incentive</a:t>
            </a:r>
          </a:p>
        </p:txBody>
      </p:sp>
      <p:sp>
        <p:nvSpPr>
          <p:cNvPr id="12" name="TextBox 11"/>
          <p:cNvSpPr txBox="1"/>
          <p:nvPr/>
        </p:nvSpPr>
        <p:spPr>
          <a:xfrm>
            <a:off x="3780630" y="3944254"/>
            <a:ext cx="1655903" cy="461665"/>
          </a:xfrm>
          <a:prstGeom prst="rect">
            <a:avLst/>
          </a:prstGeom>
          <a:solidFill>
            <a:schemeClr val="bg1"/>
          </a:solidFill>
        </p:spPr>
        <p:txBody>
          <a:bodyPr wrap="none" rtlCol="0">
            <a:spAutoFit/>
          </a:bodyPr>
          <a:lstStyle/>
          <a:p>
            <a:r>
              <a:rPr lang="en-GB" sz="2400" dirty="0"/>
              <a:t>Interaction</a:t>
            </a:r>
          </a:p>
        </p:txBody>
      </p:sp>
      <p:sp>
        <p:nvSpPr>
          <p:cNvPr id="14" name="TextBox 13"/>
          <p:cNvSpPr txBox="1"/>
          <p:nvPr/>
        </p:nvSpPr>
        <p:spPr>
          <a:xfrm>
            <a:off x="3662328" y="5485706"/>
            <a:ext cx="1892506" cy="461665"/>
          </a:xfrm>
          <a:prstGeom prst="rect">
            <a:avLst/>
          </a:prstGeom>
          <a:solidFill>
            <a:srgbClr val="FF0000"/>
          </a:solidFill>
        </p:spPr>
        <p:txBody>
          <a:bodyPr wrap="none" rtlCol="0">
            <a:spAutoFit/>
          </a:bodyPr>
          <a:lstStyle/>
          <a:p>
            <a:r>
              <a:rPr lang="en-GB" sz="2400" dirty="0"/>
              <a:t>Environment</a:t>
            </a:r>
          </a:p>
        </p:txBody>
      </p:sp>
      <p:sp>
        <p:nvSpPr>
          <p:cNvPr id="15" name="TextBox 14"/>
          <p:cNvSpPr txBox="1"/>
          <p:nvPr/>
        </p:nvSpPr>
        <p:spPr>
          <a:xfrm>
            <a:off x="3854143" y="1603139"/>
            <a:ext cx="1508875" cy="461665"/>
          </a:xfrm>
          <a:prstGeom prst="rect">
            <a:avLst/>
          </a:prstGeom>
          <a:solidFill>
            <a:srgbClr val="FF0000"/>
          </a:solidFill>
        </p:spPr>
        <p:txBody>
          <a:bodyPr wrap="none" rtlCol="0">
            <a:spAutoFit/>
          </a:bodyPr>
          <a:lstStyle/>
          <a:p>
            <a:r>
              <a:rPr lang="en-GB" sz="2400" dirty="0"/>
              <a:t>Individual</a:t>
            </a:r>
          </a:p>
        </p:txBody>
      </p:sp>
      <p:sp>
        <p:nvSpPr>
          <p:cNvPr id="16" name="TextBox 15"/>
          <p:cNvSpPr txBox="1"/>
          <p:nvPr/>
        </p:nvSpPr>
        <p:spPr>
          <a:xfrm>
            <a:off x="3995976" y="721712"/>
            <a:ext cx="1152047" cy="461665"/>
          </a:xfrm>
          <a:prstGeom prst="rect">
            <a:avLst/>
          </a:prstGeom>
          <a:solidFill>
            <a:srgbClr val="00B050"/>
          </a:solidFill>
        </p:spPr>
        <p:txBody>
          <a:bodyPr wrap="none" rtlCol="0">
            <a:spAutoFit/>
          </a:bodyPr>
          <a:lstStyle/>
          <a:p>
            <a:r>
              <a:rPr lang="en-GB" sz="2400" dirty="0"/>
              <a:t>Society</a:t>
            </a:r>
          </a:p>
        </p:txBody>
      </p:sp>
      <p:sp>
        <p:nvSpPr>
          <p:cNvPr id="4" name="Oval 3"/>
          <p:cNvSpPr/>
          <p:nvPr/>
        </p:nvSpPr>
        <p:spPr bwMode="auto">
          <a:xfrm>
            <a:off x="251520" y="692696"/>
            <a:ext cx="8568952" cy="5400599"/>
          </a:xfrm>
          <a:prstGeom prst="ellipse">
            <a:avLst/>
          </a:prstGeom>
          <a:no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a:ln>
                <a:noFill/>
              </a:ln>
              <a:solidFill>
                <a:schemeClr val="tx1"/>
              </a:solidFill>
              <a:effectLst/>
              <a:latin typeface="Tahoma" pitchFamily="34" charset="0"/>
              <a:cs typeface="Arial" pitchFamily="34" charset="0"/>
            </a:endParaRPr>
          </a:p>
        </p:txBody>
      </p:sp>
    </p:spTree>
    <p:extLst>
      <p:ext uri="{BB962C8B-B14F-4D97-AF65-F5344CB8AC3E}">
        <p14:creationId xmlns:p14="http://schemas.microsoft.com/office/powerpoint/2010/main" val="1434356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9" grpId="0" animBg="1"/>
      <p:bldP spid="11" grpId="0" animBg="1"/>
      <p:bldP spid="12" grpId="0" animBg="1"/>
      <p:bldP spid="16" grpId="0" animBg="1"/>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noChangeArrowheads="1"/>
          </p:cNvSpPr>
          <p:nvPr>
            <p:ph type="title" idx="4294967295"/>
          </p:nvPr>
        </p:nvSpPr>
        <p:spPr>
          <a:xfrm>
            <a:off x="514390" y="404664"/>
            <a:ext cx="3600450" cy="2447925"/>
          </a:xfrm>
        </p:spPr>
        <p:txBody>
          <a:bodyPr>
            <a:normAutofit fontScale="90000"/>
          </a:bodyPr>
          <a:lstStyle/>
          <a:p>
            <a:pPr algn="l" eaLnBrk="1" hangingPunct="1">
              <a:buFont typeface="Wingdings" pitchFamily="2" charset="2"/>
              <a:buNone/>
              <a:defRPr/>
            </a:pPr>
            <a:r>
              <a:rPr lang="en-US" altLang="en-US" dirty="0">
                <a:solidFill>
                  <a:schemeClr val="bg1"/>
                </a:solidFill>
                <a:effectLst/>
              </a:rPr>
              <a:t>Investigate learning theories for yourself!</a:t>
            </a:r>
          </a:p>
        </p:txBody>
      </p:sp>
      <p:pic>
        <p:nvPicPr>
          <p:cNvPr id="37893" name="Picture 5" descr="brain">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0" y="372013"/>
            <a:ext cx="3882777" cy="2912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Image result for learning theories">
            <a:hlinkClick r:id="rId5"/>
            <a:extLst>
              <a:ext uri="{FF2B5EF4-FFF2-40B4-BE49-F238E27FC236}">
                <a16:creationId xmlns:a16="http://schemas.microsoft.com/office/drawing/2014/main" id="{43D0B8C7-9074-4C8D-A1E9-B413D9DFDE0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3047" y="3645024"/>
            <a:ext cx="6861770" cy="2897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277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71600" y="1844824"/>
            <a:ext cx="7272808" cy="40324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98" name="Rectangle 2"/>
          <p:cNvSpPr>
            <a:spLocks noGrp="1" noChangeArrowheads="1"/>
          </p:cNvSpPr>
          <p:nvPr>
            <p:ph type="body" idx="4294967295"/>
          </p:nvPr>
        </p:nvSpPr>
        <p:spPr>
          <a:xfrm>
            <a:off x="646113" y="620713"/>
            <a:ext cx="8497887" cy="836612"/>
          </a:xfrm>
        </p:spPr>
        <p:txBody>
          <a:bodyPr/>
          <a:lstStyle/>
          <a:p>
            <a:pPr algn="ctr" eaLnBrk="1" hangingPunct="1">
              <a:buFontTx/>
              <a:buNone/>
            </a:pPr>
            <a:r>
              <a:rPr lang="en-GB" altLang="en-US" sz="4400" b="1" dirty="0">
                <a:solidFill>
                  <a:schemeClr val="bg1"/>
                </a:solidFill>
                <a:latin typeface="Arial" panose="020B0604020202020204" pitchFamily="34" charset="0"/>
                <a:cs typeface="Arial" panose="020B0604020202020204" pitchFamily="34" charset="0"/>
              </a:rPr>
              <a:t>Experiential Learning</a:t>
            </a:r>
          </a:p>
          <a:p>
            <a:pPr algn="ctr" eaLnBrk="1" hangingPunct="1">
              <a:buFontTx/>
              <a:buNone/>
            </a:pPr>
            <a:endParaRPr lang="en-GB" altLang="en-US" sz="4400" b="1" dirty="0">
              <a:solidFill>
                <a:schemeClr val="bg1"/>
              </a:solidFill>
            </a:endParaRPr>
          </a:p>
        </p:txBody>
      </p:sp>
      <p:sp>
        <p:nvSpPr>
          <p:cNvPr id="55301" name="Rectangle 5"/>
          <p:cNvSpPr>
            <a:spLocks noChangeArrowheads="1"/>
          </p:cNvSpPr>
          <p:nvPr/>
        </p:nvSpPr>
        <p:spPr bwMode="auto">
          <a:xfrm>
            <a:off x="1475656" y="2214443"/>
            <a:ext cx="6264696" cy="3293209"/>
          </a:xfrm>
          <a:prstGeom prst="rect">
            <a:avLst/>
          </a:prstGeom>
          <a:noFill/>
          <a:ln w="9525">
            <a:noFill/>
            <a:miter lim="800000"/>
            <a:headEnd/>
            <a:tailEnd/>
          </a:ln>
          <a:effectLst/>
        </p:spPr>
        <p:txBody>
          <a:bodyPr wrap="square">
            <a:spAutoFit/>
          </a:bodyPr>
          <a:lstStyle/>
          <a:p>
            <a:pPr>
              <a:spcBef>
                <a:spcPct val="50000"/>
              </a:spcBef>
              <a:defRPr/>
            </a:pPr>
            <a:r>
              <a:rPr lang="en-GB" sz="1600" dirty="0">
                <a:ln>
                  <a:solidFill>
                    <a:sysClr val="windowText" lastClr="000000"/>
                  </a:solidFill>
                </a:ln>
                <a:solidFill>
                  <a:schemeClr val="bg1"/>
                </a:solidFill>
                <a:latin typeface="Times New Roman" panose="02020603050405020304" pitchFamily="18" charset="0"/>
                <a:cs typeface="Times New Roman" panose="02020603050405020304" pitchFamily="18" charset="0"/>
              </a:rPr>
              <a:t>“Experience is, for me, the highest authority. The touchstone of validity is my own experience. No other person's ideas, and none of my own ideas, are as authoritative as my experience. It is to experience that I must return again and again, to discover a closer approximation to truth as it is in the process of becoming in me. Neither the Bible nor the prophets - neither Freud nor research --neither the revelations of God nor man - can take precedence over my own direct experience. My experience is not authoritative because it is infallible. It is the basis of authority because it can always be checked in new primary ways. In this way its frequent error or fallibility is always open to correction.”</a:t>
            </a:r>
          </a:p>
          <a:p>
            <a:pPr>
              <a:spcBef>
                <a:spcPct val="50000"/>
              </a:spcBef>
              <a:defRPr/>
            </a:pPr>
            <a:endParaRPr lang="en-GB" sz="1600" dirty="0">
              <a:ln>
                <a:solidFill>
                  <a:sysClr val="windowText" lastClr="000000"/>
                </a:solidFill>
              </a:ln>
              <a:solidFill>
                <a:schemeClr val="bg1"/>
              </a:solidFill>
              <a:latin typeface="Times New Roman" panose="02020603050405020304" pitchFamily="18" charset="0"/>
              <a:cs typeface="Times New Roman" panose="02020603050405020304" pitchFamily="18" charset="0"/>
            </a:endParaRPr>
          </a:p>
          <a:p>
            <a:pPr>
              <a:spcBef>
                <a:spcPct val="50000"/>
              </a:spcBef>
              <a:defRPr/>
            </a:pPr>
            <a:r>
              <a:rPr lang="en-GB" sz="1600" i="1" dirty="0">
                <a:ln>
                  <a:solidFill>
                    <a:sysClr val="windowText" lastClr="000000"/>
                  </a:solidFill>
                </a:ln>
                <a:solidFill>
                  <a:schemeClr val="bg1"/>
                </a:solidFill>
                <a:latin typeface="Times New Roman" panose="02020603050405020304" pitchFamily="18" charset="0"/>
                <a:cs typeface="Times New Roman" panose="02020603050405020304" pitchFamily="18" charset="0"/>
              </a:rPr>
              <a:t>Carl Rogers (from ‘On Becoming a Person', 1961)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188640"/>
            <a:ext cx="7924800" cy="1224136"/>
          </a:xfrm>
        </p:spPr>
        <p:txBody>
          <a:bodyPr>
            <a:normAutofit/>
          </a:bodyPr>
          <a:lstStyle/>
          <a:p>
            <a:pPr eaLnBrk="1" fontAlgn="auto" hangingPunct="1">
              <a:spcAft>
                <a:spcPts val="0"/>
              </a:spcAft>
              <a:defRPr/>
            </a:pPr>
            <a:r>
              <a:rPr lang="en-US" i="1" dirty="0">
                <a:solidFill>
                  <a:schemeClr val="bg1"/>
                </a:solidFill>
              </a:rPr>
              <a:t> </a:t>
            </a:r>
            <a:r>
              <a:rPr lang="en-GB" dirty="0">
                <a:solidFill>
                  <a:schemeClr val="bg1"/>
                </a:solidFill>
                <a:effectLst/>
                <a:latin typeface="Arial" panose="020B0604020202020204" pitchFamily="34" charset="0"/>
                <a:cs typeface="Arial" panose="020B0604020202020204" pitchFamily="34" charset="0"/>
              </a:rPr>
              <a:t>Experiential learning</a:t>
            </a:r>
            <a:endParaRPr lang="en-US" i="1" dirty="0">
              <a:solidFill>
                <a:schemeClr val="bg1"/>
              </a:solidFill>
              <a:effectLst/>
              <a:latin typeface="Arial" panose="020B0604020202020204" pitchFamily="34" charset="0"/>
              <a:cs typeface="Arial" panose="020B0604020202020204" pitchFamily="34" charset="0"/>
            </a:endParaRPr>
          </a:p>
        </p:txBody>
      </p:sp>
      <p:sp>
        <p:nvSpPr>
          <p:cNvPr id="6147" name="Rectangle 3"/>
          <p:cNvSpPr>
            <a:spLocks noGrp="1" noChangeArrowheads="1"/>
          </p:cNvSpPr>
          <p:nvPr>
            <p:ph idx="1"/>
          </p:nvPr>
        </p:nvSpPr>
        <p:spPr>
          <a:xfrm>
            <a:off x="1979712" y="2132856"/>
            <a:ext cx="5688632" cy="3024336"/>
          </a:xfrm>
        </p:spPr>
        <p:txBody>
          <a:bodyPr/>
          <a:lstStyle/>
          <a:p>
            <a:pPr marL="136525" indent="0" eaLnBrk="1" hangingPunct="1">
              <a:buNone/>
            </a:pPr>
            <a:r>
              <a:rPr lang="en-GB" altLang="en-US" dirty="0">
                <a:solidFill>
                  <a:schemeClr val="bg1"/>
                </a:solidFill>
                <a:latin typeface="Arial" panose="020B0604020202020204" pitchFamily="34" charset="0"/>
                <a:cs typeface="Arial" panose="020B0604020202020204" pitchFamily="34" charset="0"/>
              </a:rPr>
              <a:t>Learning </a:t>
            </a:r>
            <a:r>
              <a:rPr lang="en-GB" altLang="en-US" i="1" dirty="0">
                <a:solidFill>
                  <a:schemeClr val="bg1"/>
                </a:solidFill>
                <a:latin typeface="Arial" panose="020B0604020202020204" pitchFamily="34" charset="0"/>
                <a:cs typeface="Arial" panose="020B0604020202020204" pitchFamily="34" charset="0"/>
              </a:rPr>
              <a:t>through</a:t>
            </a:r>
            <a:r>
              <a:rPr lang="en-GB" altLang="en-US" dirty="0">
                <a:solidFill>
                  <a:schemeClr val="bg1"/>
                </a:solidFill>
                <a:latin typeface="Arial" panose="020B0604020202020204" pitchFamily="34" charset="0"/>
                <a:cs typeface="Arial" panose="020B0604020202020204" pitchFamily="34" charset="0"/>
              </a:rPr>
              <a:t> experience …</a:t>
            </a:r>
          </a:p>
          <a:p>
            <a:pPr marL="136525" indent="0" eaLnBrk="1" hangingPunct="1">
              <a:buNone/>
            </a:pPr>
            <a:r>
              <a:rPr lang="en-GB" altLang="en-US" dirty="0">
                <a:solidFill>
                  <a:schemeClr val="bg1"/>
                </a:solidFill>
                <a:latin typeface="Arial" panose="020B0604020202020204" pitchFamily="34" charset="0"/>
                <a:cs typeface="Arial" panose="020B0604020202020204" pitchFamily="34" charset="0"/>
              </a:rPr>
              <a:t>…an active approach</a:t>
            </a:r>
          </a:p>
          <a:p>
            <a:pPr marL="136525" indent="0" eaLnBrk="1" hangingPunct="1">
              <a:buNone/>
            </a:pPr>
            <a:endParaRPr lang="en-GB" altLang="en-US" dirty="0">
              <a:solidFill>
                <a:schemeClr val="bg1"/>
              </a:solidFill>
              <a:latin typeface="Arial" panose="020B0604020202020204" pitchFamily="34" charset="0"/>
              <a:cs typeface="Arial" panose="020B0604020202020204" pitchFamily="34" charset="0"/>
            </a:endParaRPr>
          </a:p>
          <a:p>
            <a:pPr marL="136525" indent="0" eaLnBrk="1" hangingPunct="1">
              <a:buNone/>
            </a:pPr>
            <a:r>
              <a:rPr lang="en-GB" altLang="en-US" dirty="0">
                <a:solidFill>
                  <a:schemeClr val="bg1"/>
                </a:solidFill>
                <a:latin typeface="Arial" panose="020B0604020202020204" pitchFamily="34" charset="0"/>
                <a:cs typeface="Arial" panose="020B0604020202020204" pitchFamily="34" charset="0"/>
              </a:rPr>
              <a:t>Learning </a:t>
            </a:r>
            <a:r>
              <a:rPr lang="en-GB" altLang="en-US" i="1" dirty="0">
                <a:solidFill>
                  <a:schemeClr val="bg1"/>
                </a:solidFill>
                <a:latin typeface="Arial" panose="020B0604020202020204" pitchFamily="34" charset="0"/>
                <a:cs typeface="Arial" panose="020B0604020202020204" pitchFamily="34" charset="0"/>
              </a:rPr>
              <a:t>from</a:t>
            </a:r>
            <a:r>
              <a:rPr lang="en-GB" altLang="en-US" dirty="0">
                <a:solidFill>
                  <a:schemeClr val="bg1"/>
                </a:solidFill>
                <a:latin typeface="Arial" panose="020B0604020202020204" pitchFamily="34" charset="0"/>
                <a:cs typeface="Arial" panose="020B0604020202020204" pitchFamily="34" charset="0"/>
              </a:rPr>
              <a:t> experience …</a:t>
            </a:r>
          </a:p>
          <a:p>
            <a:pPr marL="136525" indent="0" eaLnBrk="1" hangingPunct="1">
              <a:buNone/>
            </a:pPr>
            <a:r>
              <a:rPr lang="en-GB" altLang="en-US" dirty="0">
                <a:solidFill>
                  <a:schemeClr val="bg1"/>
                </a:solidFill>
                <a:latin typeface="Arial" panose="020B0604020202020204" pitchFamily="34" charset="0"/>
                <a:cs typeface="Arial" panose="020B0604020202020204" pitchFamily="34" charset="0"/>
              </a:rPr>
              <a:t>…a reflective approach</a:t>
            </a:r>
          </a:p>
        </p:txBody>
      </p:sp>
    </p:spTree>
    <p:extLst>
      <p:ext uri="{BB962C8B-B14F-4D97-AF65-F5344CB8AC3E}">
        <p14:creationId xmlns:p14="http://schemas.microsoft.com/office/powerpoint/2010/main" val="622704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body" idx="4294967295"/>
          </p:nvPr>
        </p:nvSpPr>
        <p:spPr>
          <a:xfrm>
            <a:off x="1312019" y="260648"/>
            <a:ext cx="6588224" cy="836613"/>
          </a:xfrm>
        </p:spPr>
        <p:txBody>
          <a:bodyPr/>
          <a:lstStyle/>
          <a:p>
            <a:pPr algn="ctr" eaLnBrk="1" hangingPunct="1">
              <a:buFontTx/>
              <a:buNone/>
            </a:pPr>
            <a:r>
              <a:rPr lang="en-GB" altLang="en-US" sz="4400" b="1" dirty="0">
                <a:solidFill>
                  <a:schemeClr val="bg1"/>
                </a:solidFill>
                <a:latin typeface="Arial" panose="020B0604020202020204" pitchFamily="34" charset="0"/>
                <a:cs typeface="Arial" panose="020B0604020202020204" pitchFamily="34" charset="0"/>
              </a:rPr>
              <a:t>Experiential Learning</a:t>
            </a:r>
          </a:p>
          <a:p>
            <a:pPr algn="ctr" eaLnBrk="1" hangingPunct="1">
              <a:buFontTx/>
              <a:buNone/>
            </a:pPr>
            <a:endParaRPr lang="en-GB" altLang="en-US" sz="4400" b="1" dirty="0">
              <a:solidFill>
                <a:schemeClr val="bg1"/>
              </a:solidFill>
            </a:endParaRPr>
          </a:p>
        </p:txBody>
      </p:sp>
      <p:pic>
        <p:nvPicPr>
          <p:cNvPr id="512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49" y="1393825"/>
            <a:ext cx="5973763" cy="546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188640"/>
            <a:ext cx="7924800" cy="1224136"/>
          </a:xfrm>
        </p:spPr>
        <p:txBody>
          <a:bodyPr>
            <a:normAutofit/>
          </a:bodyPr>
          <a:lstStyle/>
          <a:p>
            <a:pPr eaLnBrk="1" fontAlgn="auto" hangingPunct="1">
              <a:spcAft>
                <a:spcPts val="0"/>
              </a:spcAft>
              <a:defRPr/>
            </a:pPr>
            <a:r>
              <a:rPr lang="en-US" i="1" dirty="0">
                <a:solidFill>
                  <a:schemeClr val="bg1"/>
                </a:solidFill>
              </a:rPr>
              <a:t> </a:t>
            </a:r>
            <a:r>
              <a:rPr lang="en-GB" dirty="0">
                <a:solidFill>
                  <a:schemeClr val="bg1"/>
                </a:solidFill>
                <a:effectLst/>
                <a:latin typeface="Arial" panose="020B0604020202020204" pitchFamily="34" charset="0"/>
                <a:cs typeface="Arial" panose="020B0604020202020204" pitchFamily="34" charset="0"/>
              </a:rPr>
              <a:t>Experiential learning</a:t>
            </a:r>
            <a:endParaRPr lang="en-US" i="1" dirty="0">
              <a:solidFill>
                <a:schemeClr val="bg1"/>
              </a:solidFill>
              <a:effectLst/>
              <a:latin typeface="Arial" panose="020B0604020202020204" pitchFamily="34" charset="0"/>
              <a:cs typeface="Arial" panose="020B0604020202020204" pitchFamily="34" charset="0"/>
            </a:endParaRPr>
          </a:p>
        </p:txBody>
      </p:sp>
      <p:sp>
        <p:nvSpPr>
          <p:cNvPr id="6147" name="Rectangle 3"/>
          <p:cNvSpPr>
            <a:spLocks noGrp="1" noChangeArrowheads="1"/>
          </p:cNvSpPr>
          <p:nvPr>
            <p:ph idx="1"/>
          </p:nvPr>
        </p:nvSpPr>
        <p:spPr>
          <a:xfrm>
            <a:off x="467544" y="2060848"/>
            <a:ext cx="7848872" cy="3744416"/>
          </a:xfrm>
        </p:spPr>
        <p:txBody>
          <a:bodyPr/>
          <a:lstStyle/>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Can you think of an example?</a:t>
            </a:r>
          </a:p>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Talk through the four stages?</a:t>
            </a:r>
          </a:p>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Is this a ‘good’ representation of real life situations?</a:t>
            </a:r>
          </a:p>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Does the cycle always start at the top?</a:t>
            </a:r>
          </a:p>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Does it always proceed sequentially as suggested?</a:t>
            </a:r>
          </a:p>
          <a:p>
            <a:pPr marL="136525" indent="0" eaLnBrk="1" hangingPunct="1">
              <a:buNone/>
            </a:pPr>
            <a:endParaRPr lang="en-GB" altLang="en-US" dirty="0">
              <a:solidFill>
                <a:schemeClr val="bg1"/>
              </a:solidFill>
              <a:latin typeface="Arial" panose="020B0604020202020204" pitchFamily="34" charset="0"/>
              <a:cs typeface="Arial" panose="020B0604020202020204" pitchFamily="34" charset="0"/>
            </a:endParaRPr>
          </a:p>
          <a:p>
            <a:pPr marL="136525" indent="0" eaLnBrk="1" hangingPunct="1">
              <a:buNone/>
            </a:pPr>
            <a:r>
              <a:rPr lang="en-GB" altLang="en-US" dirty="0">
                <a:solidFill>
                  <a:schemeClr val="bg1"/>
                </a:solidFill>
                <a:latin typeface="Arial" panose="020B0604020202020204" pitchFamily="34" charset="0"/>
                <a:cs typeface="Arial" panose="020B0604020202020204" pitchFamily="34" charset="0"/>
                <a:hlinkClick r:id="rId3"/>
              </a:rPr>
              <a:t>Link</a:t>
            </a:r>
            <a:endParaRPr lang="en-GB" altLang="en-US"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188640"/>
            <a:ext cx="7924800" cy="1224136"/>
          </a:xfrm>
        </p:spPr>
        <p:txBody>
          <a:bodyPr>
            <a:normAutofit/>
          </a:bodyPr>
          <a:lstStyle/>
          <a:p>
            <a:pPr eaLnBrk="1" fontAlgn="auto" hangingPunct="1">
              <a:spcAft>
                <a:spcPts val="0"/>
              </a:spcAft>
              <a:defRPr/>
            </a:pPr>
            <a:r>
              <a:rPr lang="en-US" i="1" dirty="0">
                <a:solidFill>
                  <a:schemeClr val="bg1"/>
                </a:solidFill>
              </a:rPr>
              <a:t> </a:t>
            </a:r>
            <a:r>
              <a:rPr lang="en-GB" dirty="0">
                <a:solidFill>
                  <a:schemeClr val="bg1"/>
                </a:solidFill>
                <a:effectLst/>
                <a:latin typeface="Arial" panose="020B0604020202020204" pitchFamily="34" charset="0"/>
                <a:cs typeface="Arial" panose="020B0604020202020204" pitchFamily="34" charset="0"/>
              </a:rPr>
              <a:t>Adult learning</a:t>
            </a:r>
            <a:endParaRPr lang="en-US" i="1" dirty="0">
              <a:solidFill>
                <a:schemeClr val="bg1"/>
              </a:solidFill>
              <a:effectLst/>
              <a:latin typeface="Arial" panose="020B0604020202020204" pitchFamily="34" charset="0"/>
              <a:cs typeface="Arial" panose="020B0604020202020204" pitchFamily="34" charset="0"/>
            </a:endParaRPr>
          </a:p>
        </p:txBody>
      </p:sp>
      <p:sp>
        <p:nvSpPr>
          <p:cNvPr id="6147" name="Rectangle 3"/>
          <p:cNvSpPr>
            <a:spLocks noGrp="1" noChangeArrowheads="1"/>
          </p:cNvSpPr>
          <p:nvPr>
            <p:ph idx="1"/>
          </p:nvPr>
        </p:nvSpPr>
        <p:spPr>
          <a:xfrm>
            <a:off x="467544" y="2060848"/>
            <a:ext cx="3240360" cy="3069629"/>
          </a:xfrm>
        </p:spPr>
        <p:txBody>
          <a:bodyPr/>
          <a:lstStyle/>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Formal/informal learning</a:t>
            </a:r>
          </a:p>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Experiential learning</a:t>
            </a:r>
          </a:p>
          <a:p>
            <a:pPr eaLnBrk="1" hangingPunct="1">
              <a:buFont typeface="Arial" panose="020B0604020202020204" pitchFamily="34" charset="0"/>
              <a:buChar char="•"/>
            </a:pPr>
            <a:r>
              <a:rPr lang="en-GB" altLang="en-US" dirty="0">
                <a:solidFill>
                  <a:schemeClr val="bg1"/>
                </a:solidFill>
                <a:latin typeface="Arial" panose="020B0604020202020204" pitchFamily="34" charset="0"/>
                <a:cs typeface="Arial" panose="020B0604020202020204" pitchFamily="34" charset="0"/>
              </a:rPr>
              <a:t>Work-based learning</a:t>
            </a:r>
          </a:p>
        </p:txBody>
      </p:sp>
      <p:pic>
        <p:nvPicPr>
          <p:cNvPr id="6148" name="Picture 5" descr="home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1417" y="2132856"/>
            <a:ext cx="4680520" cy="3156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2396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8" name="Rectangle 4"/>
          <p:cNvSpPr>
            <a:spLocks noGrp="1" noChangeArrowheads="1"/>
          </p:cNvSpPr>
          <p:nvPr>
            <p:ph type="title"/>
          </p:nvPr>
        </p:nvSpPr>
        <p:spPr>
          <a:xfrm>
            <a:off x="3635375" y="292100"/>
            <a:ext cx="4681538" cy="1384300"/>
          </a:xfrm>
        </p:spPr>
        <p:txBody>
          <a:bodyPr/>
          <a:lstStyle/>
          <a:p>
            <a:pPr eaLnBrk="1" fontAlgn="auto" hangingPunct="1">
              <a:spcAft>
                <a:spcPts val="0"/>
              </a:spcAft>
              <a:defRPr/>
            </a:pPr>
            <a:r>
              <a:rPr lang="en-GB" dirty="0">
                <a:solidFill>
                  <a:schemeClr val="bg1"/>
                </a:solidFill>
                <a:effectLst/>
                <a:latin typeface="Arial" panose="020B0604020202020204" pitchFamily="34" charset="0"/>
                <a:cs typeface="Arial" panose="020B0604020202020204" pitchFamily="34" charset="0"/>
              </a:rPr>
              <a:t>Discussion tasks</a:t>
            </a:r>
            <a:endParaRPr lang="en-US" dirty="0">
              <a:solidFill>
                <a:schemeClr val="bg1"/>
              </a:solidFill>
              <a:effectLst/>
              <a:latin typeface="Arial" panose="020B0604020202020204" pitchFamily="34" charset="0"/>
              <a:cs typeface="Arial" panose="020B0604020202020204" pitchFamily="34" charset="0"/>
            </a:endParaRPr>
          </a:p>
        </p:txBody>
      </p:sp>
      <p:sp>
        <p:nvSpPr>
          <p:cNvPr id="31747" name="Rectangle 3"/>
          <p:cNvSpPr>
            <a:spLocks noGrp="1" noChangeArrowheads="1"/>
          </p:cNvSpPr>
          <p:nvPr>
            <p:ph idx="1"/>
          </p:nvPr>
        </p:nvSpPr>
        <p:spPr>
          <a:xfrm>
            <a:off x="468313" y="1989138"/>
            <a:ext cx="8229600" cy="4525962"/>
          </a:xfrm>
        </p:spPr>
        <p:txBody>
          <a:bodyPr>
            <a:normAutofit/>
          </a:bodyPr>
          <a:lstStyle/>
          <a:p>
            <a:pPr marL="594360" indent="-457200" eaLnBrk="1" fontAlgn="auto" hangingPunct="1">
              <a:spcAft>
                <a:spcPts val="0"/>
              </a:spcAft>
              <a:buClr>
                <a:schemeClr val="tx1">
                  <a:shade val="95000"/>
                </a:schemeClr>
              </a:buClr>
              <a:buFont typeface="Arial" panose="020B0604020202020204" pitchFamily="34" charset="0"/>
              <a:buChar char="•"/>
              <a:defRPr/>
            </a:pPr>
            <a:r>
              <a:rPr lang="en-GB" dirty="0">
                <a:solidFill>
                  <a:schemeClr val="bg1"/>
                </a:solidFill>
                <a:latin typeface="Arial" panose="020B0604020202020204" pitchFamily="34" charset="0"/>
                <a:cs typeface="Arial" panose="020B0604020202020204" pitchFamily="34" charset="0"/>
              </a:rPr>
              <a:t>Are there differences between adult learners and child learners?</a:t>
            </a:r>
          </a:p>
          <a:p>
            <a:pPr marL="594360" indent="-457200" eaLnBrk="1" fontAlgn="auto" hangingPunct="1">
              <a:spcAft>
                <a:spcPts val="0"/>
              </a:spcAft>
              <a:buClr>
                <a:schemeClr val="tx1">
                  <a:shade val="95000"/>
                </a:schemeClr>
              </a:buClr>
              <a:buFont typeface="Arial" panose="020B0604020202020204" pitchFamily="34" charset="0"/>
              <a:buChar char="•"/>
              <a:defRPr/>
            </a:pPr>
            <a:r>
              <a:rPr lang="en-GB" dirty="0">
                <a:solidFill>
                  <a:schemeClr val="bg1"/>
                </a:solidFill>
                <a:latin typeface="Arial" panose="020B0604020202020204" pitchFamily="34" charset="0"/>
                <a:cs typeface="Arial" panose="020B0604020202020204" pitchFamily="34" charset="0"/>
              </a:rPr>
              <a:t>If so, what are they?</a:t>
            </a:r>
          </a:p>
          <a:p>
            <a:pPr marL="594360" indent="-457200" eaLnBrk="1" fontAlgn="auto" hangingPunct="1">
              <a:spcAft>
                <a:spcPts val="0"/>
              </a:spcAft>
              <a:buClr>
                <a:schemeClr val="tx1">
                  <a:shade val="95000"/>
                </a:schemeClr>
              </a:buClr>
              <a:buFont typeface="Arial" panose="020B0604020202020204" pitchFamily="34" charset="0"/>
              <a:buChar char="•"/>
              <a:defRPr/>
            </a:pPr>
            <a:r>
              <a:rPr lang="en-GB" dirty="0">
                <a:solidFill>
                  <a:schemeClr val="bg1"/>
                </a:solidFill>
                <a:latin typeface="Arial" panose="020B0604020202020204" pitchFamily="34" charset="0"/>
                <a:cs typeface="Arial" panose="020B0604020202020204" pitchFamily="34" charset="0"/>
              </a:rPr>
              <a:t>What are adults’ strengths and weaknesses as learners?</a:t>
            </a:r>
          </a:p>
          <a:p>
            <a:pPr marL="137160" indent="0" eaLnBrk="1" fontAlgn="auto" hangingPunct="1">
              <a:spcAft>
                <a:spcPts val="0"/>
              </a:spcAft>
              <a:buClr>
                <a:schemeClr val="tx1">
                  <a:shade val="95000"/>
                </a:schemeClr>
              </a:buClr>
              <a:buNone/>
              <a:defRPr/>
            </a:pPr>
            <a:r>
              <a:rPr lang="en-GB" i="1" dirty="0">
                <a:solidFill>
                  <a:srgbClr val="FFFF66"/>
                </a:solidFill>
                <a:latin typeface="Arial" panose="020B0604020202020204" pitchFamily="34" charset="0"/>
                <a:cs typeface="Arial" panose="020B0604020202020204" pitchFamily="34" charset="0"/>
              </a:rPr>
              <a:t>	and so…</a:t>
            </a:r>
          </a:p>
          <a:p>
            <a:pPr marL="594360" indent="-457200" eaLnBrk="1" fontAlgn="auto" hangingPunct="1">
              <a:spcAft>
                <a:spcPts val="0"/>
              </a:spcAft>
              <a:buClr>
                <a:schemeClr val="tx1">
                  <a:shade val="95000"/>
                </a:schemeClr>
              </a:buClr>
              <a:buFont typeface="Arial" panose="020B0604020202020204" pitchFamily="34" charset="0"/>
              <a:buChar char="•"/>
              <a:defRPr/>
            </a:pPr>
            <a:r>
              <a:rPr lang="en-GB" dirty="0">
                <a:solidFill>
                  <a:schemeClr val="bg1"/>
                </a:solidFill>
                <a:latin typeface="Arial" panose="020B0604020202020204" pitchFamily="34" charset="0"/>
                <a:cs typeface="Arial" panose="020B0604020202020204" pitchFamily="34" charset="0"/>
              </a:rPr>
              <a:t>What are the implications for teaching adults – how can the teacher enhance adult learning?</a:t>
            </a:r>
          </a:p>
          <a:p>
            <a:pPr marL="548640" indent="-411480" eaLnBrk="1" fontAlgn="auto" hangingPunct="1">
              <a:spcAft>
                <a:spcPts val="0"/>
              </a:spcAft>
              <a:buClr>
                <a:schemeClr val="tx1">
                  <a:shade val="95000"/>
                </a:schemeClr>
              </a:buClr>
              <a:buFont typeface="Wingdings 2"/>
              <a:buChar char=""/>
              <a:defRPr/>
            </a:pPr>
            <a:endParaRPr lang="en-US" dirty="0">
              <a:solidFill>
                <a:schemeClr val="bg1"/>
              </a:solidFill>
            </a:endParaRPr>
          </a:p>
        </p:txBody>
      </p:sp>
      <p:pic>
        <p:nvPicPr>
          <p:cNvPr id="7172" name="Picture 6" descr="00000dec-06b094-0f2e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115888"/>
            <a:ext cx="1298575"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8" descr="ftwriting1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333375"/>
            <a:ext cx="18002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457200" y="333375"/>
            <a:ext cx="8229600" cy="6119961"/>
          </a:xfrm>
        </p:spPr>
        <p:txBody>
          <a:bodyPr>
            <a:normAutofit lnSpcReduction="10000"/>
          </a:bodyPr>
          <a:lstStyle/>
          <a:p>
            <a:pPr indent="-15875" eaLnBrk="1" fontAlgn="auto" hangingPunct="1">
              <a:lnSpc>
                <a:spcPct val="80000"/>
              </a:lnSpc>
              <a:spcAft>
                <a:spcPts val="0"/>
              </a:spcAft>
              <a:buClr>
                <a:schemeClr val="tx1">
                  <a:shade val="95000"/>
                </a:schemeClr>
              </a:buClr>
              <a:buFontTx/>
              <a:buNone/>
              <a:defRPr/>
            </a:pPr>
            <a:r>
              <a:rPr lang="en-US" dirty="0">
                <a:solidFill>
                  <a:schemeClr val="bg1"/>
                </a:solidFill>
                <a:latin typeface="Arial" panose="020B0604020202020204" pitchFamily="34" charset="0"/>
                <a:cs typeface="Arial" panose="020B0604020202020204" pitchFamily="34" charset="0"/>
              </a:rPr>
              <a:t>Contrast adult learning with what children typically experience in primary and secondary education:</a:t>
            </a:r>
          </a:p>
          <a:p>
            <a:pPr marL="548640" indent="-411480" eaLnBrk="1" fontAlgn="auto" hangingPunct="1">
              <a:lnSpc>
                <a:spcPct val="80000"/>
              </a:lnSpc>
              <a:spcAft>
                <a:spcPts val="0"/>
              </a:spcAft>
              <a:buClr>
                <a:schemeClr val="tx1">
                  <a:shade val="95000"/>
                </a:schemeClr>
              </a:buClr>
              <a:buFontTx/>
              <a:buNone/>
              <a:defRPr/>
            </a:pPr>
            <a:endParaRPr lang="en-US" dirty="0">
              <a:solidFill>
                <a:schemeClr val="bg1"/>
              </a:solidFill>
              <a:latin typeface="Arial" panose="020B0604020202020204" pitchFamily="34" charset="0"/>
              <a:cs typeface="Arial" panose="020B0604020202020204" pitchFamily="34" charset="0"/>
            </a:endParaRPr>
          </a:p>
          <a:p>
            <a:pPr marL="594360" indent="-457200" eaLnBrk="1" fontAlgn="auto" hangingPunct="1">
              <a:lnSpc>
                <a:spcPct val="80000"/>
              </a:lnSpc>
              <a:spcAft>
                <a:spcPts val="0"/>
              </a:spcAft>
              <a:buClr>
                <a:schemeClr val="tx1">
                  <a:shade val="95000"/>
                </a:schemeClr>
              </a:buClr>
              <a:buFont typeface="Arial" panose="020B0604020202020204" pitchFamily="34" charset="0"/>
              <a:buChar char="•"/>
              <a:defRPr/>
            </a:pPr>
            <a:r>
              <a:rPr lang="en-US" dirty="0">
                <a:solidFill>
                  <a:schemeClr val="bg1"/>
                </a:solidFill>
                <a:latin typeface="Arial" panose="020B0604020202020204" pitchFamily="34" charset="0"/>
                <a:cs typeface="Arial" panose="020B0604020202020204" pitchFamily="34" charset="0"/>
              </a:rPr>
              <a:t>An authoritative atmosphere with subject-oriented instruction. </a:t>
            </a:r>
          </a:p>
          <a:p>
            <a:pPr marL="594360" indent="-457200" eaLnBrk="1" fontAlgn="auto" hangingPunct="1">
              <a:lnSpc>
                <a:spcPct val="80000"/>
              </a:lnSpc>
              <a:spcAft>
                <a:spcPts val="0"/>
              </a:spcAft>
              <a:buClr>
                <a:schemeClr val="tx1">
                  <a:shade val="95000"/>
                </a:schemeClr>
              </a:buClr>
              <a:buFont typeface="Arial" panose="020B0604020202020204" pitchFamily="34" charset="0"/>
              <a:buChar char="•"/>
              <a:defRPr/>
            </a:pPr>
            <a:r>
              <a:rPr lang="en-US" dirty="0">
                <a:solidFill>
                  <a:schemeClr val="bg1"/>
                </a:solidFill>
                <a:latin typeface="Arial" panose="020B0604020202020204" pitchFamily="34" charset="0"/>
                <a:cs typeface="Arial" panose="020B0604020202020204" pitchFamily="34" charset="0"/>
              </a:rPr>
              <a:t>A teaching hierarchy who decide what subjects you learn, what the approach will be, when the instruction will take place and how you are to learn. </a:t>
            </a:r>
          </a:p>
          <a:p>
            <a:pPr marL="594360" indent="-457200" eaLnBrk="1" fontAlgn="auto" hangingPunct="1">
              <a:lnSpc>
                <a:spcPct val="80000"/>
              </a:lnSpc>
              <a:spcAft>
                <a:spcPts val="0"/>
              </a:spcAft>
              <a:buClr>
                <a:schemeClr val="tx1">
                  <a:shade val="95000"/>
                </a:schemeClr>
              </a:buClr>
              <a:buFont typeface="Arial" panose="020B0604020202020204" pitchFamily="34" charset="0"/>
              <a:buChar char="•"/>
              <a:defRPr/>
            </a:pPr>
            <a:r>
              <a:rPr lang="en-US" dirty="0">
                <a:solidFill>
                  <a:schemeClr val="bg1"/>
                </a:solidFill>
                <a:latin typeface="Arial" panose="020B0604020202020204" pitchFamily="34" charset="0"/>
                <a:cs typeface="Arial" panose="020B0604020202020204" pitchFamily="34" charset="0"/>
              </a:rPr>
              <a:t>Little practical, how-to-use-this-in-your-life today instruction, unless you are in music, sports, or the arts. </a:t>
            </a:r>
          </a:p>
          <a:p>
            <a:pPr marL="594360" indent="-457200" eaLnBrk="1" fontAlgn="auto" hangingPunct="1">
              <a:lnSpc>
                <a:spcPct val="80000"/>
              </a:lnSpc>
              <a:spcAft>
                <a:spcPts val="0"/>
              </a:spcAft>
              <a:buClr>
                <a:schemeClr val="tx1">
                  <a:shade val="95000"/>
                </a:schemeClr>
              </a:buClr>
              <a:buFont typeface="Arial" panose="020B0604020202020204" pitchFamily="34" charset="0"/>
              <a:buChar char="•"/>
              <a:defRPr/>
            </a:pPr>
            <a:r>
              <a:rPr lang="en-US" dirty="0">
                <a:solidFill>
                  <a:schemeClr val="bg1"/>
                </a:solidFill>
                <a:latin typeface="Arial" panose="020B0604020202020204" pitchFamily="34" charset="0"/>
                <a:cs typeface="Arial" panose="020B0604020202020204" pitchFamily="34" charset="0"/>
              </a:rPr>
              <a:t>A teaching model resembling a funnel with the teacher at the big end pouring in knowledge and the students at the little end filling their empty brains. </a:t>
            </a:r>
          </a:p>
          <a:p>
            <a:pPr marL="548640" indent="-411480" algn="r" eaLnBrk="1" fontAlgn="auto" hangingPunct="1">
              <a:lnSpc>
                <a:spcPct val="80000"/>
              </a:lnSpc>
              <a:spcAft>
                <a:spcPts val="0"/>
              </a:spcAft>
              <a:buClr>
                <a:schemeClr val="tx1">
                  <a:shade val="95000"/>
                </a:schemeClr>
              </a:buClr>
              <a:buFontTx/>
              <a:buNone/>
              <a:defRPr/>
            </a:pPr>
            <a:r>
              <a:rPr lang="en-GB" sz="2000" dirty="0">
                <a:solidFill>
                  <a:schemeClr val="bg1"/>
                </a:solidFill>
                <a:latin typeface="Arial" panose="020B0604020202020204" pitchFamily="34" charset="0"/>
                <a:cs typeface="Arial" panose="020B0604020202020204" pitchFamily="34" charset="0"/>
              </a:rPr>
              <a:t>Malcolm Knowles, 1980</a:t>
            </a:r>
            <a:endParaRPr lang="en-US" sz="2000" dirty="0">
              <a:solidFill>
                <a:schemeClr val="bg1"/>
              </a:solidFill>
              <a:latin typeface="Arial" panose="020B0604020202020204" pitchFamily="34" charset="0"/>
              <a:cs typeface="Arial" panose="020B0604020202020204" pitchFamily="34" charset="0"/>
            </a:endParaRPr>
          </a:p>
          <a:p>
            <a:pPr marL="548640" indent="-411480" eaLnBrk="1" fontAlgn="auto" hangingPunct="1">
              <a:lnSpc>
                <a:spcPct val="80000"/>
              </a:lnSpc>
              <a:spcAft>
                <a:spcPts val="0"/>
              </a:spcAft>
              <a:buClr>
                <a:schemeClr val="tx1">
                  <a:shade val="95000"/>
                </a:schemeClr>
              </a:buClr>
              <a:buFont typeface="Wingdings 2"/>
              <a:buChar char=""/>
              <a:defRPr/>
            </a:pPr>
            <a:endParaRPr lang="en-US" sz="2400" dirty="0">
              <a:solidFill>
                <a:schemeClr val="bg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1394</TotalTime>
  <Words>1302</Words>
  <Application>Microsoft Office PowerPoint</Application>
  <PresentationFormat>On-screen Show (4:3)</PresentationFormat>
  <Paragraphs>182</Paragraphs>
  <Slides>26</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Arial</vt:lpstr>
      <vt:lpstr>Book Antiqua</vt:lpstr>
      <vt:lpstr>Lucida Sans</vt:lpstr>
      <vt:lpstr>Tahoma</vt:lpstr>
      <vt:lpstr>Times New Roman</vt:lpstr>
      <vt:lpstr>Wingdings</vt:lpstr>
      <vt:lpstr>Wingdings 2</vt:lpstr>
      <vt:lpstr>Wingdings 3</vt:lpstr>
      <vt:lpstr>Apex</vt:lpstr>
      <vt:lpstr>Experiential, Social &amp; Adult Learning</vt:lpstr>
      <vt:lpstr>PowerPoint Presentation</vt:lpstr>
      <vt:lpstr>PowerPoint Presentation</vt:lpstr>
      <vt:lpstr> Experiential learning</vt:lpstr>
      <vt:lpstr>PowerPoint Presentation</vt:lpstr>
      <vt:lpstr> Experiential learning</vt:lpstr>
      <vt:lpstr> Adult learning</vt:lpstr>
      <vt:lpstr>Discussion tasks</vt:lpstr>
      <vt:lpstr>PowerPoint Presentation</vt:lpstr>
      <vt:lpstr>PowerPoint Presentation</vt:lpstr>
      <vt:lpstr>PowerPoint Presentation</vt:lpstr>
      <vt:lpstr>Pedagogy</vt:lpstr>
      <vt:lpstr>  Andragogy</vt:lpstr>
      <vt:lpstr> Five assumptions of andragogy</vt:lpstr>
      <vt:lpstr>  Questioning the assumptions</vt:lpstr>
      <vt:lpstr>PowerPoint Presentation</vt:lpstr>
      <vt:lpstr>Criticisms 1</vt:lpstr>
      <vt:lpstr>Criticisms 2</vt:lpstr>
      <vt:lpstr>Social Learning</vt:lpstr>
      <vt:lpstr>Significant learning</vt:lpstr>
      <vt:lpstr>Social Cognitive Theory</vt:lpstr>
      <vt:lpstr>Psycho-Social Theory</vt:lpstr>
      <vt:lpstr>Self-Awareness (The Johari Window)</vt:lpstr>
      <vt:lpstr>The Variety of Theories of/about Learning</vt:lpstr>
      <vt:lpstr>Making Sense of Multiplicity</vt:lpstr>
      <vt:lpstr>Investigate learning theories for yourself!</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Dept of Education</dc:creator>
  <cp:lastModifiedBy>Paul Denley</cp:lastModifiedBy>
  <cp:revision>46</cp:revision>
  <cp:lastPrinted>2018-02-21T14:07:50Z</cp:lastPrinted>
  <dcterms:created xsi:type="dcterms:W3CDTF">2007-11-21T19:57:51Z</dcterms:created>
  <dcterms:modified xsi:type="dcterms:W3CDTF">2019-06-12T19:59:22Z</dcterms:modified>
</cp:coreProperties>
</file>