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1" r:id="rId2"/>
    <p:sldMasterId id="2147483657" r:id="rId3"/>
  </p:sldMasterIdLst>
  <p:notesMasterIdLst>
    <p:notesMasterId r:id="rId38"/>
  </p:notesMasterIdLst>
  <p:handoutMasterIdLst>
    <p:handoutMasterId r:id="rId39"/>
  </p:handoutMasterIdLst>
  <p:sldIdLst>
    <p:sldId id="277" r:id="rId4"/>
    <p:sldId id="332" r:id="rId5"/>
    <p:sldId id="296" r:id="rId6"/>
    <p:sldId id="290" r:id="rId7"/>
    <p:sldId id="324" r:id="rId8"/>
    <p:sldId id="294" r:id="rId9"/>
    <p:sldId id="325" r:id="rId10"/>
    <p:sldId id="295" r:id="rId11"/>
    <p:sldId id="297" r:id="rId12"/>
    <p:sldId id="310" r:id="rId13"/>
    <p:sldId id="309" r:id="rId14"/>
    <p:sldId id="300" r:id="rId15"/>
    <p:sldId id="313" r:id="rId16"/>
    <p:sldId id="330" r:id="rId17"/>
    <p:sldId id="305" r:id="rId18"/>
    <p:sldId id="301" r:id="rId19"/>
    <p:sldId id="302" r:id="rId20"/>
    <p:sldId id="303" r:id="rId21"/>
    <p:sldId id="304" r:id="rId22"/>
    <p:sldId id="306" r:id="rId23"/>
    <p:sldId id="326" r:id="rId24"/>
    <p:sldId id="308" r:id="rId25"/>
    <p:sldId id="311" r:id="rId26"/>
    <p:sldId id="312" r:id="rId27"/>
    <p:sldId id="315" r:id="rId28"/>
    <p:sldId id="328" r:id="rId29"/>
    <p:sldId id="329" r:id="rId30"/>
    <p:sldId id="316" r:id="rId31"/>
    <p:sldId id="320" r:id="rId32"/>
    <p:sldId id="322" r:id="rId33"/>
    <p:sldId id="319" r:id="rId34"/>
    <p:sldId id="314" r:id="rId35"/>
    <p:sldId id="331" r:id="rId36"/>
    <p:sldId id="32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7D4"/>
    <a:srgbClr val="411C77"/>
    <a:srgbClr val="FFEC17"/>
    <a:srgbClr val="2C80FD"/>
    <a:srgbClr val="19A7D4"/>
    <a:srgbClr val="411D77"/>
    <a:srgbClr val="14A166"/>
    <a:srgbClr val="191D27"/>
    <a:srgbClr val="252B38"/>
    <a:srgbClr val="252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4" autoAdjust="0"/>
    <p:restoredTop sz="85883" autoAdjust="0"/>
  </p:normalViewPr>
  <p:slideViewPr>
    <p:cSldViewPr snapToGrid="0" snapToObjects="1">
      <p:cViewPr varScale="1">
        <p:scale>
          <a:sx n="65" d="100"/>
          <a:sy n="65" d="100"/>
        </p:scale>
        <p:origin x="1124" y="52"/>
      </p:cViewPr>
      <p:guideLst>
        <p:guide orient="horz" pos="2160"/>
        <p:guide pos="2880"/>
      </p:guideLst>
    </p:cSldViewPr>
  </p:slideViewPr>
  <p:notesTextViewPr>
    <p:cViewPr>
      <p:scale>
        <a:sx n="3" d="2"/>
        <a:sy n="3" d="2"/>
      </p:scale>
      <p:origin x="0" y="0"/>
    </p:cViewPr>
  </p:notesTextViewPr>
  <p:sorterViewPr>
    <p:cViewPr>
      <p:scale>
        <a:sx n="100" d="100"/>
        <a:sy n="100" d="100"/>
      </p:scale>
      <p:origin x="0" y="-4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3761FC-E2D8-0544-9440-F9340ACC30A7}" type="datetimeFigureOut">
              <a:rPr lang="en-US" smtClean="0"/>
              <a:t>6/13/2019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EA4441-18CC-C34F-977F-79E2DDCD329C}" type="slidenum">
              <a:rPr lang="en-US" smtClean="0"/>
              <a:t>‹#›</a:t>
            </a:fld>
            <a:endParaRPr lang="en-US"/>
          </a:p>
        </p:txBody>
      </p:sp>
    </p:spTree>
    <p:extLst>
      <p:ext uri="{BB962C8B-B14F-4D97-AF65-F5344CB8AC3E}">
        <p14:creationId xmlns:p14="http://schemas.microsoft.com/office/powerpoint/2010/main" val="3654075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DC409-B98F-E24F-81C2-C5167D5297FE}" type="datetimeFigureOut">
              <a:rPr lang="en-US" smtClean="0"/>
              <a:t>6/13/2019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B1453-8C1F-DC42-8E79-7AA85AD39EC8}" type="slidenum">
              <a:rPr lang="en-US" smtClean="0"/>
              <a:t>‹#›</a:t>
            </a:fld>
            <a:endParaRPr lang="en-US"/>
          </a:p>
        </p:txBody>
      </p:sp>
    </p:spTree>
    <p:extLst>
      <p:ext uri="{BB962C8B-B14F-4D97-AF65-F5344CB8AC3E}">
        <p14:creationId xmlns:p14="http://schemas.microsoft.com/office/powerpoint/2010/main" val="17160905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60463" indent="-231775" eaLnBrk="0" hangingPunct="0">
              <a:spcBef>
                <a:spcPct val="30000"/>
              </a:spcBef>
              <a:defRPr sz="1200">
                <a:solidFill>
                  <a:schemeClr val="tx1"/>
                </a:solidFill>
                <a:latin typeface="Arial" charset="0"/>
                <a:cs typeface="Arial" charset="0"/>
              </a:defRPr>
            </a:lvl3pPr>
            <a:lvl4pPr marL="1625600" indent="-231775" eaLnBrk="0" hangingPunct="0">
              <a:spcBef>
                <a:spcPct val="30000"/>
              </a:spcBef>
              <a:defRPr sz="1200">
                <a:solidFill>
                  <a:schemeClr val="tx1"/>
                </a:solidFill>
                <a:latin typeface="Arial" charset="0"/>
                <a:cs typeface="Arial" charset="0"/>
              </a:defRPr>
            </a:lvl4pPr>
            <a:lvl5pPr marL="2089150" indent="-231775" eaLnBrk="0" hangingPunct="0">
              <a:spcBef>
                <a:spcPct val="30000"/>
              </a:spcBef>
              <a:defRPr sz="1200">
                <a:solidFill>
                  <a:schemeClr val="tx1"/>
                </a:solidFill>
                <a:latin typeface="Arial" charset="0"/>
                <a:cs typeface="Arial" charset="0"/>
              </a:defRPr>
            </a:lvl5pPr>
            <a:lvl6pPr marL="2546350" indent="-231775" eaLnBrk="0" fontAlgn="base" hangingPunct="0">
              <a:spcBef>
                <a:spcPct val="30000"/>
              </a:spcBef>
              <a:spcAft>
                <a:spcPct val="0"/>
              </a:spcAft>
              <a:defRPr sz="1200">
                <a:solidFill>
                  <a:schemeClr val="tx1"/>
                </a:solidFill>
                <a:latin typeface="Arial" charset="0"/>
                <a:cs typeface="Arial" charset="0"/>
              </a:defRPr>
            </a:lvl6pPr>
            <a:lvl7pPr marL="3003550" indent="-231775" eaLnBrk="0" fontAlgn="base" hangingPunct="0">
              <a:spcBef>
                <a:spcPct val="30000"/>
              </a:spcBef>
              <a:spcAft>
                <a:spcPct val="0"/>
              </a:spcAft>
              <a:defRPr sz="1200">
                <a:solidFill>
                  <a:schemeClr val="tx1"/>
                </a:solidFill>
                <a:latin typeface="Arial" charset="0"/>
                <a:cs typeface="Arial" charset="0"/>
              </a:defRPr>
            </a:lvl7pPr>
            <a:lvl8pPr marL="3460750" indent="-231775" eaLnBrk="0" fontAlgn="base" hangingPunct="0">
              <a:spcBef>
                <a:spcPct val="30000"/>
              </a:spcBef>
              <a:spcAft>
                <a:spcPct val="0"/>
              </a:spcAft>
              <a:defRPr sz="1200">
                <a:solidFill>
                  <a:schemeClr val="tx1"/>
                </a:solidFill>
                <a:latin typeface="Arial" charset="0"/>
                <a:cs typeface="Arial" charset="0"/>
              </a:defRPr>
            </a:lvl8pPr>
            <a:lvl9pPr marL="3917950"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F9C2ED1-E914-42C2-86C1-00F96D09A22E}" type="slidenum">
              <a:rPr lang="en-US" altLang="en-US" smtClean="0"/>
              <a:pPr eaLnBrk="1" hangingPunct="1">
                <a:spcBef>
                  <a:spcPct val="0"/>
                </a:spcBef>
              </a:pPr>
              <a:t>3</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1325563" y="3235325"/>
            <a:ext cx="7291387" cy="3065463"/>
          </a:xfrm>
          <a:noFill/>
        </p:spPr>
        <p:txBody>
          <a:bodyPr/>
          <a:lstStyle/>
          <a:p>
            <a:pPr eaLnBrk="1" hangingPunct="1"/>
            <a:endParaRPr lang="en-GB" altLang="en-US"/>
          </a:p>
        </p:txBody>
      </p:sp>
    </p:spTree>
    <p:extLst>
      <p:ext uri="{BB962C8B-B14F-4D97-AF65-F5344CB8AC3E}">
        <p14:creationId xmlns:p14="http://schemas.microsoft.com/office/powerpoint/2010/main" val="190072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60463" indent="-231775" eaLnBrk="0" hangingPunct="0">
              <a:spcBef>
                <a:spcPct val="30000"/>
              </a:spcBef>
              <a:defRPr sz="1200">
                <a:solidFill>
                  <a:schemeClr val="tx1"/>
                </a:solidFill>
                <a:latin typeface="Arial" charset="0"/>
                <a:cs typeface="Arial" charset="0"/>
              </a:defRPr>
            </a:lvl3pPr>
            <a:lvl4pPr marL="1625600" indent="-231775" eaLnBrk="0" hangingPunct="0">
              <a:spcBef>
                <a:spcPct val="30000"/>
              </a:spcBef>
              <a:defRPr sz="1200">
                <a:solidFill>
                  <a:schemeClr val="tx1"/>
                </a:solidFill>
                <a:latin typeface="Arial" charset="0"/>
                <a:cs typeface="Arial" charset="0"/>
              </a:defRPr>
            </a:lvl4pPr>
            <a:lvl5pPr marL="2089150" indent="-231775" eaLnBrk="0" hangingPunct="0">
              <a:spcBef>
                <a:spcPct val="30000"/>
              </a:spcBef>
              <a:defRPr sz="1200">
                <a:solidFill>
                  <a:schemeClr val="tx1"/>
                </a:solidFill>
                <a:latin typeface="Arial" charset="0"/>
                <a:cs typeface="Arial" charset="0"/>
              </a:defRPr>
            </a:lvl5pPr>
            <a:lvl6pPr marL="2546350" indent="-231775" eaLnBrk="0" fontAlgn="base" hangingPunct="0">
              <a:spcBef>
                <a:spcPct val="30000"/>
              </a:spcBef>
              <a:spcAft>
                <a:spcPct val="0"/>
              </a:spcAft>
              <a:defRPr sz="1200">
                <a:solidFill>
                  <a:schemeClr val="tx1"/>
                </a:solidFill>
                <a:latin typeface="Arial" charset="0"/>
                <a:cs typeface="Arial" charset="0"/>
              </a:defRPr>
            </a:lvl6pPr>
            <a:lvl7pPr marL="3003550" indent="-231775" eaLnBrk="0" fontAlgn="base" hangingPunct="0">
              <a:spcBef>
                <a:spcPct val="30000"/>
              </a:spcBef>
              <a:spcAft>
                <a:spcPct val="0"/>
              </a:spcAft>
              <a:defRPr sz="1200">
                <a:solidFill>
                  <a:schemeClr val="tx1"/>
                </a:solidFill>
                <a:latin typeface="Arial" charset="0"/>
                <a:cs typeface="Arial" charset="0"/>
              </a:defRPr>
            </a:lvl7pPr>
            <a:lvl8pPr marL="3460750" indent="-231775" eaLnBrk="0" fontAlgn="base" hangingPunct="0">
              <a:spcBef>
                <a:spcPct val="30000"/>
              </a:spcBef>
              <a:spcAft>
                <a:spcPct val="0"/>
              </a:spcAft>
              <a:defRPr sz="1200">
                <a:solidFill>
                  <a:schemeClr val="tx1"/>
                </a:solidFill>
                <a:latin typeface="Arial" charset="0"/>
                <a:cs typeface="Arial" charset="0"/>
              </a:defRPr>
            </a:lvl8pPr>
            <a:lvl9pPr marL="3917950"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979CC8F-57FD-4DF1-AAF2-A336A5CE7520}" type="slidenum">
              <a:rPr lang="en-US" altLang="en-US" smtClean="0"/>
              <a:pPr eaLnBrk="1" hangingPunct="1">
                <a:spcBef>
                  <a:spcPct val="0"/>
                </a:spcBef>
              </a:pPr>
              <a:t>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325563" y="3235325"/>
            <a:ext cx="7291387" cy="3065463"/>
          </a:xfrm>
          <a:noFill/>
        </p:spPr>
        <p:txBody>
          <a:bodyPr/>
          <a:lstStyle/>
          <a:p>
            <a:pPr eaLnBrk="1" hangingPunct="1"/>
            <a:endParaRPr lang="en-GB" altLang="en-US" sz="1000"/>
          </a:p>
        </p:txBody>
      </p:sp>
    </p:spTree>
    <p:extLst>
      <p:ext uri="{BB962C8B-B14F-4D97-AF65-F5344CB8AC3E}">
        <p14:creationId xmlns:p14="http://schemas.microsoft.com/office/powerpoint/2010/main" val="9501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60463" indent="-231775" eaLnBrk="0" hangingPunct="0">
              <a:spcBef>
                <a:spcPct val="30000"/>
              </a:spcBef>
              <a:defRPr sz="1200">
                <a:solidFill>
                  <a:schemeClr val="tx1"/>
                </a:solidFill>
                <a:latin typeface="Arial" charset="0"/>
                <a:cs typeface="Arial" charset="0"/>
              </a:defRPr>
            </a:lvl3pPr>
            <a:lvl4pPr marL="1625600" indent="-231775" eaLnBrk="0" hangingPunct="0">
              <a:spcBef>
                <a:spcPct val="30000"/>
              </a:spcBef>
              <a:defRPr sz="1200">
                <a:solidFill>
                  <a:schemeClr val="tx1"/>
                </a:solidFill>
                <a:latin typeface="Arial" charset="0"/>
                <a:cs typeface="Arial" charset="0"/>
              </a:defRPr>
            </a:lvl4pPr>
            <a:lvl5pPr marL="2089150" indent="-231775" eaLnBrk="0" hangingPunct="0">
              <a:spcBef>
                <a:spcPct val="30000"/>
              </a:spcBef>
              <a:defRPr sz="1200">
                <a:solidFill>
                  <a:schemeClr val="tx1"/>
                </a:solidFill>
                <a:latin typeface="Arial" charset="0"/>
                <a:cs typeface="Arial" charset="0"/>
              </a:defRPr>
            </a:lvl5pPr>
            <a:lvl6pPr marL="2546350" indent="-231775" eaLnBrk="0" fontAlgn="base" hangingPunct="0">
              <a:spcBef>
                <a:spcPct val="30000"/>
              </a:spcBef>
              <a:spcAft>
                <a:spcPct val="0"/>
              </a:spcAft>
              <a:defRPr sz="1200">
                <a:solidFill>
                  <a:schemeClr val="tx1"/>
                </a:solidFill>
                <a:latin typeface="Arial" charset="0"/>
                <a:cs typeface="Arial" charset="0"/>
              </a:defRPr>
            </a:lvl6pPr>
            <a:lvl7pPr marL="3003550" indent="-231775" eaLnBrk="0" fontAlgn="base" hangingPunct="0">
              <a:spcBef>
                <a:spcPct val="30000"/>
              </a:spcBef>
              <a:spcAft>
                <a:spcPct val="0"/>
              </a:spcAft>
              <a:defRPr sz="1200">
                <a:solidFill>
                  <a:schemeClr val="tx1"/>
                </a:solidFill>
                <a:latin typeface="Arial" charset="0"/>
                <a:cs typeface="Arial" charset="0"/>
              </a:defRPr>
            </a:lvl7pPr>
            <a:lvl8pPr marL="3460750" indent="-231775" eaLnBrk="0" fontAlgn="base" hangingPunct="0">
              <a:spcBef>
                <a:spcPct val="30000"/>
              </a:spcBef>
              <a:spcAft>
                <a:spcPct val="0"/>
              </a:spcAft>
              <a:defRPr sz="1200">
                <a:solidFill>
                  <a:schemeClr val="tx1"/>
                </a:solidFill>
                <a:latin typeface="Arial" charset="0"/>
                <a:cs typeface="Arial" charset="0"/>
              </a:defRPr>
            </a:lvl8pPr>
            <a:lvl9pPr marL="3917950"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402764-2318-4CFF-A58F-94E5DD6380FB}" type="slidenum">
              <a:rPr lang="en-US" altLang="en-US" smtClean="0"/>
              <a:pPr eaLnBrk="1" hangingPunct="1">
                <a:spcBef>
                  <a:spcPct val="0"/>
                </a:spcBef>
              </a:pPr>
              <a:t>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1325563" y="3235325"/>
            <a:ext cx="7291387" cy="3065463"/>
          </a:xfrm>
          <a:noFill/>
        </p:spPr>
        <p:txBody>
          <a:bodyPr/>
          <a:lstStyle/>
          <a:p>
            <a:pPr eaLnBrk="1" hangingPunct="1"/>
            <a:endParaRPr lang="en-GB" altLang="en-US"/>
          </a:p>
        </p:txBody>
      </p:sp>
    </p:spTree>
    <p:extLst>
      <p:ext uri="{BB962C8B-B14F-4D97-AF65-F5344CB8AC3E}">
        <p14:creationId xmlns:p14="http://schemas.microsoft.com/office/powerpoint/2010/main" val="173044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60463" indent="-231775" eaLnBrk="0" hangingPunct="0">
              <a:spcBef>
                <a:spcPct val="30000"/>
              </a:spcBef>
              <a:defRPr sz="1200">
                <a:solidFill>
                  <a:schemeClr val="tx1"/>
                </a:solidFill>
                <a:latin typeface="Arial" charset="0"/>
                <a:cs typeface="Arial" charset="0"/>
              </a:defRPr>
            </a:lvl3pPr>
            <a:lvl4pPr marL="1625600" indent="-231775" eaLnBrk="0" hangingPunct="0">
              <a:spcBef>
                <a:spcPct val="30000"/>
              </a:spcBef>
              <a:defRPr sz="1200">
                <a:solidFill>
                  <a:schemeClr val="tx1"/>
                </a:solidFill>
                <a:latin typeface="Arial" charset="0"/>
                <a:cs typeface="Arial" charset="0"/>
              </a:defRPr>
            </a:lvl4pPr>
            <a:lvl5pPr marL="2089150" indent="-231775" eaLnBrk="0" hangingPunct="0">
              <a:spcBef>
                <a:spcPct val="30000"/>
              </a:spcBef>
              <a:defRPr sz="1200">
                <a:solidFill>
                  <a:schemeClr val="tx1"/>
                </a:solidFill>
                <a:latin typeface="Arial" charset="0"/>
                <a:cs typeface="Arial" charset="0"/>
              </a:defRPr>
            </a:lvl5pPr>
            <a:lvl6pPr marL="2546350" indent="-231775" eaLnBrk="0" fontAlgn="base" hangingPunct="0">
              <a:spcBef>
                <a:spcPct val="30000"/>
              </a:spcBef>
              <a:spcAft>
                <a:spcPct val="0"/>
              </a:spcAft>
              <a:defRPr sz="1200">
                <a:solidFill>
                  <a:schemeClr val="tx1"/>
                </a:solidFill>
                <a:latin typeface="Arial" charset="0"/>
                <a:cs typeface="Arial" charset="0"/>
              </a:defRPr>
            </a:lvl6pPr>
            <a:lvl7pPr marL="3003550" indent="-231775" eaLnBrk="0" fontAlgn="base" hangingPunct="0">
              <a:spcBef>
                <a:spcPct val="30000"/>
              </a:spcBef>
              <a:spcAft>
                <a:spcPct val="0"/>
              </a:spcAft>
              <a:defRPr sz="1200">
                <a:solidFill>
                  <a:schemeClr val="tx1"/>
                </a:solidFill>
                <a:latin typeface="Arial" charset="0"/>
                <a:cs typeface="Arial" charset="0"/>
              </a:defRPr>
            </a:lvl7pPr>
            <a:lvl8pPr marL="3460750" indent="-231775" eaLnBrk="0" fontAlgn="base" hangingPunct="0">
              <a:spcBef>
                <a:spcPct val="30000"/>
              </a:spcBef>
              <a:spcAft>
                <a:spcPct val="0"/>
              </a:spcAft>
              <a:defRPr sz="1200">
                <a:solidFill>
                  <a:schemeClr val="tx1"/>
                </a:solidFill>
                <a:latin typeface="Arial" charset="0"/>
                <a:cs typeface="Arial" charset="0"/>
              </a:defRPr>
            </a:lvl8pPr>
            <a:lvl9pPr marL="3917950"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C7CB0D3-F982-44D6-91CE-A8D210B534B9}" type="slidenum">
              <a:rPr lang="en-US" altLang="en-US" smtClean="0"/>
              <a:pPr eaLnBrk="1" hangingPunct="1">
                <a:spcBef>
                  <a:spcPct val="0"/>
                </a:spcBef>
              </a:pPr>
              <a:t>28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325563" y="3235325"/>
            <a:ext cx="7291387" cy="3065463"/>
          </a:xfrm>
          <a:noFill/>
        </p:spPr>
        <p:txBody>
          <a:bodyPr/>
          <a:lstStyle/>
          <a:p>
            <a:pPr eaLnBrk="1" hangingPunct="1"/>
            <a:endParaRPr lang="en-GB" altLang="en-US" sz="1000"/>
          </a:p>
        </p:txBody>
      </p:sp>
    </p:spTree>
    <p:extLst>
      <p:ext uri="{BB962C8B-B14F-4D97-AF65-F5344CB8AC3E}">
        <p14:creationId xmlns:p14="http://schemas.microsoft.com/office/powerpoint/2010/main" val="195372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60463" indent="-231775" eaLnBrk="0" hangingPunct="0">
              <a:spcBef>
                <a:spcPct val="30000"/>
              </a:spcBef>
              <a:defRPr sz="1200">
                <a:solidFill>
                  <a:schemeClr val="tx1"/>
                </a:solidFill>
                <a:latin typeface="Arial" charset="0"/>
                <a:cs typeface="Arial" charset="0"/>
              </a:defRPr>
            </a:lvl3pPr>
            <a:lvl4pPr marL="1625600" indent="-231775" eaLnBrk="0" hangingPunct="0">
              <a:spcBef>
                <a:spcPct val="30000"/>
              </a:spcBef>
              <a:defRPr sz="1200">
                <a:solidFill>
                  <a:schemeClr val="tx1"/>
                </a:solidFill>
                <a:latin typeface="Arial" charset="0"/>
                <a:cs typeface="Arial" charset="0"/>
              </a:defRPr>
            </a:lvl4pPr>
            <a:lvl5pPr marL="2089150" indent="-231775" eaLnBrk="0" hangingPunct="0">
              <a:spcBef>
                <a:spcPct val="30000"/>
              </a:spcBef>
              <a:defRPr sz="1200">
                <a:solidFill>
                  <a:schemeClr val="tx1"/>
                </a:solidFill>
                <a:latin typeface="Arial" charset="0"/>
                <a:cs typeface="Arial" charset="0"/>
              </a:defRPr>
            </a:lvl5pPr>
            <a:lvl6pPr marL="2546350" indent="-231775" eaLnBrk="0" fontAlgn="base" hangingPunct="0">
              <a:spcBef>
                <a:spcPct val="30000"/>
              </a:spcBef>
              <a:spcAft>
                <a:spcPct val="0"/>
              </a:spcAft>
              <a:defRPr sz="1200">
                <a:solidFill>
                  <a:schemeClr val="tx1"/>
                </a:solidFill>
                <a:latin typeface="Arial" charset="0"/>
                <a:cs typeface="Arial" charset="0"/>
              </a:defRPr>
            </a:lvl6pPr>
            <a:lvl7pPr marL="3003550" indent="-231775" eaLnBrk="0" fontAlgn="base" hangingPunct="0">
              <a:spcBef>
                <a:spcPct val="30000"/>
              </a:spcBef>
              <a:spcAft>
                <a:spcPct val="0"/>
              </a:spcAft>
              <a:defRPr sz="1200">
                <a:solidFill>
                  <a:schemeClr val="tx1"/>
                </a:solidFill>
                <a:latin typeface="Arial" charset="0"/>
                <a:cs typeface="Arial" charset="0"/>
              </a:defRPr>
            </a:lvl7pPr>
            <a:lvl8pPr marL="3460750" indent="-231775" eaLnBrk="0" fontAlgn="base" hangingPunct="0">
              <a:spcBef>
                <a:spcPct val="30000"/>
              </a:spcBef>
              <a:spcAft>
                <a:spcPct val="0"/>
              </a:spcAft>
              <a:defRPr sz="1200">
                <a:solidFill>
                  <a:schemeClr val="tx1"/>
                </a:solidFill>
                <a:latin typeface="Arial" charset="0"/>
                <a:cs typeface="Arial" charset="0"/>
              </a:defRPr>
            </a:lvl8pPr>
            <a:lvl9pPr marL="3917950"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710207-DC48-48E8-9EA0-EC162B89E25D}" type="slidenum">
              <a:rPr lang="en-US" altLang="en-US" smtClean="0"/>
              <a:pPr eaLnBrk="1" hangingPunct="1">
                <a:spcBef>
                  <a:spcPct val="0"/>
                </a:spcBef>
              </a:pPr>
              <a:t>30</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1325563" y="3235325"/>
            <a:ext cx="7291387" cy="3065463"/>
          </a:xfrm>
          <a:noFill/>
        </p:spPr>
        <p:txBody>
          <a:bodyPr/>
          <a:lstStyle/>
          <a:p>
            <a:pPr eaLnBrk="1" hangingPunct="1"/>
            <a:endParaRPr lang="en-GB" altLang="en-US"/>
          </a:p>
        </p:txBody>
      </p:sp>
    </p:spTree>
    <p:extLst>
      <p:ext uri="{BB962C8B-B14F-4D97-AF65-F5344CB8AC3E}">
        <p14:creationId xmlns:p14="http://schemas.microsoft.com/office/powerpoint/2010/main" val="352361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4063" indent="-288925" eaLnBrk="0" hangingPunct="0">
              <a:spcBef>
                <a:spcPct val="30000"/>
              </a:spcBef>
              <a:defRPr sz="1200">
                <a:solidFill>
                  <a:schemeClr val="tx1"/>
                </a:solidFill>
                <a:latin typeface="Arial" charset="0"/>
                <a:cs typeface="Arial" charset="0"/>
              </a:defRPr>
            </a:lvl2pPr>
            <a:lvl3pPr marL="1160463" indent="-231775" eaLnBrk="0" hangingPunct="0">
              <a:spcBef>
                <a:spcPct val="30000"/>
              </a:spcBef>
              <a:defRPr sz="1200">
                <a:solidFill>
                  <a:schemeClr val="tx1"/>
                </a:solidFill>
                <a:latin typeface="Arial" charset="0"/>
                <a:cs typeface="Arial" charset="0"/>
              </a:defRPr>
            </a:lvl3pPr>
            <a:lvl4pPr marL="1625600" indent="-231775" eaLnBrk="0" hangingPunct="0">
              <a:spcBef>
                <a:spcPct val="30000"/>
              </a:spcBef>
              <a:defRPr sz="1200">
                <a:solidFill>
                  <a:schemeClr val="tx1"/>
                </a:solidFill>
                <a:latin typeface="Arial" charset="0"/>
                <a:cs typeface="Arial" charset="0"/>
              </a:defRPr>
            </a:lvl4pPr>
            <a:lvl5pPr marL="2089150" indent="-231775" eaLnBrk="0" hangingPunct="0">
              <a:spcBef>
                <a:spcPct val="30000"/>
              </a:spcBef>
              <a:defRPr sz="1200">
                <a:solidFill>
                  <a:schemeClr val="tx1"/>
                </a:solidFill>
                <a:latin typeface="Arial" charset="0"/>
                <a:cs typeface="Arial" charset="0"/>
              </a:defRPr>
            </a:lvl5pPr>
            <a:lvl6pPr marL="2546350" indent="-231775" eaLnBrk="0" fontAlgn="base" hangingPunct="0">
              <a:spcBef>
                <a:spcPct val="30000"/>
              </a:spcBef>
              <a:spcAft>
                <a:spcPct val="0"/>
              </a:spcAft>
              <a:defRPr sz="1200">
                <a:solidFill>
                  <a:schemeClr val="tx1"/>
                </a:solidFill>
                <a:latin typeface="Arial" charset="0"/>
                <a:cs typeface="Arial" charset="0"/>
              </a:defRPr>
            </a:lvl6pPr>
            <a:lvl7pPr marL="3003550" indent="-231775" eaLnBrk="0" fontAlgn="base" hangingPunct="0">
              <a:spcBef>
                <a:spcPct val="30000"/>
              </a:spcBef>
              <a:spcAft>
                <a:spcPct val="0"/>
              </a:spcAft>
              <a:defRPr sz="1200">
                <a:solidFill>
                  <a:schemeClr val="tx1"/>
                </a:solidFill>
                <a:latin typeface="Arial" charset="0"/>
                <a:cs typeface="Arial" charset="0"/>
              </a:defRPr>
            </a:lvl7pPr>
            <a:lvl8pPr marL="3460750" indent="-231775" eaLnBrk="0" fontAlgn="base" hangingPunct="0">
              <a:spcBef>
                <a:spcPct val="30000"/>
              </a:spcBef>
              <a:spcAft>
                <a:spcPct val="0"/>
              </a:spcAft>
              <a:defRPr sz="1200">
                <a:solidFill>
                  <a:schemeClr val="tx1"/>
                </a:solidFill>
                <a:latin typeface="Arial" charset="0"/>
                <a:cs typeface="Arial" charset="0"/>
              </a:defRPr>
            </a:lvl8pPr>
            <a:lvl9pPr marL="3917950" indent="-2317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63A814F-6A4D-4974-9C6D-B8B3A37741A6}" type="slidenum">
              <a:rPr lang="en-US" altLang="en-US" smtClean="0"/>
              <a:pPr eaLnBrk="1" hangingPunct="1">
                <a:spcBef>
                  <a:spcPct val="0"/>
                </a:spcBef>
              </a:pPr>
              <a:t>34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1325563" y="3235325"/>
            <a:ext cx="7291387" cy="3065463"/>
          </a:xfrm>
          <a:noFill/>
        </p:spPr>
        <p:txBody>
          <a:bodyPr/>
          <a:lstStyle/>
          <a:p>
            <a:pPr eaLnBrk="1" hangingPunct="1"/>
            <a:endParaRPr lang="en-GB" altLang="en-US"/>
          </a:p>
        </p:txBody>
      </p:sp>
    </p:spTree>
    <p:extLst>
      <p:ext uri="{BB962C8B-B14F-4D97-AF65-F5344CB8AC3E}">
        <p14:creationId xmlns:p14="http://schemas.microsoft.com/office/powerpoint/2010/main" val="159415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148" y="582814"/>
            <a:ext cx="7772400" cy="791095"/>
          </a:xfrm>
        </p:spPr>
        <p:txBody>
          <a:bodyPr>
            <a:normAutofit/>
          </a:bodyPr>
          <a:lstStyle>
            <a:lvl1pPr algn="l">
              <a:defRPr sz="3300">
                <a:solidFill>
                  <a:srgbClr val="411C77"/>
                </a:solidFill>
              </a:defRPr>
            </a:lvl1pPr>
          </a:lstStyle>
          <a:p>
            <a:r>
              <a:rPr lang="en-US" dirty="0"/>
              <a:t>Click to edit Master title style</a:t>
            </a:r>
          </a:p>
        </p:txBody>
      </p:sp>
      <p:sp>
        <p:nvSpPr>
          <p:cNvPr id="3" name="Subtitle 2"/>
          <p:cNvSpPr>
            <a:spLocks noGrp="1"/>
          </p:cNvSpPr>
          <p:nvPr>
            <p:ph type="subTitle" idx="1"/>
          </p:nvPr>
        </p:nvSpPr>
        <p:spPr>
          <a:xfrm>
            <a:off x="494148" y="1657406"/>
            <a:ext cx="6400800" cy="1752600"/>
          </a:xfrm>
        </p:spPr>
        <p:txBody>
          <a:bodyPr>
            <a:normAutofit/>
          </a:bodyPr>
          <a:lstStyle>
            <a:lvl1pPr marL="0" indent="0" algn="l">
              <a:buNone/>
              <a:defRPr sz="2200">
                <a:solidFill>
                  <a:schemeClr val="tx1">
                    <a:tint val="75000"/>
                  </a:schemeClr>
                </a:solidFill>
                <a:latin typeface="Adelle sans"/>
                <a:cs typeface="Adelle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199" y="6356350"/>
            <a:ext cx="3352801" cy="365125"/>
          </a:xfrm>
        </p:spPr>
        <p:txBody>
          <a:bodyPr/>
          <a:lstStyle>
            <a:lvl1pPr algn="l">
              <a:defRPr>
                <a:solidFill>
                  <a:srgbClr val="1AA7D4"/>
                </a:solidFill>
                <a:latin typeface="Adelle sans"/>
                <a:cs typeface="Adelle sans"/>
              </a:defRPr>
            </a:lvl1pPr>
          </a:lstStyle>
          <a:p>
            <a:pPr defTabSz="914400">
              <a:defRPr/>
            </a:pPr>
            <a:r>
              <a:rPr lang="en-GB" dirty="0">
                <a:solidFill>
                  <a:srgbClr val="4CABD2"/>
                </a:solidFill>
              </a:rPr>
              <a:t>Presentation Title Should Be Placed Here.</a:t>
            </a:r>
          </a:p>
        </p:txBody>
      </p:sp>
      <p:sp>
        <p:nvSpPr>
          <p:cNvPr id="6" name="Slide Number Placeholder 5"/>
          <p:cNvSpPr>
            <a:spLocks noGrp="1"/>
          </p:cNvSpPr>
          <p:nvPr>
            <p:ph type="sldNum" sz="quarter" idx="12"/>
          </p:nvPr>
        </p:nvSpPr>
        <p:spPr/>
        <p:txBody>
          <a:bodyPr/>
          <a:lstStyle>
            <a:lvl1pPr>
              <a:defRPr>
                <a:solidFill>
                  <a:srgbClr val="1AA7D4"/>
                </a:solidFill>
              </a:defRPr>
            </a:lvl1pPr>
          </a:lstStyle>
          <a:p>
            <a:fld id="{FADFD5BB-63C7-9942-9999-45108E35A8A7}" type="slidenum">
              <a:rPr lang="en-US" smtClean="0"/>
              <a:pPr/>
              <a:t>‹#›</a:t>
            </a:fld>
            <a:endParaRPr lang="en-US" dirty="0"/>
          </a:p>
        </p:txBody>
      </p:sp>
    </p:spTree>
    <p:extLst>
      <p:ext uri="{BB962C8B-B14F-4D97-AF65-F5344CB8AC3E}">
        <p14:creationId xmlns:p14="http://schemas.microsoft.com/office/powerpoint/2010/main" val="192995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7069B-23D6-4489-BF4B-AB83F3CA9B96}" type="slidenum">
              <a:rPr lang="en-US"/>
              <a:pPr>
                <a:defRPr/>
              </a:pPr>
              <a:t>‹#›</a:t>
            </a:fld>
            <a:endParaRPr lang="en-US"/>
          </a:p>
        </p:txBody>
      </p:sp>
    </p:spTree>
    <p:extLst>
      <p:ext uri="{BB962C8B-B14F-4D97-AF65-F5344CB8AC3E}">
        <p14:creationId xmlns:p14="http://schemas.microsoft.com/office/powerpoint/2010/main" val="25035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28CC88-F589-4FC3-AB21-768310771EF1}" type="slidenum">
              <a:rPr lang="en-US"/>
              <a:pPr>
                <a:defRPr/>
              </a:pPr>
              <a:t>‹#›</a:t>
            </a:fld>
            <a:endParaRPr lang="en-US"/>
          </a:p>
        </p:txBody>
      </p:sp>
    </p:spTree>
    <p:extLst>
      <p:ext uri="{BB962C8B-B14F-4D97-AF65-F5344CB8AC3E}">
        <p14:creationId xmlns:p14="http://schemas.microsoft.com/office/powerpoint/2010/main" val="262695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148" y="582813"/>
            <a:ext cx="6283036" cy="3078481"/>
          </a:xfrm>
        </p:spPr>
        <p:txBody>
          <a:bodyPr>
            <a:normAutofit/>
          </a:bodyPr>
          <a:lstStyle>
            <a:lvl1pPr marL="0" indent="0" algn="l">
              <a:buNone/>
              <a:defRPr sz="2200">
                <a:solidFill>
                  <a:srgbClr val="FFFFFF"/>
                </a:solidFill>
                <a:latin typeface="Adelle sans"/>
                <a:cs typeface="Adelle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3306618" cy="365125"/>
          </a:xfrm>
        </p:spPr>
        <p:txBody>
          <a:bodyPr/>
          <a:lstStyle>
            <a:lvl1pPr algn="l">
              <a:defRPr lang="en-US" sz="1200" b="1" smtClean="0">
                <a:effectLst/>
              </a:defRPr>
            </a:lvl1pPr>
          </a:lstStyle>
          <a:p>
            <a:pPr defTabSz="914400">
              <a:defRPr/>
            </a:pPr>
            <a:r>
              <a:rPr lang="en-GB" dirty="0"/>
              <a:t>Neuroscience in the classroom: a new pedagogy?</a:t>
            </a:r>
            <a:endParaRPr lang="en-GB" dirty="0">
              <a:solidFill>
                <a:srgbClr val="4CABD2"/>
              </a:solidFill>
            </a:endParaRPr>
          </a:p>
        </p:txBody>
      </p:sp>
      <p:sp>
        <p:nvSpPr>
          <p:cNvPr id="6" name="Slide Number Placeholder 5"/>
          <p:cNvSpPr>
            <a:spLocks noGrp="1"/>
          </p:cNvSpPr>
          <p:nvPr>
            <p:ph type="sldNum" sz="quarter" idx="12"/>
          </p:nvPr>
        </p:nvSpPr>
        <p:spPr/>
        <p:txBody>
          <a:bodyPr/>
          <a:lstStyle>
            <a:lvl1pPr>
              <a:defRPr>
                <a:solidFill>
                  <a:srgbClr val="1AA7D4"/>
                </a:solidFill>
                <a:latin typeface="Adelle sans"/>
                <a:cs typeface="Adelle sans"/>
              </a:defRPr>
            </a:lvl1pPr>
          </a:lstStyle>
          <a:p>
            <a:fld id="{BEF7B218-771A-5F41-A523-68FE428A40CF}" type="slidenum">
              <a:rPr lang="en-US" smtClean="0"/>
              <a:pPr/>
              <a:t>‹#›</a:t>
            </a:fld>
            <a:endParaRPr lang="en-US" dirty="0"/>
          </a:p>
        </p:txBody>
      </p:sp>
    </p:spTree>
    <p:extLst>
      <p:ext uri="{BB962C8B-B14F-4D97-AF65-F5344CB8AC3E}">
        <p14:creationId xmlns:p14="http://schemas.microsoft.com/office/powerpoint/2010/main" val="392868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28CC88-F589-4FC3-AB21-768310771EF1}" type="slidenum">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766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7069B-23D6-4489-BF4B-AB83F3CA9B96}" type="slidenum">
              <a:rPr lang="en-US"/>
              <a:pPr>
                <a:defRPr/>
              </a:pPr>
              <a:t>‹#›</a:t>
            </a:fld>
            <a:endParaRPr lang="en-US"/>
          </a:p>
        </p:txBody>
      </p:sp>
    </p:spTree>
    <p:extLst>
      <p:ext uri="{BB962C8B-B14F-4D97-AF65-F5344CB8AC3E}">
        <p14:creationId xmlns:p14="http://schemas.microsoft.com/office/powerpoint/2010/main" val="200693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4BD41B-718D-41CE-81A6-F7A6E9D4DF64}" type="slidenum">
              <a:rPr lang="en-US"/>
              <a:pPr>
                <a:defRPr/>
              </a:pPr>
              <a:t>‹#›</a:t>
            </a:fld>
            <a:endParaRPr lang="en-US"/>
          </a:p>
        </p:txBody>
      </p:sp>
    </p:spTree>
    <p:extLst>
      <p:ext uri="{BB962C8B-B14F-4D97-AF65-F5344CB8AC3E}">
        <p14:creationId xmlns:p14="http://schemas.microsoft.com/office/powerpoint/2010/main" val="388692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148" y="582814"/>
            <a:ext cx="7772400" cy="791095"/>
          </a:xfrm>
        </p:spPr>
        <p:txBody>
          <a:bodyPr>
            <a:normAutofit/>
          </a:bodyPr>
          <a:lstStyle>
            <a:lvl1pPr algn="l">
              <a:defRPr sz="3300">
                <a:solidFill>
                  <a:srgbClr val="411C77"/>
                </a:solidFill>
              </a:defRPr>
            </a:lvl1pPr>
          </a:lstStyle>
          <a:p>
            <a:r>
              <a:rPr lang="en-US" dirty="0"/>
              <a:t>Click to edit Master title style</a:t>
            </a:r>
          </a:p>
        </p:txBody>
      </p:sp>
      <p:sp>
        <p:nvSpPr>
          <p:cNvPr id="3" name="Subtitle 2"/>
          <p:cNvSpPr>
            <a:spLocks noGrp="1"/>
          </p:cNvSpPr>
          <p:nvPr>
            <p:ph type="subTitle" idx="1"/>
          </p:nvPr>
        </p:nvSpPr>
        <p:spPr>
          <a:xfrm>
            <a:off x="494148" y="1657406"/>
            <a:ext cx="6400800" cy="1752600"/>
          </a:xfrm>
        </p:spPr>
        <p:txBody>
          <a:bodyPr>
            <a:normAutofit/>
          </a:bodyPr>
          <a:lstStyle>
            <a:lvl1pPr marL="0" indent="0" algn="l">
              <a:buNone/>
              <a:defRPr sz="2200">
                <a:solidFill>
                  <a:schemeClr val="tx1">
                    <a:tint val="75000"/>
                  </a:schemeClr>
                </a:solidFill>
                <a:latin typeface="Adelle sans"/>
                <a:cs typeface="Adelle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199" y="6356350"/>
            <a:ext cx="3352801" cy="365125"/>
          </a:xfrm>
        </p:spPr>
        <p:txBody>
          <a:bodyPr/>
          <a:lstStyle>
            <a:lvl1pPr algn="l">
              <a:defRPr>
                <a:solidFill>
                  <a:srgbClr val="1AA7D4"/>
                </a:solidFill>
                <a:latin typeface="Adelle sans"/>
                <a:cs typeface="Adelle sans"/>
              </a:defRPr>
            </a:lvl1pPr>
          </a:lstStyle>
          <a:p>
            <a:pPr defTabSz="914400">
              <a:defRPr/>
            </a:pPr>
            <a:r>
              <a:rPr lang="en-GB" dirty="0">
                <a:solidFill>
                  <a:srgbClr val="4CABD2"/>
                </a:solidFill>
              </a:rPr>
              <a:t>Presentation Title Should Be Placed Here.</a:t>
            </a:r>
          </a:p>
        </p:txBody>
      </p:sp>
      <p:sp>
        <p:nvSpPr>
          <p:cNvPr id="6" name="Slide Number Placeholder 5"/>
          <p:cNvSpPr>
            <a:spLocks noGrp="1"/>
          </p:cNvSpPr>
          <p:nvPr>
            <p:ph type="sldNum" sz="quarter" idx="12"/>
          </p:nvPr>
        </p:nvSpPr>
        <p:spPr/>
        <p:txBody>
          <a:bodyPr/>
          <a:lstStyle>
            <a:lvl1pPr>
              <a:defRPr>
                <a:solidFill>
                  <a:srgbClr val="1AA7D4"/>
                </a:solidFill>
              </a:defRPr>
            </a:lvl1pPr>
          </a:lstStyle>
          <a:p>
            <a:fld id="{FADFD5BB-63C7-9942-9999-45108E35A8A7}" type="slidenum">
              <a:rPr lang="en-US" smtClean="0"/>
              <a:pPr/>
              <a:t>‹#›</a:t>
            </a:fld>
            <a:endParaRPr lang="en-US" dirty="0"/>
          </a:p>
        </p:txBody>
      </p:sp>
    </p:spTree>
    <p:extLst>
      <p:ext uri="{BB962C8B-B14F-4D97-AF65-F5344CB8AC3E}">
        <p14:creationId xmlns:p14="http://schemas.microsoft.com/office/powerpoint/2010/main" val="1828049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5B680-4375-0B46-BBD4-4B7EBBDA353B}" type="datetime1">
              <a:rPr lang="en-US" smtClean="0"/>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FD5BB-63C7-9942-9999-45108E35A8A7}" type="slidenum">
              <a:rPr lang="en-US" smtClean="0"/>
              <a:t>‹#›</a:t>
            </a:fld>
            <a:endParaRPr lang="en-US"/>
          </a:p>
        </p:txBody>
      </p:sp>
    </p:spTree>
    <p:extLst>
      <p:ext uri="{BB962C8B-B14F-4D97-AF65-F5344CB8AC3E}">
        <p14:creationId xmlns:p14="http://schemas.microsoft.com/office/powerpoint/2010/main" val="203544940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DF6E2-45EB-714B-A1EF-C63DE687B596}" type="datetime1">
              <a:rPr lang="en-US" smtClean="0"/>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7B218-771A-5F41-A523-68FE428A40CF}" type="slidenum">
              <a:rPr lang="en-US" smtClean="0"/>
              <a:t>‹#›</a:t>
            </a:fld>
            <a:endParaRPr lang="en-US"/>
          </a:p>
        </p:txBody>
      </p:sp>
      <p:pic>
        <p:nvPicPr>
          <p:cNvPr id="7" name="Picture 6" descr="PPT Covers-0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48488"/>
          </a:xfrm>
          <a:prstGeom prst="rect">
            <a:avLst/>
          </a:prstGeom>
        </p:spPr>
      </p:pic>
    </p:spTree>
    <p:extLst>
      <p:ext uri="{BB962C8B-B14F-4D97-AF65-F5344CB8AC3E}">
        <p14:creationId xmlns:p14="http://schemas.microsoft.com/office/powerpoint/2010/main" val="4192819363"/>
      </p:ext>
    </p:extLst>
  </p:cSld>
  <p:clrMap bg1="lt1" tx1="dk1" bg2="lt2" tx2="dk2" accent1="accent1" accent2="accent2" accent3="accent3" accent4="accent4" accent5="accent5" accent6="accent6" hlink="hlink" folHlink="folHlink"/>
  <p:sldLayoutIdLst>
    <p:sldLayoutId id="2147483652"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6217F62-22A7-45B5-887E-B6042C4F4B2C}" type="slidenum">
              <a:rPr lang="en-US"/>
              <a:pPr>
                <a:defRPr/>
              </a:pPr>
              <a:t>‹#›</a:t>
            </a:fld>
            <a:endParaRPr lang="en-US"/>
          </a:p>
        </p:txBody>
      </p:sp>
    </p:spTree>
    <p:extLst>
      <p:ext uri="{BB962C8B-B14F-4D97-AF65-F5344CB8AC3E}">
        <p14:creationId xmlns:p14="http://schemas.microsoft.com/office/powerpoint/2010/main" val="277372513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Serial-position_effec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musiceducationworks.wordpress.com/2016/06/19/a-childs-brain-develops-faster-with-exposure-to-music/" TargetMode="Externa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Color%20in%20classrooms.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ducationalneuroscience.org.uk/neuromyth-or-neurofact/"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qz.com/585143/the-concept-of-different-learning-styles-is-one-of-the-greatest-neuroscience-myths/"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researchcatalogue.esrc.ac.uk/grants/RES-139-25-0178/read"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s://educationendowmentfoundation.org.uk/evidence-summaries/evidence-reviews/education-and-neuroscience/" TargetMode="External"/><Relationship Id="rId13" Type="http://schemas.openxmlformats.org/officeDocument/2006/relationships/image" Target="../media/image27.png"/><Relationship Id="rId3" Type="http://schemas.openxmlformats.org/officeDocument/2006/relationships/hyperlink" Target="http://www.brainconnection.com/" TargetMode="External"/><Relationship Id="rId7" Type="http://schemas.openxmlformats.org/officeDocument/2006/relationships/hyperlink" Target="http://www.educationalneuroscience.org.uk/" TargetMode="External"/><Relationship Id="rId12" Type="http://schemas.openxmlformats.org/officeDocument/2006/relationships/hyperlink" Target="https://www.youtube.com/watch?v=5_6fezBz9IA"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ellcome.ac.uk/what-we-do/our-work/understanding-learning-education-and-neuroscience" TargetMode="External"/><Relationship Id="rId11" Type="http://schemas.openxmlformats.org/officeDocument/2006/relationships/hyperlink" Target="https://www.youtube.com/watch?v=BEMTmumw8Rk" TargetMode="External"/><Relationship Id="rId5" Type="http://schemas.openxmlformats.org/officeDocument/2006/relationships/hyperlink" Target="https://website.education.wisc.edu/edneurolab/" TargetMode="External"/><Relationship Id="rId10" Type="http://schemas.openxmlformats.org/officeDocument/2006/relationships/hyperlink" Target="https://www.youtube.com/watch?v=yPbuJSkbzBo" TargetMode="External"/><Relationship Id="rId4" Type="http://schemas.openxmlformats.org/officeDocument/2006/relationships/hyperlink" Target="http://www.brains.org/" TargetMode="External"/><Relationship Id="rId9" Type="http://schemas.openxmlformats.org/officeDocument/2006/relationships/hyperlink" Target="https://royalsociety.org/topics-policy/projects/brain-waves/education-lifelong-learning/" TargetMode="External"/><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148" y="305022"/>
            <a:ext cx="7712304" cy="6142077"/>
          </a:xfrm>
        </p:spPr>
        <p:txBody>
          <a:bodyPr>
            <a:normAutofit/>
          </a:bodyPr>
          <a:lstStyle/>
          <a:p>
            <a:r>
              <a:rPr lang="en-US" b="1" dirty="0"/>
              <a:t>Brain-based learning …</a:t>
            </a: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     … a new pedagogy or snake oil?</a:t>
            </a:r>
            <a:endParaRPr lang="en-US" sz="3400" dirty="0"/>
          </a:p>
        </p:txBody>
      </p:sp>
      <p:sp>
        <p:nvSpPr>
          <p:cNvPr id="5" name="Slide Number Placeholder 4"/>
          <p:cNvSpPr>
            <a:spLocks noGrp="1"/>
          </p:cNvSpPr>
          <p:nvPr>
            <p:ph type="sldNum" sz="quarter" idx="12"/>
          </p:nvPr>
        </p:nvSpPr>
        <p:spPr/>
        <p:txBody>
          <a:bodyPr/>
          <a:lstStyle/>
          <a:p>
            <a:fld id="{FADFD5BB-63C7-9942-9999-45108E35A8A7}" type="slidenum">
              <a:rPr lang="en-US" smtClean="0"/>
              <a:pPr/>
              <a:t>1</a:t>
            </a:fld>
            <a:endParaRPr lang="en-US" dirty="0"/>
          </a:p>
        </p:txBody>
      </p:sp>
      <p:pic>
        <p:nvPicPr>
          <p:cNvPr id="8" name="Picture 7">
            <a:extLst>
              <a:ext uri="{FF2B5EF4-FFF2-40B4-BE49-F238E27FC236}">
                <a16:creationId xmlns:a16="http://schemas.microsoft.com/office/drawing/2014/main" id="{982BA1F7-3B86-4039-81B9-5E0B0E462374}"/>
              </a:ext>
            </a:extLst>
          </p:cNvPr>
          <p:cNvPicPr>
            <a:picLocks noChangeAspect="1"/>
          </p:cNvPicPr>
          <p:nvPr/>
        </p:nvPicPr>
        <p:blipFill>
          <a:blip r:embed="rId2"/>
          <a:stretch>
            <a:fillRect/>
          </a:stretch>
        </p:blipFill>
        <p:spPr>
          <a:xfrm>
            <a:off x="1543050" y="1094822"/>
            <a:ext cx="6076950" cy="4562475"/>
          </a:xfrm>
          <a:prstGeom prst="rect">
            <a:avLst/>
          </a:prstGeom>
        </p:spPr>
      </p:pic>
    </p:spTree>
    <p:extLst>
      <p:ext uri="{BB962C8B-B14F-4D97-AF65-F5344CB8AC3E}">
        <p14:creationId xmlns:p14="http://schemas.microsoft.com/office/powerpoint/2010/main" val="13455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3"/>
          <p:cNvSpPr>
            <a:spLocks noChangeArrowheads="1"/>
          </p:cNvSpPr>
          <p:nvPr/>
        </p:nvSpPr>
        <p:spPr bwMode="auto">
          <a:xfrm>
            <a:off x="468313" y="1773237"/>
            <a:ext cx="5437709" cy="45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15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57188" indent="-355600" eaLnBrk="1" hangingPunct="1">
              <a:lnSpc>
                <a:spcPct val="90000"/>
              </a:lnSpc>
            </a:pPr>
            <a:r>
              <a:rPr lang="en-GB" altLang="en-US" sz="2800" dirty="0">
                <a:solidFill>
                  <a:srgbClr val="002060"/>
                </a:solidFill>
              </a:rPr>
              <a:t>The brain needs water to work properly</a:t>
            </a:r>
          </a:p>
          <a:p>
            <a:pPr marL="357188" indent="-355600" eaLnBrk="1" hangingPunct="1">
              <a:lnSpc>
                <a:spcPct val="90000"/>
              </a:lnSpc>
            </a:pPr>
            <a:r>
              <a:rPr lang="en-GB" altLang="en-US" sz="2800" dirty="0">
                <a:solidFill>
                  <a:srgbClr val="002060"/>
                </a:solidFill>
              </a:rPr>
              <a:t>Coffee, tea, chocolate and coke all reduce the amount of water available to the brain </a:t>
            </a:r>
          </a:p>
          <a:p>
            <a:pPr marL="357188" indent="-355600" eaLnBrk="1" hangingPunct="1">
              <a:lnSpc>
                <a:spcPct val="90000"/>
              </a:lnSpc>
            </a:pPr>
            <a:r>
              <a:rPr lang="en-GB" altLang="en-US" sz="2800" dirty="0">
                <a:solidFill>
                  <a:srgbClr val="002060"/>
                </a:solidFill>
              </a:rPr>
              <a:t>Dehydration leads to headaches and difficulties with concentration</a:t>
            </a:r>
          </a:p>
        </p:txBody>
      </p:sp>
      <p:pic>
        <p:nvPicPr>
          <p:cNvPr id="2150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19400"/>
            <a:ext cx="23463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584C48F-3C47-423D-AC6A-EC07B4CE7DF4}"/>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Brain Physiology</a:t>
            </a:r>
            <a:endParaRPr lang="en-US" altLang="en-US" sz="3200" b="1" kern="0" dirty="0">
              <a:solidFill>
                <a:schemeClr val="accent2"/>
              </a:solidFill>
            </a:endParaRPr>
          </a:p>
        </p:txBody>
      </p:sp>
    </p:spTree>
    <p:extLst>
      <p:ext uri="{BB962C8B-B14F-4D97-AF65-F5344CB8AC3E}">
        <p14:creationId xmlns:p14="http://schemas.microsoft.com/office/powerpoint/2010/main" val="356095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539750" y="1370695"/>
            <a:ext cx="3418562" cy="160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15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GB" altLang="en-US" sz="2000" dirty="0">
                <a:solidFill>
                  <a:srgbClr val="002060"/>
                </a:solidFill>
              </a:rPr>
              <a:t>What would you expect the relationship to be between level of stress (S) and level of performance (P) – e.g. in learning?</a:t>
            </a:r>
          </a:p>
          <a:p>
            <a:pPr eaLnBrk="1" hangingPunct="1">
              <a:lnSpc>
                <a:spcPct val="90000"/>
              </a:lnSpc>
              <a:buFontTx/>
              <a:buNone/>
            </a:pPr>
            <a:endParaRPr lang="en-GB" altLang="en-US" sz="2000" dirty="0">
              <a:solidFill>
                <a:srgbClr val="002060"/>
              </a:solidFill>
            </a:endParaRPr>
          </a:p>
        </p:txBody>
      </p:sp>
      <p:sp>
        <p:nvSpPr>
          <p:cNvPr id="10247" name="Freeform 7"/>
          <p:cNvSpPr>
            <a:spLocks/>
          </p:cNvSpPr>
          <p:nvPr/>
        </p:nvSpPr>
        <p:spPr bwMode="auto">
          <a:xfrm rot="10800000">
            <a:off x="1730680" y="3952168"/>
            <a:ext cx="1447800" cy="1447800"/>
          </a:xfrm>
          <a:custGeom>
            <a:avLst/>
            <a:gdLst>
              <a:gd name="T0" fmla="*/ 0 w 725"/>
              <a:gd name="T1" fmla="*/ 0 h 726"/>
              <a:gd name="T2" fmla="*/ 2147483647 w 725"/>
              <a:gd name="T3" fmla="*/ 2147483647 h 726"/>
              <a:gd name="T4" fmla="*/ 2147483647 w 725"/>
              <a:gd name="T5" fmla="*/ 0 h 726"/>
              <a:gd name="T6" fmla="*/ 0 60000 65536"/>
              <a:gd name="T7" fmla="*/ 0 60000 65536"/>
              <a:gd name="T8" fmla="*/ 0 60000 65536"/>
            </a:gdLst>
            <a:ahLst/>
            <a:cxnLst>
              <a:cxn ang="T6">
                <a:pos x="T0" y="T1"/>
              </a:cxn>
              <a:cxn ang="T7">
                <a:pos x="T2" y="T3"/>
              </a:cxn>
              <a:cxn ang="T8">
                <a:pos x="T4" y="T5"/>
              </a:cxn>
            </a:cxnLst>
            <a:rect l="0" t="0" r="r" b="b"/>
            <a:pathLst>
              <a:path w="725" h="726">
                <a:moveTo>
                  <a:pt x="0" y="0"/>
                </a:moveTo>
                <a:cubicBezTo>
                  <a:pt x="98" y="363"/>
                  <a:pt x="196" y="726"/>
                  <a:pt x="317" y="726"/>
                </a:cubicBezTo>
                <a:cubicBezTo>
                  <a:pt x="438" y="726"/>
                  <a:pt x="657" y="121"/>
                  <a:pt x="725" y="0"/>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0486" name="Line 9"/>
          <p:cNvSpPr>
            <a:spLocks noChangeShapeType="1"/>
          </p:cNvSpPr>
          <p:nvPr/>
        </p:nvSpPr>
        <p:spPr bwMode="auto">
          <a:xfrm>
            <a:off x="1195192" y="3547380"/>
            <a:ext cx="0" cy="262586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7" name="Line 10"/>
          <p:cNvSpPr>
            <a:spLocks noChangeShapeType="1"/>
          </p:cNvSpPr>
          <p:nvPr/>
        </p:nvSpPr>
        <p:spPr bwMode="auto">
          <a:xfrm>
            <a:off x="1195192" y="6173244"/>
            <a:ext cx="261272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9" name="Line 12"/>
          <p:cNvSpPr>
            <a:spLocks noChangeShapeType="1"/>
          </p:cNvSpPr>
          <p:nvPr/>
        </p:nvSpPr>
        <p:spPr bwMode="auto">
          <a:xfrm>
            <a:off x="1530263" y="3726717"/>
            <a:ext cx="1999119" cy="1728367"/>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Rectangle 2">
            <a:extLst>
              <a:ext uri="{FF2B5EF4-FFF2-40B4-BE49-F238E27FC236}">
                <a16:creationId xmlns:a16="http://schemas.microsoft.com/office/drawing/2014/main" id="{79D13F54-967F-499F-BCDF-B187C0BF3BAF}"/>
              </a:ext>
            </a:extLst>
          </p:cNvPr>
          <p:cNvSpPr txBox="1">
            <a:spLocks noChangeArrowheads="1"/>
          </p:cNvSpPr>
          <p:nvPr/>
        </p:nvSpPr>
        <p:spPr>
          <a:xfrm>
            <a:off x="539750" y="599793"/>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Stress</a:t>
            </a:r>
            <a:endParaRPr lang="en-US" altLang="en-US" sz="3200" b="1" kern="0" dirty="0">
              <a:solidFill>
                <a:schemeClr val="accent2"/>
              </a:solidFill>
            </a:endParaRPr>
          </a:p>
        </p:txBody>
      </p:sp>
      <p:sp>
        <p:nvSpPr>
          <p:cNvPr id="11" name="Rectangle 2">
            <a:extLst>
              <a:ext uri="{FF2B5EF4-FFF2-40B4-BE49-F238E27FC236}">
                <a16:creationId xmlns:a16="http://schemas.microsoft.com/office/drawing/2014/main" id="{7FA9B9B5-902A-4744-AB1D-8EBDC99050D6}"/>
              </a:ext>
            </a:extLst>
          </p:cNvPr>
          <p:cNvSpPr txBox="1">
            <a:spLocks noChangeArrowheads="1"/>
          </p:cNvSpPr>
          <p:nvPr/>
        </p:nvSpPr>
        <p:spPr>
          <a:xfrm>
            <a:off x="3529383" y="6247156"/>
            <a:ext cx="428929" cy="42002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2000" b="1" kern="0" dirty="0">
                <a:solidFill>
                  <a:srgbClr val="002060"/>
                </a:solidFill>
              </a:rPr>
              <a:t>S</a:t>
            </a:r>
            <a:endParaRPr lang="en-US" altLang="en-US" sz="2000" b="1" kern="0" dirty="0">
              <a:solidFill>
                <a:srgbClr val="002060"/>
              </a:solidFill>
            </a:endParaRPr>
          </a:p>
        </p:txBody>
      </p:sp>
      <p:sp>
        <p:nvSpPr>
          <p:cNvPr id="12" name="Rectangle 2">
            <a:extLst>
              <a:ext uri="{FF2B5EF4-FFF2-40B4-BE49-F238E27FC236}">
                <a16:creationId xmlns:a16="http://schemas.microsoft.com/office/drawing/2014/main" id="{094E5FFB-6743-447C-BB0B-85D7FA5B15B3}"/>
              </a:ext>
            </a:extLst>
          </p:cNvPr>
          <p:cNvSpPr txBox="1">
            <a:spLocks noChangeArrowheads="1"/>
          </p:cNvSpPr>
          <p:nvPr/>
        </p:nvSpPr>
        <p:spPr>
          <a:xfrm>
            <a:off x="643090" y="3449375"/>
            <a:ext cx="346466" cy="41021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altLang="en-US" sz="2000" b="1" kern="0" dirty="0">
                <a:solidFill>
                  <a:srgbClr val="002060"/>
                </a:solidFill>
              </a:rPr>
              <a:t>P</a:t>
            </a:r>
          </a:p>
        </p:txBody>
      </p:sp>
      <p:pic>
        <p:nvPicPr>
          <p:cNvPr id="2" name="Picture 1">
            <a:extLst>
              <a:ext uri="{FF2B5EF4-FFF2-40B4-BE49-F238E27FC236}">
                <a16:creationId xmlns:a16="http://schemas.microsoft.com/office/drawing/2014/main" id="{328FD033-AFF4-492A-BA3A-424658C3DA51}"/>
              </a:ext>
            </a:extLst>
          </p:cNvPr>
          <p:cNvPicPr>
            <a:picLocks noChangeAspect="1"/>
          </p:cNvPicPr>
          <p:nvPr/>
        </p:nvPicPr>
        <p:blipFill>
          <a:blip r:embed="rId2"/>
          <a:stretch>
            <a:fillRect/>
          </a:stretch>
        </p:blipFill>
        <p:spPr>
          <a:xfrm>
            <a:off x="4572011" y="599792"/>
            <a:ext cx="4212606" cy="3677845"/>
          </a:xfrm>
          <a:prstGeom prst="rect">
            <a:avLst/>
          </a:prstGeom>
        </p:spPr>
      </p:pic>
      <p:sp>
        <p:nvSpPr>
          <p:cNvPr id="14" name="Rectangle 6">
            <a:extLst>
              <a:ext uri="{FF2B5EF4-FFF2-40B4-BE49-F238E27FC236}">
                <a16:creationId xmlns:a16="http://schemas.microsoft.com/office/drawing/2014/main" id="{E59DAAB9-BBD5-43D3-A11F-05DFA01C3A71}"/>
              </a:ext>
            </a:extLst>
          </p:cNvPr>
          <p:cNvSpPr>
            <a:spLocks noChangeArrowheads="1"/>
          </p:cNvSpPr>
          <p:nvPr/>
        </p:nvSpPr>
        <p:spPr bwMode="auto">
          <a:xfrm>
            <a:off x="5082914" y="4786125"/>
            <a:ext cx="3418562" cy="160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15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GB" altLang="en-US" sz="2000" dirty="0">
                <a:solidFill>
                  <a:srgbClr val="002060"/>
                </a:solidFill>
              </a:rPr>
              <a:t>What’s happening here?</a:t>
            </a:r>
          </a:p>
          <a:p>
            <a:pPr eaLnBrk="1" hangingPunct="1">
              <a:lnSpc>
                <a:spcPct val="90000"/>
              </a:lnSpc>
              <a:buFontTx/>
              <a:buNone/>
            </a:pPr>
            <a:r>
              <a:rPr lang="en-GB" altLang="en-US" sz="2000" dirty="0">
                <a:solidFill>
                  <a:srgbClr val="002060"/>
                </a:solidFill>
              </a:rPr>
              <a:t>Blood flows away from ‘front’ part of the brain towards the ‘rear’ – fight or flight response.</a:t>
            </a:r>
          </a:p>
        </p:txBody>
      </p:sp>
    </p:spTree>
    <p:extLst>
      <p:ext uri="{BB962C8B-B14F-4D97-AF65-F5344CB8AC3E}">
        <p14:creationId xmlns:p14="http://schemas.microsoft.com/office/powerpoint/2010/main" val="23719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48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20489" grpId="0" animBg="1"/>
      <p:bldP spid="20489" grpId="1"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462418" y="3621066"/>
            <a:ext cx="6433159" cy="259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3238" indent="-50323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GB" altLang="en-US" sz="2400" b="1" dirty="0">
                <a:solidFill>
                  <a:srgbClr val="002060"/>
                </a:solidFill>
              </a:rPr>
              <a:t>What is the ‘theory’ behind the example given?</a:t>
            </a:r>
          </a:p>
          <a:p>
            <a:pPr eaLnBrk="1" hangingPunct="1"/>
            <a:r>
              <a:rPr lang="en-GB" altLang="en-US" sz="2400" b="1" dirty="0">
                <a:solidFill>
                  <a:srgbClr val="002060"/>
                </a:solidFill>
              </a:rPr>
              <a:t>Does it matter if there’s no theory if it feels right?</a:t>
            </a:r>
          </a:p>
          <a:p>
            <a:pPr eaLnBrk="1" hangingPunct="1"/>
            <a:r>
              <a:rPr lang="en-GB" altLang="en-US" sz="2400" b="1" dirty="0">
                <a:solidFill>
                  <a:srgbClr val="002060"/>
                </a:solidFill>
              </a:rPr>
              <a:t>Has it been tested?</a:t>
            </a:r>
          </a:p>
          <a:p>
            <a:pPr eaLnBrk="1" hangingPunct="1"/>
            <a:r>
              <a:rPr lang="en-GB" altLang="en-US" sz="2400" b="1" dirty="0">
                <a:solidFill>
                  <a:srgbClr val="002060"/>
                </a:solidFill>
              </a:rPr>
              <a:t>Would you do it?</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896" y="651669"/>
            <a:ext cx="3286270" cy="221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5645E953-C993-4888-ADB0-C4259125A5E2}"/>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‘Brain-based learning’</a:t>
            </a:r>
            <a:endParaRPr lang="en-US" altLang="en-US" sz="3200" b="1" kern="0" dirty="0">
              <a:solidFill>
                <a:schemeClr val="accent2"/>
              </a:solidFill>
            </a:endParaRPr>
          </a:p>
        </p:txBody>
      </p:sp>
      <p:sp>
        <p:nvSpPr>
          <p:cNvPr id="7" name="Rectangle 2">
            <a:extLst>
              <a:ext uri="{FF2B5EF4-FFF2-40B4-BE49-F238E27FC236}">
                <a16:creationId xmlns:a16="http://schemas.microsoft.com/office/drawing/2014/main" id="{A8CD7586-D1E3-4F70-82AC-59B13B57E8E5}"/>
              </a:ext>
            </a:extLst>
          </p:cNvPr>
          <p:cNvSpPr txBox="1">
            <a:spLocks noChangeArrowheads="1"/>
          </p:cNvSpPr>
          <p:nvPr/>
        </p:nvSpPr>
        <p:spPr>
          <a:xfrm>
            <a:off x="1018392" y="1342575"/>
            <a:ext cx="4273855" cy="19357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2400" kern="0" dirty="0">
                <a:solidFill>
                  <a:srgbClr val="002060"/>
                </a:solidFill>
              </a:rPr>
              <a:t>Here are some examples of what have been promoted as examples of ‘brain-based learning’. Consider these questions. </a:t>
            </a:r>
            <a:endParaRPr lang="en-US" altLang="en-US" sz="2400" kern="0" dirty="0">
              <a:solidFill>
                <a:srgbClr val="002060"/>
              </a:solidFill>
            </a:endParaRPr>
          </a:p>
        </p:txBody>
      </p:sp>
    </p:spTree>
    <p:extLst>
      <p:ext uri="{BB962C8B-B14F-4D97-AF65-F5344CB8AC3E}">
        <p14:creationId xmlns:p14="http://schemas.microsoft.com/office/powerpoint/2010/main" val="330925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457200" y="1324628"/>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15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GB" altLang="en-US" sz="2800" dirty="0">
                <a:solidFill>
                  <a:srgbClr val="002060"/>
                </a:solidFill>
              </a:rPr>
              <a:t>Mind maps, concept maps or memory maps when used properly, model the non-sequential, non-linear patterning of the brain.</a:t>
            </a:r>
          </a:p>
        </p:txBody>
      </p:sp>
      <p:sp>
        <p:nvSpPr>
          <p:cNvPr id="11" name="Rectangle 2">
            <a:extLst>
              <a:ext uri="{FF2B5EF4-FFF2-40B4-BE49-F238E27FC236}">
                <a16:creationId xmlns:a16="http://schemas.microsoft.com/office/drawing/2014/main" id="{D887D8DC-91C0-4E7C-8B63-6A6A8527E9FD}"/>
              </a:ext>
            </a:extLst>
          </p:cNvPr>
          <p:cNvSpPr txBox="1">
            <a:spLocks noChangeArrowheads="1"/>
          </p:cNvSpPr>
          <p:nvPr/>
        </p:nvSpPr>
        <p:spPr>
          <a:xfrm>
            <a:off x="457200" y="510433"/>
            <a:ext cx="2230160"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Mapping</a:t>
            </a:r>
            <a:endParaRPr lang="en-US" altLang="en-US" sz="3200" b="1" kern="0" dirty="0">
              <a:solidFill>
                <a:schemeClr val="accent2"/>
              </a:solidFill>
            </a:endParaRPr>
          </a:p>
        </p:txBody>
      </p:sp>
      <p:pic>
        <p:nvPicPr>
          <p:cNvPr id="3" name="Picture 2">
            <a:extLst>
              <a:ext uri="{FF2B5EF4-FFF2-40B4-BE49-F238E27FC236}">
                <a16:creationId xmlns:a16="http://schemas.microsoft.com/office/drawing/2014/main" id="{1671493F-0944-41EA-B359-85C2E2EC03DC}"/>
              </a:ext>
            </a:extLst>
          </p:cNvPr>
          <p:cNvPicPr>
            <a:picLocks noChangeAspect="1"/>
          </p:cNvPicPr>
          <p:nvPr/>
        </p:nvPicPr>
        <p:blipFill>
          <a:blip r:embed="rId2"/>
          <a:stretch>
            <a:fillRect/>
          </a:stretch>
        </p:blipFill>
        <p:spPr>
          <a:xfrm>
            <a:off x="1081045" y="2964309"/>
            <a:ext cx="7144747" cy="3572374"/>
          </a:xfrm>
          <a:prstGeom prst="rect">
            <a:avLst/>
          </a:prstGeom>
        </p:spPr>
      </p:pic>
    </p:spTree>
    <p:extLst>
      <p:ext uri="{BB962C8B-B14F-4D97-AF65-F5344CB8AC3E}">
        <p14:creationId xmlns:p14="http://schemas.microsoft.com/office/powerpoint/2010/main" val="352215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539750" y="1700213"/>
            <a:ext cx="403860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15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GB" altLang="en-US" sz="2000" dirty="0">
                <a:solidFill>
                  <a:srgbClr val="002060"/>
                </a:solidFill>
              </a:rPr>
              <a:t>In a normal ‘lesson’* we learn well at the start and at the end, but we may ‘droop’ in the middle.</a:t>
            </a:r>
          </a:p>
          <a:p>
            <a:pPr eaLnBrk="1" hangingPunct="1">
              <a:lnSpc>
                <a:spcPct val="90000"/>
              </a:lnSpc>
              <a:buFontTx/>
              <a:buNone/>
            </a:pPr>
            <a:endParaRPr lang="en-GB" altLang="en-US" sz="2000" dirty="0">
              <a:solidFill>
                <a:srgbClr val="002060"/>
              </a:solidFill>
            </a:endParaRPr>
          </a:p>
          <a:p>
            <a:pPr eaLnBrk="1" hangingPunct="1">
              <a:lnSpc>
                <a:spcPct val="90000"/>
              </a:lnSpc>
              <a:buFontTx/>
              <a:buNone/>
            </a:pPr>
            <a:endParaRPr lang="en-GB" altLang="en-US" sz="2000" dirty="0">
              <a:solidFill>
                <a:srgbClr val="002060"/>
              </a:solidFill>
            </a:endParaRPr>
          </a:p>
          <a:p>
            <a:pPr eaLnBrk="1" hangingPunct="1">
              <a:lnSpc>
                <a:spcPct val="90000"/>
              </a:lnSpc>
              <a:buFontTx/>
              <a:buNone/>
            </a:pPr>
            <a:endParaRPr lang="en-GB" altLang="en-US" sz="2000" dirty="0">
              <a:solidFill>
                <a:srgbClr val="002060"/>
              </a:solidFill>
            </a:endParaRPr>
          </a:p>
          <a:p>
            <a:pPr eaLnBrk="1" hangingPunct="1">
              <a:lnSpc>
                <a:spcPct val="90000"/>
              </a:lnSpc>
              <a:buFontTx/>
              <a:buNone/>
            </a:pPr>
            <a:endParaRPr lang="en-GB" altLang="en-US" sz="2000" dirty="0">
              <a:solidFill>
                <a:srgbClr val="002060"/>
              </a:solidFill>
            </a:endParaRPr>
          </a:p>
          <a:p>
            <a:pPr eaLnBrk="1" hangingPunct="1">
              <a:lnSpc>
                <a:spcPct val="90000"/>
              </a:lnSpc>
              <a:buFontTx/>
              <a:buNone/>
            </a:pPr>
            <a:r>
              <a:rPr lang="en-GB" altLang="en-US" sz="2000" dirty="0">
                <a:solidFill>
                  <a:srgbClr val="002060"/>
                </a:solidFill>
              </a:rPr>
              <a:t>By putting ‘breaks’ into a lesson you can greatly enhance learning (water break, brain gym, change of location, change of activity etc.)</a:t>
            </a:r>
          </a:p>
          <a:p>
            <a:pPr eaLnBrk="1" hangingPunct="1">
              <a:lnSpc>
                <a:spcPct val="90000"/>
              </a:lnSpc>
              <a:buFontTx/>
              <a:buNone/>
            </a:pPr>
            <a:endParaRPr lang="en-GB" altLang="en-US" sz="2000" dirty="0">
              <a:solidFill>
                <a:srgbClr val="002060"/>
              </a:solidFill>
            </a:endParaRPr>
          </a:p>
          <a:p>
            <a:pPr eaLnBrk="1" hangingPunct="1">
              <a:lnSpc>
                <a:spcPct val="90000"/>
              </a:lnSpc>
              <a:buFontTx/>
              <a:buNone/>
            </a:pPr>
            <a:endParaRPr lang="en-GB" altLang="en-US" sz="2000" dirty="0">
              <a:solidFill>
                <a:srgbClr val="002060"/>
              </a:solidFill>
            </a:endParaRPr>
          </a:p>
          <a:p>
            <a:pPr eaLnBrk="1" hangingPunct="1">
              <a:lnSpc>
                <a:spcPct val="90000"/>
              </a:lnSpc>
              <a:buFontTx/>
              <a:buNone/>
            </a:pPr>
            <a:r>
              <a:rPr lang="en-GB" altLang="en-US" sz="1600" i="1" dirty="0">
                <a:solidFill>
                  <a:srgbClr val="002060"/>
                </a:solidFill>
              </a:rPr>
              <a:t>* or any time-defined activity</a:t>
            </a:r>
          </a:p>
        </p:txBody>
      </p:sp>
      <p:sp>
        <p:nvSpPr>
          <p:cNvPr id="10247" name="Freeform 7"/>
          <p:cNvSpPr>
            <a:spLocks/>
          </p:cNvSpPr>
          <p:nvPr/>
        </p:nvSpPr>
        <p:spPr bwMode="auto">
          <a:xfrm>
            <a:off x="5714999" y="1752600"/>
            <a:ext cx="2358025" cy="1447800"/>
          </a:xfrm>
          <a:custGeom>
            <a:avLst/>
            <a:gdLst>
              <a:gd name="T0" fmla="*/ 0 w 725"/>
              <a:gd name="T1" fmla="*/ 0 h 726"/>
              <a:gd name="T2" fmla="*/ 2147483647 w 725"/>
              <a:gd name="T3" fmla="*/ 2147483647 h 726"/>
              <a:gd name="T4" fmla="*/ 2147483647 w 725"/>
              <a:gd name="T5" fmla="*/ 0 h 726"/>
              <a:gd name="T6" fmla="*/ 0 60000 65536"/>
              <a:gd name="T7" fmla="*/ 0 60000 65536"/>
              <a:gd name="T8" fmla="*/ 0 60000 65536"/>
            </a:gdLst>
            <a:ahLst/>
            <a:cxnLst>
              <a:cxn ang="T6">
                <a:pos x="T0" y="T1"/>
              </a:cxn>
              <a:cxn ang="T7">
                <a:pos x="T2" y="T3"/>
              </a:cxn>
              <a:cxn ang="T8">
                <a:pos x="T4" y="T5"/>
              </a:cxn>
            </a:cxnLst>
            <a:rect l="0" t="0" r="r" b="b"/>
            <a:pathLst>
              <a:path w="725" h="726">
                <a:moveTo>
                  <a:pt x="0" y="0"/>
                </a:moveTo>
                <a:cubicBezTo>
                  <a:pt x="98" y="363"/>
                  <a:pt x="196" y="726"/>
                  <a:pt x="317" y="726"/>
                </a:cubicBezTo>
                <a:cubicBezTo>
                  <a:pt x="438" y="726"/>
                  <a:pt x="657" y="121"/>
                  <a:pt x="725" y="0"/>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Freeform 8"/>
          <p:cNvSpPr>
            <a:spLocks/>
          </p:cNvSpPr>
          <p:nvPr/>
        </p:nvSpPr>
        <p:spPr bwMode="auto">
          <a:xfrm>
            <a:off x="5638800" y="4191000"/>
            <a:ext cx="2434224" cy="681625"/>
          </a:xfrm>
          <a:custGeom>
            <a:avLst/>
            <a:gdLst>
              <a:gd name="T0" fmla="*/ 0 w 2304"/>
              <a:gd name="T1" fmla="*/ 0 h 432"/>
              <a:gd name="T2" fmla="*/ 2147483647 w 2304"/>
              <a:gd name="T3" fmla="*/ 2147483647 h 432"/>
              <a:gd name="T4" fmla="*/ 2147483647 w 2304"/>
              <a:gd name="T5" fmla="*/ 0 h 432"/>
              <a:gd name="T6" fmla="*/ 2147483647 w 2304"/>
              <a:gd name="T7" fmla="*/ 2147483647 h 432"/>
              <a:gd name="T8" fmla="*/ 2147483647 w 2304"/>
              <a:gd name="T9" fmla="*/ 0 h 432"/>
              <a:gd name="T10" fmla="*/ 2147483647 w 2304"/>
              <a:gd name="T11" fmla="*/ 2147483647 h 432"/>
              <a:gd name="T12" fmla="*/ 2147483647 w 2304"/>
              <a:gd name="T13" fmla="*/ 0 h 432"/>
              <a:gd name="T14" fmla="*/ 2147483647 w 2304"/>
              <a:gd name="T15" fmla="*/ 2147483647 h 432"/>
              <a:gd name="T16" fmla="*/ 2147483647 w 2304"/>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4" h="432">
                <a:moveTo>
                  <a:pt x="0" y="0"/>
                </a:moveTo>
                <a:cubicBezTo>
                  <a:pt x="96" y="216"/>
                  <a:pt x="192" y="432"/>
                  <a:pt x="288" y="432"/>
                </a:cubicBezTo>
                <a:cubicBezTo>
                  <a:pt x="384" y="432"/>
                  <a:pt x="480" y="0"/>
                  <a:pt x="576" y="0"/>
                </a:cubicBezTo>
                <a:cubicBezTo>
                  <a:pt x="672" y="0"/>
                  <a:pt x="768" y="432"/>
                  <a:pt x="864" y="432"/>
                </a:cubicBezTo>
                <a:cubicBezTo>
                  <a:pt x="960" y="432"/>
                  <a:pt x="1056" y="0"/>
                  <a:pt x="1152" y="0"/>
                </a:cubicBezTo>
                <a:cubicBezTo>
                  <a:pt x="1248" y="0"/>
                  <a:pt x="1344" y="432"/>
                  <a:pt x="1440" y="432"/>
                </a:cubicBezTo>
                <a:cubicBezTo>
                  <a:pt x="1536" y="432"/>
                  <a:pt x="1632" y="0"/>
                  <a:pt x="1728" y="0"/>
                </a:cubicBezTo>
                <a:cubicBezTo>
                  <a:pt x="1824" y="0"/>
                  <a:pt x="1920" y="432"/>
                  <a:pt x="2016" y="432"/>
                </a:cubicBezTo>
                <a:cubicBezTo>
                  <a:pt x="2112" y="432"/>
                  <a:pt x="2208" y="216"/>
                  <a:pt x="2304" y="0"/>
                </a:cubicBezTo>
              </a:path>
            </a:pathLst>
          </a:custGeom>
          <a:noFill/>
          <a:ln w="76200" cmpd="sng">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6" name="Line 9"/>
          <p:cNvSpPr>
            <a:spLocks noChangeShapeType="1"/>
          </p:cNvSpPr>
          <p:nvPr/>
        </p:nvSpPr>
        <p:spPr bwMode="auto">
          <a:xfrm>
            <a:off x="5410200" y="1752600"/>
            <a:ext cx="0" cy="1757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7" name="Line 10"/>
          <p:cNvSpPr>
            <a:spLocks noChangeShapeType="1"/>
          </p:cNvSpPr>
          <p:nvPr/>
        </p:nvSpPr>
        <p:spPr bwMode="auto">
          <a:xfrm>
            <a:off x="5410200" y="3505199"/>
            <a:ext cx="28757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8" name="Line 11"/>
          <p:cNvSpPr>
            <a:spLocks noChangeShapeType="1"/>
          </p:cNvSpPr>
          <p:nvPr/>
        </p:nvSpPr>
        <p:spPr bwMode="auto">
          <a:xfrm>
            <a:off x="5410200" y="4038600"/>
            <a:ext cx="0" cy="1757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9" name="Line 12"/>
          <p:cNvSpPr>
            <a:spLocks noChangeShapeType="1"/>
          </p:cNvSpPr>
          <p:nvPr/>
        </p:nvSpPr>
        <p:spPr bwMode="auto">
          <a:xfrm>
            <a:off x="5410199" y="5791199"/>
            <a:ext cx="2875766" cy="52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Rectangle 2">
            <a:extLst>
              <a:ext uri="{FF2B5EF4-FFF2-40B4-BE49-F238E27FC236}">
                <a16:creationId xmlns:a16="http://schemas.microsoft.com/office/drawing/2014/main" id="{79D13F54-967F-499F-BCDF-B187C0BF3BAF}"/>
              </a:ext>
            </a:extLst>
          </p:cNvPr>
          <p:cNvSpPr txBox="1">
            <a:spLocks noChangeArrowheads="1"/>
          </p:cNvSpPr>
          <p:nvPr/>
        </p:nvSpPr>
        <p:spPr>
          <a:xfrm>
            <a:off x="539750" y="599793"/>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hlinkClick r:id="rId2"/>
              </a:rPr>
              <a:t>Primacy-</a:t>
            </a:r>
            <a:r>
              <a:rPr lang="en-US" sz="3000" b="1" kern="0" dirty="0" err="1">
                <a:solidFill>
                  <a:srgbClr val="411C77"/>
                </a:solidFill>
                <a:hlinkClick r:id="rId2"/>
              </a:rPr>
              <a:t>Recency</a:t>
            </a:r>
            <a:endParaRPr lang="en-US" altLang="en-US" sz="3200" b="1" kern="0" dirty="0">
              <a:solidFill>
                <a:schemeClr val="accent2"/>
              </a:solidFill>
            </a:endParaRPr>
          </a:p>
        </p:txBody>
      </p:sp>
    </p:spTree>
    <p:extLst>
      <p:ext uri="{BB962C8B-B14F-4D97-AF65-F5344CB8AC3E}">
        <p14:creationId xmlns:p14="http://schemas.microsoft.com/office/powerpoint/2010/main" val="1634383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left)">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wipe(left)">
                                      <p:cBhvr>
                                        <p:cTn id="1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1600200"/>
            <a:ext cx="8229600" cy="4525963"/>
          </a:xfrm>
        </p:spPr>
        <p:txBody>
          <a:bodyPr/>
          <a:lstStyle/>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p:txBody>
      </p:sp>
      <p:pic>
        <p:nvPicPr>
          <p:cNvPr id="16387" name="Picture 3" descr="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96925"/>
            <a:ext cx="3559574" cy="53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hewing g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063" y="796925"/>
            <a:ext cx="370046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2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6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66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50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29208" y="1706905"/>
            <a:ext cx="8229600" cy="3989040"/>
          </a:xfrm>
        </p:spPr>
        <p:txBody>
          <a:bodyPr/>
          <a:lstStyle/>
          <a:p>
            <a:pPr eaLnBrk="1" hangingPunct="1">
              <a:lnSpc>
                <a:spcPct val="90000"/>
              </a:lnSpc>
              <a:buFontTx/>
              <a:buNone/>
            </a:pPr>
            <a:endParaRPr lang="en-GB" altLang="en-US" sz="2800" dirty="0"/>
          </a:p>
          <a:p>
            <a:pPr eaLnBrk="1" hangingPunct="1">
              <a:lnSpc>
                <a:spcPct val="90000"/>
              </a:lnSpc>
            </a:pPr>
            <a:r>
              <a:rPr lang="en-GB" altLang="en-US" sz="2800" dirty="0">
                <a:solidFill>
                  <a:srgbClr val="002060"/>
                </a:solidFill>
              </a:rPr>
              <a:t>Green concentration</a:t>
            </a:r>
          </a:p>
          <a:p>
            <a:pPr eaLnBrk="1" hangingPunct="1">
              <a:lnSpc>
                <a:spcPct val="90000"/>
              </a:lnSpc>
            </a:pPr>
            <a:r>
              <a:rPr lang="en-GB" altLang="en-US" sz="2800" dirty="0">
                <a:solidFill>
                  <a:srgbClr val="002060"/>
                </a:solidFill>
              </a:rPr>
              <a:t>Blue calming</a:t>
            </a:r>
            <a:endParaRPr lang="en-GB" altLang="en-US" sz="2800" b="1" dirty="0">
              <a:solidFill>
                <a:srgbClr val="002060"/>
              </a:solidFill>
            </a:endParaRPr>
          </a:p>
          <a:p>
            <a:pPr eaLnBrk="1" hangingPunct="1">
              <a:lnSpc>
                <a:spcPct val="90000"/>
              </a:lnSpc>
            </a:pPr>
            <a:r>
              <a:rPr lang="en-GB" altLang="en-US" sz="2800" dirty="0">
                <a:solidFill>
                  <a:srgbClr val="002060"/>
                </a:solidFill>
              </a:rPr>
              <a:t>Red high energy</a:t>
            </a:r>
          </a:p>
          <a:p>
            <a:pPr eaLnBrk="1" hangingPunct="1">
              <a:lnSpc>
                <a:spcPct val="90000"/>
              </a:lnSpc>
            </a:pPr>
            <a:endParaRPr lang="en-GB" altLang="en-US" sz="2800" dirty="0">
              <a:solidFill>
                <a:srgbClr val="002060"/>
              </a:solidFill>
            </a:endParaRPr>
          </a:p>
          <a:p>
            <a:pPr marL="0" indent="0" eaLnBrk="1" hangingPunct="1">
              <a:lnSpc>
                <a:spcPct val="90000"/>
              </a:lnSpc>
              <a:buNone/>
            </a:pPr>
            <a:endParaRPr lang="en-GB" altLang="en-US" sz="2800" dirty="0">
              <a:solidFill>
                <a:srgbClr val="002060"/>
              </a:solidFill>
            </a:endParaRPr>
          </a:p>
          <a:p>
            <a:pPr eaLnBrk="1" hangingPunct="1">
              <a:lnSpc>
                <a:spcPct val="90000"/>
              </a:lnSpc>
            </a:pPr>
            <a:r>
              <a:rPr lang="en-GB" altLang="en-US" sz="2800" dirty="0">
                <a:solidFill>
                  <a:srgbClr val="002060"/>
                </a:solidFill>
              </a:rPr>
              <a:t>Bright colours to set a learning mood for younger children</a:t>
            </a:r>
          </a:p>
          <a:p>
            <a:pPr eaLnBrk="1" hangingPunct="1">
              <a:lnSpc>
                <a:spcPct val="90000"/>
              </a:lnSpc>
            </a:pPr>
            <a:r>
              <a:rPr lang="en-GB" altLang="en-US" sz="2800" dirty="0">
                <a:solidFill>
                  <a:srgbClr val="002060"/>
                </a:solidFill>
              </a:rPr>
              <a:t>Subtle colours to set a learning mood for older children</a:t>
            </a:r>
          </a:p>
          <a:p>
            <a:pPr eaLnBrk="1" hangingPunct="1">
              <a:lnSpc>
                <a:spcPct val="90000"/>
              </a:lnSpc>
              <a:buFontTx/>
              <a:buNone/>
            </a:pPr>
            <a:r>
              <a:rPr lang="en-US" altLang="en-US" sz="2800" dirty="0"/>
              <a:t>	</a:t>
            </a:r>
          </a:p>
        </p:txBody>
      </p:sp>
      <p:pic>
        <p:nvPicPr>
          <p:cNvPr id="15364"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84784"/>
            <a:ext cx="3916671" cy="259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42B6A452-A0B1-411E-85EE-5AF59C808BA2}"/>
              </a:ext>
            </a:extLst>
          </p:cNvPr>
          <p:cNvSpPr txBox="1">
            <a:spLocks noChangeArrowheads="1"/>
          </p:cNvSpPr>
          <p:nvPr/>
        </p:nvSpPr>
        <p:spPr>
          <a:xfrm>
            <a:off x="805449" y="593530"/>
            <a:ext cx="6240441"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The impact of </a:t>
            </a:r>
            <a:r>
              <a:rPr lang="en-US" sz="3000" b="1" kern="0" dirty="0" err="1">
                <a:solidFill>
                  <a:srgbClr val="411C77"/>
                </a:solidFill>
              </a:rPr>
              <a:t>colour</a:t>
            </a:r>
            <a:r>
              <a:rPr lang="en-US" sz="3000" b="1" kern="0" dirty="0">
                <a:solidFill>
                  <a:srgbClr val="411C77"/>
                </a:solidFill>
              </a:rPr>
              <a:t> on learning</a:t>
            </a:r>
            <a:endParaRPr lang="en-US" altLang="en-US" sz="3200" b="1" kern="0" dirty="0">
              <a:solidFill>
                <a:schemeClr val="accent2"/>
              </a:solidFill>
            </a:endParaRPr>
          </a:p>
        </p:txBody>
      </p:sp>
    </p:spTree>
    <p:extLst>
      <p:ext uri="{BB962C8B-B14F-4D97-AF65-F5344CB8AC3E}">
        <p14:creationId xmlns:p14="http://schemas.microsoft.com/office/powerpoint/2010/main" val="234724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147" y="582814"/>
            <a:ext cx="8011677" cy="791095"/>
          </a:xfrm>
        </p:spPr>
        <p:txBody>
          <a:bodyPr>
            <a:normAutofit fontScale="90000"/>
          </a:bodyPr>
          <a:lstStyle/>
          <a:p>
            <a:r>
              <a:rPr lang="en-US" b="1" dirty="0"/>
              <a:t>Neuroscience in the classroom: a new pedagogy?</a:t>
            </a:r>
            <a:endParaRPr lang="en-US" sz="3400" dirty="0"/>
          </a:p>
        </p:txBody>
      </p:sp>
      <p:sp>
        <p:nvSpPr>
          <p:cNvPr id="3" name="Subtitle 2"/>
          <p:cNvSpPr>
            <a:spLocks noGrp="1"/>
          </p:cNvSpPr>
          <p:nvPr>
            <p:ph type="subTitle" idx="1"/>
          </p:nvPr>
        </p:nvSpPr>
        <p:spPr>
          <a:xfrm>
            <a:off x="494147" y="2247956"/>
            <a:ext cx="6825671" cy="2949230"/>
          </a:xfrm>
        </p:spPr>
        <p:txBody>
          <a:bodyPr>
            <a:normAutofit lnSpcReduction="10000"/>
          </a:bodyPr>
          <a:lstStyle/>
          <a:p>
            <a:r>
              <a:rPr lang="en-US" dirty="0">
                <a:solidFill>
                  <a:srgbClr val="002060"/>
                </a:solidFill>
              </a:rPr>
              <a:t>A critical consideration of how findings from neuroscience research and our knowledge of how the brain works can be applied in the classroom; distinguishing between appropriate and inappropriate applications; thinking through implications for our understanding of the processes of teaching and learning.</a:t>
            </a:r>
            <a:endParaRPr lang="en-GB" dirty="0">
              <a:solidFill>
                <a:srgbClr val="002060"/>
              </a:solidFill>
            </a:endParaRPr>
          </a:p>
          <a:p>
            <a:r>
              <a:rPr lang="en-US" dirty="0">
                <a:solidFill>
                  <a:srgbClr val="002060"/>
                </a:solidFill>
              </a:rPr>
              <a:t>The session will examine how new ideas relate to existing psychological theories of learning and will challenge some ‘neuromyths’.</a:t>
            </a:r>
            <a:endParaRPr lang="en-GB" dirty="0">
              <a:solidFill>
                <a:srgbClr val="002060"/>
              </a:solidFill>
            </a:endParaRPr>
          </a:p>
        </p:txBody>
      </p:sp>
      <p:sp>
        <p:nvSpPr>
          <p:cNvPr id="5" name="Slide Number Placeholder 4"/>
          <p:cNvSpPr>
            <a:spLocks noGrp="1"/>
          </p:cNvSpPr>
          <p:nvPr>
            <p:ph type="sldNum" sz="quarter" idx="12"/>
          </p:nvPr>
        </p:nvSpPr>
        <p:spPr/>
        <p:txBody>
          <a:bodyPr/>
          <a:lstStyle/>
          <a:p>
            <a:fld id="{FADFD5BB-63C7-9942-9999-45108E35A8A7}" type="slidenum">
              <a:rPr lang="en-US" smtClean="0"/>
              <a:pPr/>
              <a:t>2</a:t>
            </a:fld>
            <a:endParaRPr lang="en-US" dirty="0"/>
          </a:p>
        </p:txBody>
      </p:sp>
    </p:spTree>
    <p:extLst>
      <p:ext uri="{BB962C8B-B14F-4D97-AF65-F5344CB8AC3E}">
        <p14:creationId xmlns:p14="http://schemas.microsoft.com/office/powerpoint/2010/main" val="289370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609600" y="1539945"/>
            <a:ext cx="4038600" cy="400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GB" altLang="en-US" dirty="0">
                <a:solidFill>
                  <a:srgbClr val="002060"/>
                </a:solidFill>
              </a:rPr>
              <a:t>Physical activities that encourage connections between the left and right sides of the brain …</a:t>
            </a:r>
          </a:p>
          <a:p>
            <a:pPr eaLnBrk="1" hangingPunct="1">
              <a:buFontTx/>
              <a:buNone/>
            </a:pPr>
            <a:endParaRPr lang="en-GB" altLang="en-US" dirty="0">
              <a:solidFill>
                <a:srgbClr val="002060"/>
              </a:solidFill>
            </a:endParaRPr>
          </a:p>
          <a:p>
            <a:pPr eaLnBrk="1" hangingPunct="1">
              <a:buFontTx/>
              <a:buNone/>
            </a:pPr>
            <a:r>
              <a:rPr lang="en-GB" altLang="en-US" dirty="0">
                <a:solidFill>
                  <a:srgbClr val="002060"/>
                </a:solidFill>
              </a:rPr>
              <a:t>… so let’s do some!</a:t>
            </a:r>
          </a:p>
        </p:txBody>
      </p:sp>
      <p:sp>
        <p:nvSpPr>
          <p:cNvPr id="5" name="Rectangle 2">
            <a:extLst>
              <a:ext uri="{FF2B5EF4-FFF2-40B4-BE49-F238E27FC236}">
                <a16:creationId xmlns:a16="http://schemas.microsoft.com/office/drawing/2014/main" id="{2584F367-AAD7-4FFF-81F2-D1EAD90F727A}"/>
              </a:ext>
            </a:extLst>
          </p:cNvPr>
          <p:cNvSpPr txBox="1">
            <a:spLocks noChangeArrowheads="1"/>
          </p:cNvSpPr>
          <p:nvPr/>
        </p:nvSpPr>
        <p:spPr>
          <a:xfrm>
            <a:off x="609600" y="644362"/>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Brain Gym</a:t>
            </a:r>
            <a:endParaRPr lang="en-US" altLang="en-US" sz="3200" b="1" kern="0" dirty="0">
              <a:solidFill>
                <a:schemeClr val="accent2"/>
              </a:solidFill>
            </a:endParaRPr>
          </a:p>
        </p:txBody>
      </p:sp>
      <p:pic>
        <p:nvPicPr>
          <p:cNvPr id="3" name="Picture 2">
            <a:extLst>
              <a:ext uri="{FF2B5EF4-FFF2-40B4-BE49-F238E27FC236}">
                <a16:creationId xmlns:a16="http://schemas.microsoft.com/office/drawing/2014/main" id="{2E63DB6E-F608-4210-9690-769607A6CAC0}"/>
              </a:ext>
            </a:extLst>
          </p:cNvPr>
          <p:cNvPicPr>
            <a:picLocks noChangeAspect="1"/>
          </p:cNvPicPr>
          <p:nvPr/>
        </p:nvPicPr>
        <p:blipFill>
          <a:blip r:embed="rId2"/>
          <a:stretch>
            <a:fillRect/>
          </a:stretch>
        </p:blipFill>
        <p:spPr>
          <a:xfrm>
            <a:off x="5696103" y="644362"/>
            <a:ext cx="2876550" cy="2899748"/>
          </a:xfrm>
          <a:prstGeom prst="rect">
            <a:avLst/>
          </a:prstGeom>
        </p:spPr>
      </p:pic>
    </p:spTree>
    <p:extLst>
      <p:ext uri="{BB962C8B-B14F-4D97-AF65-F5344CB8AC3E}">
        <p14:creationId xmlns:p14="http://schemas.microsoft.com/office/powerpoint/2010/main" val="365187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16A8BB8-2EB8-47E5-AA47-12106A192483}"/>
              </a:ext>
            </a:extLst>
          </p:cNvPr>
          <p:cNvSpPr>
            <a:spLocks noChangeArrowheads="1"/>
          </p:cNvSpPr>
          <p:nvPr/>
        </p:nvSpPr>
        <p:spPr bwMode="auto">
          <a:xfrm>
            <a:off x="1674312" y="657616"/>
            <a:ext cx="6242138" cy="590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GB" altLang="en-US" dirty="0">
                <a:solidFill>
                  <a:schemeClr val="accent3"/>
                </a:solidFill>
              </a:rPr>
              <a:t>A		B		C		D		E		F		G</a:t>
            </a:r>
          </a:p>
          <a:p>
            <a:pPr eaLnBrk="1" hangingPunct="1">
              <a:buFontTx/>
              <a:buNone/>
            </a:pPr>
            <a:r>
              <a:rPr lang="en-GB" altLang="en-US" i="1" dirty="0">
                <a:solidFill>
                  <a:schemeClr val="accent3"/>
                </a:solidFill>
              </a:rPr>
              <a:t>l		t		r		r		t		t		l</a:t>
            </a:r>
          </a:p>
          <a:p>
            <a:pPr eaLnBrk="1" hangingPunct="1">
              <a:buFontTx/>
              <a:buNone/>
            </a:pPr>
            <a:endParaRPr lang="en-GB" altLang="en-US" sz="1600" i="1" dirty="0">
              <a:solidFill>
                <a:schemeClr val="accent3"/>
              </a:solidFill>
            </a:endParaRPr>
          </a:p>
          <a:p>
            <a:pPr eaLnBrk="1" hangingPunct="1">
              <a:buFontTx/>
              <a:buNone/>
            </a:pPr>
            <a:r>
              <a:rPr lang="en-GB" altLang="en-US" dirty="0">
                <a:solidFill>
                  <a:schemeClr val="accent3"/>
                </a:solidFill>
              </a:rPr>
              <a:t>H		I		J		K		L		M		N</a:t>
            </a:r>
          </a:p>
          <a:p>
            <a:pPr eaLnBrk="1" hangingPunct="1">
              <a:buFontTx/>
              <a:buNone/>
            </a:pPr>
            <a:r>
              <a:rPr lang="en-GB" altLang="en-US" i="1" dirty="0">
                <a:solidFill>
                  <a:schemeClr val="accent3"/>
                </a:solidFill>
              </a:rPr>
              <a:t>l		r		t		t		r		l		l</a:t>
            </a:r>
            <a:r>
              <a:rPr lang="en-GB" altLang="en-US" dirty="0">
                <a:solidFill>
                  <a:schemeClr val="accent3"/>
                </a:solidFill>
              </a:rPr>
              <a:t>	</a:t>
            </a:r>
          </a:p>
          <a:p>
            <a:pPr eaLnBrk="1" hangingPunct="1">
              <a:buFontTx/>
              <a:buNone/>
            </a:pPr>
            <a:endParaRPr lang="en-GB" altLang="en-US" sz="1600" dirty="0">
              <a:solidFill>
                <a:schemeClr val="accent3"/>
              </a:solidFill>
            </a:endParaRPr>
          </a:p>
          <a:p>
            <a:pPr eaLnBrk="1" hangingPunct="1">
              <a:buFontTx/>
              <a:buNone/>
            </a:pPr>
            <a:r>
              <a:rPr lang="en-GB" altLang="en-US" dirty="0">
                <a:solidFill>
                  <a:schemeClr val="accent3"/>
                </a:solidFill>
              </a:rPr>
              <a:t>O		P		Q		R		S		T		U</a:t>
            </a:r>
          </a:p>
          <a:p>
            <a:pPr eaLnBrk="1" hangingPunct="1">
              <a:buFontTx/>
              <a:buNone/>
            </a:pPr>
            <a:r>
              <a:rPr lang="en-GB" altLang="en-US" i="1" dirty="0">
                <a:solidFill>
                  <a:schemeClr val="accent3"/>
                </a:solidFill>
              </a:rPr>
              <a:t>t		t		l		r		t		r		r</a:t>
            </a:r>
            <a:r>
              <a:rPr lang="en-GB" altLang="en-US" dirty="0">
                <a:solidFill>
                  <a:schemeClr val="accent3"/>
                </a:solidFill>
              </a:rPr>
              <a:t>	</a:t>
            </a:r>
          </a:p>
          <a:p>
            <a:pPr eaLnBrk="1" hangingPunct="1">
              <a:buFontTx/>
              <a:buNone/>
            </a:pPr>
            <a:endParaRPr lang="en-GB" altLang="en-US" sz="1600" dirty="0">
              <a:solidFill>
                <a:schemeClr val="accent3"/>
              </a:solidFill>
            </a:endParaRPr>
          </a:p>
          <a:p>
            <a:pPr eaLnBrk="1" hangingPunct="1">
              <a:buFontTx/>
              <a:buNone/>
            </a:pPr>
            <a:r>
              <a:rPr lang="en-GB" altLang="en-US" dirty="0">
                <a:solidFill>
                  <a:schemeClr val="accent3"/>
                </a:solidFill>
              </a:rPr>
              <a:t>V		V		X		Y		Z</a:t>
            </a:r>
          </a:p>
          <a:p>
            <a:pPr eaLnBrk="1" hangingPunct="1">
              <a:buFontTx/>
              <a:buNone/>
            </a:pPr>
            <a:r>
              <a:rPr lang="en-GB" altLang="en-US" i="1" dirty="0">
                <a:solidFill>
                  <a:schemeClr val="accent3"/>
                </a:solidFill>
              </a:rPr>
              <a:t>t		l		l		l		r</a:t>
            </a:r>
            <a:r>
              <a:rPr lang="en-GB" altLang="en-US" dirty="0">
                <a:solidFill>
                  <a:schemeClr val="accent3"/>
                </a:solidFill>
              </a:rPr>
              <a:t>	</a:t>
            </a:r>
            <a:r>
              <a:rPr lang="en-GB" altLang="en-US" dirty="0">
                <a:solidFill>
                  <a:srgbClr val="002060"/>
                </a:solidFill>
              </a:rPr>
              <a:t>			</a:t>
            </a:r>
          </a:p>
        </p:txBody>
      </p:sp>
    </p:spTree>
    <p:extLst>
      <p:ext uri="{BB962C8B-B14F-4D97-AF65-F5344CB8AC3E}">
        <p14:creationId xmlns:p14="http://schemas.microsoft.com/office/powerpoint/2010/main" val="404998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962025" y="1603332"/>
            <a:ext cx="4038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3238" indent="-50323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GB" altLang="en-US" sz="2800" dirty="0">
                <a:solidFill>
                  <a:srgbClr val="002060"/>
                </a:solidFill>
              </a:rPr>
              <a:t>Music can be used to</a:t>
            </a:r>
          </a:p>
          <a:p>
            <a:pPr eaLnBrk="1" hangingPunct="1">
              <a:lnSpc>
                <a:spcPct val="90000"/>
              </a:lnSpc>
              <a:buFontTx/>
              <a:buNone/>
            </a:pPr>
            <a:r>
              <a:rPr lang="en-GB" altLang="en-US" sz="2800" dirty="0">
                <a:solidFill>
                  <a:srgbClr val="002060"/>
                </a:solidFill>
              </a:rPr>
              <a:t>enhance learning:</a:t>
            </a:r>
          </a:p>
          <a:p>
            <a:pPr eaLnBrk="1" hangingPunct="1">
              <a:lnSpc>
                <a:spcPct val="90000"/>
              </a:lnSpc>
              <a:buFontTx/>
              <a:buNone/>
            </a:pPr>
            <a:endParaRPr lang="en-GB" altLang="en-US" sz="2800" dirty="0">
              <a:solidFill>
                <a:srgbClr val="002060"/>
              </a:solidFill>
            </a:endParaRPr>
          </a:p>
          <a:p>
            <a:pPr eaLnBrk="1" hangingPunct="1">
              <a:lnSpc>
                <a:spcPct val="90000"/>
              </a:lnSpc>
            </a:pPr>
            <a:r>
              <a:rPr lang="en-GB" altLang="en-US" sz="2800" dirty="0">
                <a:solidFill>
                  <a:srgbClr val="002060"/>
                </a:solidFill>
              </a:rPr>
              <a:t>beginnings                         </a:t>
            </a:r>
          </a:p>
          <a:p>
            <a:pPr eaLnBrk="1" hangingPunct="1">
              <a:lnSpc>
                <a:spcPct val="90000"/>
              </a:lnSpc>
            </a:pPr>
            <a:r>
              <a:rPr lang="en-GB" altLang="en-US" sz="2800" dirty="0">
                <a:solidFill>
                  <a:srgbClr val="002060"/>
                </a:solidFill>
              </a:rPr>
              <a:t>authentication of mood</a:t>
            </a:r>
          </a:p>
          <a:p>
            <a:pPr eaLnBrk="1" hangingPunct="1">
              <a:lnSpc>
                <a:spcPct val="90000"/>
              </a:lnSpc>
            </a:pPr>
            <a:r>
              <a:rPr lang="en-GB" altLang="en-US" sz="2800" dirty="0">
                <a:solidFill>
                  <a:srgbClr val="002060"/>
                </a:solidFill>
              </a:rPr>
              <a:t>guided visualisation</a:t>
            </a:r>
          </a:p>
          <a:p>
            <a:pPr eaLnBrk="1" hangingPunct="1">
              <a:lnSpc>
                <a:spcPct val="90000"/>
              </a:lnSpc>
            </a:pPr>
            <a:r>
              <a:rPr lang="en-GB" altLang="en-US" sz="2800" dirty="0">
                <a:solidFill>
                  <a:srgbClr val="002060"/>
                </a:solidFill>
              </a:rPr>
              <a:t>evoking a theme</a:t>
            </a:r>
          </a:p>
          <a:p>
            <a:pPr eaLnBrk="1" hangingPunct="1">
              <a:lnSpc>
                <a:spcPct val="90000"/>
              </a:lnSpc>
            </a:pPr>
            <a:r>
              <a:rPr lang="en-GB" altLang="en-US" sz="2800" dirty="0">
                <a:solidFill>
                  <a:srgbClr val="002060"/>
                </a:solidFill>
              </a:rPr>
              <a:t>demarcation of time</a:t>
            </a:r>
          </a:p>
          <a:p>
            <a:pPr eaLnBrk="1" hangingPunct="1">
              <a:lnSpc>
                <a:spcPct val="90000"/>
              </a:lnSpc>
            </a:pPr>
            <a:r>
              <a:rPr lang="en-GB" altLang="en-US" sz="2800" dirty="0">
                <a:solidFill>
                  <a:srgbClr val="002060"/>
                </a:solidFill>
              </a:rPr>
              <a:t>energiser or relaxer</a:t>
            </a:r>
          </a:p>
        </p:txBody>
      </p:sp>
      <p:pic>
        <p:nvPicPr>
          <p:cNvPr id="19460" name="Picture 6" descr="j03463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667000"/>
            <a:ext cx="29527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EFF8833D-05B5-4DDF-A91C-F7B4E19C193D}"/>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The ‘Mozart’ Effect</a:t>
            </a:r>
            <a:endParaRPr lang="en-US" altLang="en-US" sz="3200" b="1" kern="0" dirty="0">
              <a:solidFill>
                <a:schemeClr val="accent2"/>
              </a:solidFill>
            </a:endParaRPr>
          </a:p>
        </p:txBody>
      </p:sp>
    </p:spTree>
    <p:extLst>
      <p:ext uri="{BB962C8B-B14F-4D97-AF65-F5344CB8AC3E}">
        <p14:creationId xmlns:p14="http://schemas.microsoft.com/office/powerpoint/2010/main" val="2935009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ChangeArrowheads="1"/>
          </p:cNvSpPr>
          <p:nvPr/>
        </p:nvSpPr>
        <p:spPr bwMode="auto">
          <a:xfrm>
            <a:off x="962025" y="1423690"/>
            <a:ext cx="8229600" cy="451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GB" altLang="en-US" sz="2000" dirty="0">
                <a:solidFill>
                  <a:srgbClr val="002060"/>
                </a:solidFill>
              </a:rPr>
              <a:t>Ask a child (or an adult!) a question they have to think about. </a:t>
            </a:r>
          </a:p>
          <a:p>
            <a:pPr eaLnBrk="1" hangingPunct="1">
              <a:buFontTx/>
              <a:buNone/>
            </a:pPr>
            <a:r>
              <a:rPr lang="en-GB" altLang="en-US" sz="2000" dirty="0">
                <a:solidFill>
                  <a:srgbClr val="002060"/>
                </a:solidFill>
              </a:rPr>
              <a:t>If they look …</a:t>
            </a:r>
          </a:p>
          <a:p>
            <a:pPr eaLnBrk="1" hangingPunct="1">
              <a:buFontTx/>
              <a:buNone/>
            </a:pPr>
            <a:endParaRPr lang="en-GB" altLang="en-US" sz="2000" b="1" dirty="0">
              <a:solidFill>
                <a:schemeClr val="accent2"/>
              </a:solidFill>
            </a:endParaRPr>
          </a:p>
        </p:txBody>
      </p:sp>
      <p:sp>
        <p:nvSpPr>
          <p:cNvPr id="22532" name="Oval 6"/>
          <p:cNvSpPr>
            <a:spLocks noChangeArrowheads="1"/>
          </p:cNvSpPr>
          <p:nvPr/>
        </p:nvSpPr>
        <p:spPr bwMode="auto">
          <a:xfrm>
            <a:off x="1403350" y="2708275"/>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33" name="Oval 7"/>
          <p:cNvSpPr>
            <a:spLocks noChangeArrowheads="1"/>
          </p:cNvSpPr>
          <p:nvPr/>
        </p:nvSpPr>
        <p:spPr bwMode="auto">
          <a:xfrm>
            <a:off x="2555875" y="2708275"/>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34" name="Oval 8"/>
          <p:cNvSpPr>
            <a:spLocks noChangeArrowheads="1"/>
          </p:cNvSpPr>
          <p:nvPr/>
        </p:nvSpPr>
        <p:spPr bwMode="auto">
          <a:xfrm>
            <a:off x="1547813" y="2708275"/>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35" name="Oval 9"/>
          <p:cNvSpPr>
            <a:spLocks noChangeArrowheads="1"/>
          </p:cNvSpPr>
          <p:nvPr/>
        </p:nvSpPr>
        <p:spPr bwMode="auto">
          <a:xfrm>
            <a:off x="2700338" y="2708275"/>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1210" name="Text Box 10"/>
          <p:cNvSpPr txBox="1">
            <a:spLocks noChangeArrowheads="1"/>
          </p:cNvSpPr>
          <p:nvPr/>
        </p:nvSpPr>
        <p:spPr bwMode="auto">
          <a:xfrm>
            <a:off x="3708400" y="2636838"/>
            <a:ext cx="453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solidFill>
                  <a:srgbClr val="002060"/>
                </a:solidFill>
                <a:latin typeface="Tahoma" pitchFamily="34" charset="0"/>
              </a:rPr>
              <a:t>up,</a:t>
            </a:r>
            <a:r>
              <a:rPr lang="en-GB" altLang="en-US" sz="2000" dirty="0">
                <a:solidFill>
                  <a:srgbClr val="002060"/>
                </a:solidFill>
                <a:latin typeface="Tahoma" pitchFamily="34" charset="0"/>
              </a:rPr>
              <a:t> they are visual learners</a:t>
            </a:r>
          </a:p>
        </p:txBody>
      </p:sp>
      <p:sp>
        <p:nvSpPr>
          <p:cNvPr id="22537" name="Oval 11"/>
          <p:cNvSpPr>
            <a:spLocks noChangeArrowheads="1"/>
          </p:cNvSpPr>
          <p:nvPr/>
        </p:nvSpPr>
        <p:spPr bwMode="auto">
          <a:xfrm>
            <a:off x="1403350" y="3500438"/>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38" name="Oval 12"/>
          <p:cNvSpPr>
            <a:spLocks noChangeArrowheads="1"/>
          </p:cNvSpPr>
          <p:nvPr/>
        </p:nvSpPr>
        <p:spPr bwMode="auto">
          <a:xfrm>
            <a:off x="2555875" y="3500438"/>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39" name="Oval 13"/>
          <p:cNvSpPr>
            <a:spLocks noChangeArrowheads="1"/>
          </p:cNvSpPr>
          <p:nvPr/>
        </p:nvSpPr>
        <p:spPr bwMode="auto">
          <a:xfrm>
            <a:off x="1403350" y="3573463"/>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40" name="Oval 14"/>
          <p:cNvSpPr>
            <a:spLocks noChangeArrowheads="1"/>
          </p:cNvSpPr>
          <p:nvPr/>
        </p:nvSpPr>
        <p:spPr bwMode="auto">
          <a:xfrm>
            <a:off x="2555875" y="3573463"/>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1215" name="Text Box 15"/>
          <p:cNvSpPr txBox="1">
            <a:spLocks noChangeArrowheads="1"/>
          </p:cNvSpPr>
          <p:nvPr/>
        </p:nvSpPr>
        <p:spPr bwMode="auto">
          <a:xfrm>
            <a:off x="3657600" y="3429000"/>
            <a:ext cx="497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solidFill>
                  <a:srgbClr val="002060"/>
                </a:solidFill>
                <a:latin typeface="Tahoma" pitchFamily="34" charset="0"/>
              </a:rPr>
              <a:t>side to side,</a:t>
            </a:r>
            <a:r>
              <a:rPr lang="en-GB" altLang="en-US" sz="2000" dirty="0">
                <a:solidFill>
                  <a:srgbClr val="002060"/>
                </a:solidFill>
                <a:latin typeface="Tahoma" pitchFamily="34" charset="0"/>
              </a:rPr>
              <a:t> they are auditory learners</a:t>
            </a:r>
            <a:endParaRPr lang="en-GB" altLang="en-US" sz="2000" dirty="0">
              <a:solidFill>
                <a:schemeClr val="accent2"/>
              </a:solidFill>
              <a:latin typeface="Tahoma" pitchFamily="34" charset="0"/>
            </a:endParaRPr>
          </a:p>
        </p:txBody>
      </p:sp>
      <p:sp>
        <p:nvSpPr>
          <p:cNvPr id="22542" name="Oval 16"/>
          <p:cNvSpPr>
            <a:spLocks noChangeArrowheads="1"/>
          </p:cNvSpPr>
          <p:nvPr/>
        </p:nvSpPr>
        <p:spPr bwMode="auto">
          <a:xfrm>
            <a:off x="1403350" y="4292600"/>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43" name="Oval 17"/>
          <p:cNvSpPr>
            <a:spLocks noChangeArrowheads="1"/>
          </p:cNvSpPr>
          <p:nvPr/>
        </p:nvSpPr>
        <p:spPr bwMode="auto">
          <a:xfrm>
            <a:off x="2555875" y="4292600"/>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44" name="Oval 18"/>
          <p:cNvSpPr>
            <a:spLocks noChangeArrowheads="1"/>
          </p:cNvSpPr>
          <p:nvPr/>
        </p:nvSpPr>
        <p:spPr bwMode="auto">
          <a:xfrm>
            <a:off x="1619250" y="4437063"/>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45" name="Oval 19"/>
          <p:cNvSpPr>
            <a:spLocks noChangeArrowheads="1"/>
          </p:cNvSpPr>
          <p:nvPr/>
        </p:nvSpPr>
        <p:spPr bwMode="auto">
          <a:xfrm>
            <a:off x="2771775" y="4437063"/>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1220" name="Text Box 20"/>
          <p:cNvSpPr txBox="1">
            <a:spLocks noChangeArrowheads="1"/>
          </p:cNvSpPr>
          <p:nvPr/>
        </p:nvSpPr>
        <p:spPr bwMode="auto">
          <a:xfrm>
            <a:off x="3708400" y="4292600"/>
            <a:ext cx="453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solidFill>
                  <a:srgbClr val="002060"/>
                </a:solidFill>
                <a:latin typeface="Tahoma" pitchFamily="34" charset="0"/>
              </a:rPr>
              <a:t>down,</a:t>
            </a:r>
            <a:r>
              <a:rPr lang="en-GB" altLang="en-US" sz="2000" dirty="0">
                <a:solidFill>
                  <a:srgbClr val="002060"/>
                </a:solidFill>
                <a:latin typeface="Tahoma" pitchFamily="34" charset="0"/>
              </a:rPr>
              <a:t> they are kinaesthetic  learners</a:t>
            </a:r>
          </a:p>
        </p:txBody>
      </p:sp>
      <p:sp>
        <p:nvSpPr>
          <p:cNvPr id="22547" name="Oval 21"/>
          <p:cNvSpPr>
            <a:spLocks noChangeArrowheads="1"/>
          </p:cNvSpPr>
          <p:nvPr/>
        </p:nvSpPr>
        <p:spPr bwMode="auto">
          <a:xfrm>
            <a:off x="1403350" y="5013325"/>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48" name="Oval 22"/>
          <p:cNvSpPr>
            <a:spLocks noChangeArrowheads="1"/>
          </p:cNvSpPr>
          <p:nvPr/>
        </p:nvSpPr>
        <p:spPr bwMode="auto">
          <a:xfrm>
            <a:off x="2555875" y="5013325"/>
            <a:ext cx="914400" cy="365125"/>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49" name="Oval 23"/>
          <p:cNvSpPr>
            <a:spLocks noChangeArrowheads="1"/>
          </p:cNvSpPr>
          <p:nvPr/>
        </p:nvSpPr>
        <p:spPr bwMode="auto">
          <a:xfrm>
            <a:off x="1692275" y="5084763"/>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22550" name="Oval 24"/>
          <p:cNvSpPr>
            <a:spLocks noChangeArrowheads="1"/>
          </p:cNvSpPr>
          <p:nvPr/>
        </p:nvSpPr>
        <p:spPr bwMode="auto">
          <a:xfrm>
            <a:off x="2843213" y="5084763"/>
            <a:ext cx="365125" cy="200025"/>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1225" name="Text Box 25"/>
          <p:cNvSpPr txBox="1">
            <a:spLocks noChangeArrowheads="1"/>
          </p:cNvSpPr>
          <p:nvPr/>
        </p:nvSpPr>
        <p:spPr bwMode="auto">
          <a:xfrm>
            <a:off x="3708400" y="4933950"/>
            <a:ext cx="45354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solidFill>
                  <a:srgbClr val="002060"/>
                </a:solidFill>
                <a:latin typeface="Tahoma" pitchFamily="34" charset="0"/>
              </a:rPr>
              <a:t>straight,</a:t>
            </a:r>
            <a:r>
              <a:rPr lang="en-GB" altLang="en-US" sz="2000" dirty="0">
                <a:solidFill>
                  <a:srgbClr val="002060"/>
                </a:solidFill>
                <a:latin typeface="Tahoma" pitchFamily="34" charset="0"/>
              </a:rPr>
              <a:t> the questions was too easy or they are not telling the truth</a:t>
            </a:r>
          </a:p>
        </p:txBody>
      </p:sp>
      <p:sp>
        <p:nvSpPr>
          <p:cNvPr id="24" name="Rectangle 2">
            <a:extLst>
              <a:ext uri="{FF2B5EF4-FFF2-40B4-BE49-F238E27FC236}">
                <a16:creationId xmlns:a16="http://schemas.microsoft.com/office/drawing/2014/main" id="{160E5855-F8C9-475A-AAA3-4B75EACC71DE}"/>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Look into my eyes!</a:t>
            </a:r>
            <a:endParaRPr lang="en-US" altLang="en-US" sz="3200" b="1" kern="0" dirty="0">
              <a:solidFill>
                <a:schemeClr val="accent2"/>
              </a:solidFill>
            </a:endParaRPr>
          </a:p>
        </p:txBody>
      </p:sp>
    </p:spTree>
    <p:extLst>
      <p:ext uri="{BB962C8B-B14F-4D97-AF65-F5344CB8AC3E}">
        <p14:creationId xmlns:p14="http://schemas.microsoft.com/office/powerpoint/2010/main" val="171870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10"/>
                                        </p:tgtEl>
                                        <p:attrNameLst>
                                          <p:attrName>style.visibility</p:attrName>
                                        </p:attrNameLst>
                                      </p:cBhvr>
                                      <p:to>
                                        <p:strVal val="visible"/>
                                      </p:to>
                                    </p:set>
                                    <p:anim calcmode="lin" valueType="num">
                                      <p:cBhvr additive="base">
                                        <p:cTn id="7" dur="500" fill="hold"/>
                                        <p:tgtEl>
                                          <p:spTgt spid="51210"/>
                                        </p:tgtEl>
                                        <p:attrNameLst>
                                          <p:attrName>ppt_x</p:attrName>
                                        </p:attrNameLst>
                                      </p:cBhvr>
                                      <p:tavLst>
                                        <p:tav tm="0">
                                          <p:val>
                                            <p:strVal val="1+#ppt_w/2"/>
                                          </p:val>
                                        </p:tav>
                                        <p:tav tm="100000">
                                          <p:val>
                                            <p:strVal val="#ppt_x"/>
                                          </p:val>
                                        </p:tav>
                                      </p:tavLst>
                                    </p:anim>
                                    <p:anim calcmode="lin" valueType="num">
                                      <p:cBhvr additive="base">
                                        <p:cTn id="8" dur="500" fill="hold"/>
                                        <p:tgtEl>
                                          <p:spTgt spid="512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15"/>
                                        </p:tgtEl>
                                        <p:attrNameLst>
                                          <p:attrName>style.visibility</p:attrName>
                                        </p:attrNameLst>
                                      </p:cBhvr>
                                      <p:to>
                                        <p:strVal val="visible"/>
                                      </p:to>
                                    </p:set>
                                    <p:anim calcmode="lin" valueType="num">
                                      <p:cBhvr additive="base">
                                        <p:cTn id="13" dur="500" fill="hold"/>
                                        <p:tgtEl>
                                          <p:spTgt spid="51215"/>
                                        </p:tgtEl>
                                        <p:attrNameLst>
                                          <p:attrName>ppt_x</p:attrName>
                                        </p:attrNameLst>
                                      </p:cBhvr>
                                      <p:tavLst>
                                        <p:tav tm="0">
                                          <p:val>
                                            <p:strVal val="1+#ppt_w/2"/>
                                          </p:val>
                                        </p:tav>
                                        <p:tav tm="100000">
                                          <p:val>
                                            <p:strVal val="#ppt_x"/>
                                          </p:val>
                                        </p:tav>
                                      </p:tavLst>
                                    </p:anim>
                                    <p:anim calcmode="lin" valueType="num">
                                      <p:cBhvr additive="base">
                                        <p:cTn id="14" dur="500" fill="hold"/>
                                        <p:tgtEl>
                                          <p:spTgt spid="512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20"/>
                                        </p:tgtEl>
                                        <p:attrNameLst>
                                          <p:attrName>style.visibility</p:attrName>
                                        </p:attrNameLst>
                                      </p:cBhvr>
                                      <p:to>
                                        <p:strVal val="visible"/>
                                      </p:to>
                                    </p:set>
                                    <p:anim calcmode="lin" valueType="num">
                                      <p:cBhvr additive="base">
                                        <p:cTn id="19" dur="500" fill="hold"/>
                                        <p:tgtEl>
                                          <p:spTgt spid="51220"/>
                                        </p:tgtEl>
                                        <p:attrNameLst>
                                          <p:attrName>ppt_x</p:attrName>
                                        </p:attrNameLst>
                                      </p:cBhvr>
                                      <p:tavLst>
                                        <p:tav tm="0">
                                          <p:val>
                                            <p:strVal val="1+#ppt_w/2"/>
                                          </p:val>
                                        </p:tav>
                                        <p:tav tm="100000">
                                          <p:val>
                                            <p:strVal val="#ppt_x"/>
                                          </p:val>
                                        </p:tav>
                                      </p:tavLst>
                                    </p:anim>
                                    <p:anim calcmode="lin" valueType="num">
                                      <p:cBhvr additive="base">
                                        <p:cTn id="20" dur="500" fill="hold"/>
                                        <p:tgtEl>
                                          <p:spTgt spid="512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25"/>
                                        </p:tgtEl>
                                        <p:attrNameLst>
                                          <p:attrName>style.visibility</p:attrName>
                                        </p:attrNameLst>
                                      </p:cBhvr>
                                      <p:to>
                                        <p:strVal val="visible"/>
                                      </p:to>
                                    </p:set>
                                    <p:anim calcmode="lin" valueType="num">
                                      <p:cBhvr additive="base">
                                        <p:cTn id="25" dur="500" fill="hold"/>
                                        <p:tgtEl>
                                          <p:spTgt spid="51225"/>
                                        </p:tgtEl>
                                        <p:attrNameLst>
                                          <p:attrName>ppt_x</p:attrName>
                                        </p:attrNameLst>
                                      </p:cBhvr>
                                      <p:tavLst>
                                        <p:tav tm="0">
                                          <p:val>
                                            <p:strVal val="1+#ppt_w/2"/>
                                          </p:val>
                                        </p:tav>
                                        <p:tav tm="100000">
                                          <p:val>
                                            <p:strVal val="#ppt_x"/>
                                          </p:val>
                                        </p:tav>
                                      </p:tavLst>
                                    </p:anim>
                                    <p:anim calcmode="lin" valueType="num">
                                      <p:cBhvr additive="base">
                                        <p:cTn id="26" dur="500" fill="hold"/>
                                        <p:tgtEl>
                                          <p:spTgt spid="51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autoUpdateAnimBg="0"/>
      <p:bldP spid="51215" grpId="0" autoUpdateAnimBg="0"/>
      <p:bldP spid="51220" grpId="0" autoUpdateAnimBg="0"/>
      <p:bldP spid="512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ChangeArrowheads="1"/>
          </p:cNvSpPr>
          <p:nvPr/>
        </p:nvSpPr>
        <p:spPr bwMode="auto">
          <a:xfrm>
            <a:off x="536531" y="1949885"/>
            <a:ext cx="610226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96875" indent="-3952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spcBef>
                <a:spcPts val="0"/>
              </a:spcBef>
              <a:spcAft>
                <a:spcPts val="1200"/>
              </a:spcAft>
            </a:pPr>
            <a:r>
              <a:rPr lang="en-GB" altLang="en-US" sz="2400" dirty="0">
                <a:solidFill>
                  <a:srgbClr val="002060"/>
                </a:solidFill>
              </a:rPr>
              <a:t>If you want to learn something it is better received from the right </a:t>
            </a:r>
          </a:p>
          <a:p>
            <a:pPr eaLnBrk="1" hangingPunct="1">
              <a:lnSpc>
                <a:spcPct val="80000"/>
              </a:lnSpc>
              <a:spcBef>
                <a:spcPts val="0"/>
              </a:spcBef>
              <a:spcAft>
                <a:spcPts val="1200"/>
              </a:spcAft>
            </a:pPr>
            <a:r>
              <a:rPr lang="en-GB" altLang="en-US" sz="2400" dirty="0">
                <a:solidFill>
                  <a:srgbClr val="002060"/>
                </a:solidFill>
              </a:rPr>
              <a:t>If you want to express something it is better done to the left</a:t>
            </a:r>
          </a:p>
          <a:p>
            <a:pPr eaLnBrk="1" hangingPunct="1">
              <a:lnSpc>
                <a:spcPct val="80000"/>
              </a:lnSpc>
              <a:spcBef>
                <a:spcPts val="0"/>
              </a:spcBef>
              <a:spcAft>
                <a:spcPts val="1200"/>
              </a:spcAft>
            </a:pPr>
            <a:r>
              <a:rPr lang="en-GB" altLang="en-US" sz="2400" dirty="0">
                <a:solidFill>
                  <a:srgbClr val="002060"/>
                </a:solidFill>
              </a:rPr>
              <a:t>When talking to a pupil be on their right if you want to give an instruction</a:t>
            </a:r>
          </a:p>
          <a:p>
            <a:pPr eaLnBrk="1" hangingPunct="1">
              <a:lnSpc>
                <a:spcPct val="80000"/>
              </a:lnSpc>
              <a:spcBef>
                <a:spcPts val="0"/>
              </a:spcBef>
              <a:spcAft>
                <a:spcPts val="1200"/>
              </a:spcAft>
            </a:pPr>
            <a:r>
              <a:rPr lang="en-GB" altLang="en-US" sz="2400" dirty="0">
                <a:solidFill>
                  <a:srgbClr val="002060"/>
                </a:solidFill>
              </a:rPr>
              <a:t>Be on their left if they are expressing an idea</a:t>
            </a:r>
          </a:p>
          <a:p>
            <a:pPr eaLnBrk="1" hangingPunct="1">
              <a:lnSpc>
                <a:spcPct val="80000"/>
              </a:lnSpc>
              <a:spcBef>
                <a:spcPts val="0"/>
              </a:spcBef>
              <a:spcAft>
                <a:spcPts val="1200"/>
              </a:spcAft>
            </a:pPr>
            <a:r>
              <a:rPr lang="en-GB" altLang="en-US" sz="2400" dirty="0">
                <a:solidFill>
                  <a:srgbClr val="002060"/>
                </a:solidFill>
              </a:rPr>
              <a:t>Ask a question on the right, receive the answer on the left</a:t>
            </a:r>
          </a:p>
          <a:p>
            <a:pPr eaLnBrk="1" hangingPunct="1">
              <a:lnSpc>
                <a:spcPct val="80000"/>
              </a:lnSpc>
              <a:spcBef>
                <a:spcPts val="0"/>
              </a:spcBef>
              <a:spcAft>
                <a:spcPts val="1200"/>
              </a:spcAft>
            </a:pPr>
            <a:r>
              <a:rPr lang="en-GB" altLang="en-US" sz="2400" dirty="0">
                <a:solidFill>
                  <a:srgbClr val="002060"/>
                </a:solidFill>
              </a:rPr>
              <a:t>If you want to learn a spelling, hold it up to the right. If you want to say it, do it to the left</a:t>
            </a:r>
          </a:p>
        </p:txBody>
      </p:sp>
      <p:pic>
        <p:nvPicPr>
          <p:cNvPr id="23556" name="Picture 6" descr="bd0721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055" y="290186"/>
            <a:ext cx="2223370" cy="174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E9ACDBC-FE24-4B63-848F-7916C674372A}"/>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Right and Left</a:t>
            </a:r>
            <a:endParaRPr lang="en-US" altLang="en-US" sz="3200" b="1" kern="0" dirty="0">
              <a:solidFill>
                <a:schemeClr val="accent2"/>
              </a:solidFill>
            </a:endParaRPr>
          </a:p>
        </p:txBody>
      </p:sp>
    </p:spTree>
    <p:extLst>
      <p:ext uri="{BB962C8B-B14F-4D97-AF65-F5344CB8AC3E}">
        <p14:creationId xmlns:p14="http://schemas.microsoft.com/office/powerpoint/2010/main" val="276589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397768" y="3306503"/>
            <a:ext cx="4157510" cy="3044194"/>
          </a:xfrm>
        </p:spPr>
        <p:txBody>
          <a:bodyPr/>
          <a:lstStyle/>
          <a:p>
            <a:pPr marL="87313" indent="-87313" eaLnBrk="1" hangingPunct="1">
              <a:lnSpc>
                <a:spcPct val="80000"/>
              </a:lnSpc>
              <a:buNone/>
            </a:pPr>
            <a:r>
              <a:rPr lang="en-GB" altLang="en-US" sz="2000" dirty="0">
                <a:solidFill>
                  <a:srgbClr val="002060"/>
                </a:solidFill>
              </a:rPr>
              <a:t>“This is not to say that there is not a glimmer of truth embedded within various neuromyths. Usually their origins do lie in valid scientific research; it is just that the extrapolations go well beyond the data, especially in transfer out of the laboratory and into the classroom.”</a:t>
            </a:r>
          </a:p>
          <a:p>
            <a:pPr marL="0" indent="0" eaLnBrk="1" hangingPunct="1">
              <a:lnSpc>
                <a:spcPct val="80000"/>
              </a:lnSpc>
              <a:buNone/>
            </a:pPr>
            <a:endParaRPr lang="en-GB" altLang="en-US" sz="2000" dirty="0">
              <a:solidFill>
                <a:srgbClr val="002060"/>
              </a:solidFill>
            </a:endParaRPr>
          </a:p>
          <a:p>
            <a:pPr marL="0" indent="0" eaLnBrk="1" hangingPunct="1">
              <a:lnSpc>
                <a:spcPct val="80000"/>
              </a:lnSpc>
              <a:buNone/>
            </a:pPr>
            <a:r>
              <a:rPr lang="en-GB" altLang="en-US" sz="2000" i="1" dirty="0">
                <a:solidFill>
                  <a:srgbClr val="002060"/>
                </a:solidFill>
              </a:rPr>
              <a:t>Geake, 2008</a:t>
            </a:r>
            <a:endParaRPr lang="en-US" altLang="en-US" sz="2000" i="1" dirty="0">
              <a:solidFill>
                <a:srgbClr val="002060"/>
              </a:solidFill>
            </a:endParaRPr>
          </a:p>
        </p:txBody>
      </p:sp>
      <p:sp>
        <p:nvSpPr>
          <p:cNvPr id="6" name="Rectangle 2">
            <a:extLst>
              <a:ext uri="{FF2B5EF4-FFF2-40B4-BE49-F238E27FC236}">
                <a16:creationId xmlns:a16="http://schemas.microsoft.com/office/drawing/2014/main" id="{DFF93D63-C979-449E-A781-26042C6D6734}"/>
              </a:ext>
            </a:extLst>
          </p:cNvPr>
          <p:cNvSpPr txBox="1">
            <a:spLocks noChangeArrowheads="1"/>
          </p:cNvSpPr>
          <p:nvPr/>
        </p:nvSpPr>
        <p:spPr>
          <a:xfrm>
            <a:off x="883085" y="566800"/>
            <a:ext cx="2705622"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hlinkClick r:id="rId2"/>
              </a:rPr>
              <a:t>Neuromyths</a:t>
            </a:r>
            <a:endParaRPr lang="en-US" altLang="en-US" sz="3200" b="1" kern="0" dirty="0">
              <a:solidFill>
                <a:schemeClr val="accent2"/>
              </a:solidFill>
            </a:endParaRPr>
          </a:p>
        </p:txBody>
      </p:sp>
      <p:pic>
        <p:nvPicPr>
          <p:cNvPr id="4" name="Picture 3">
            <a:extLst>
              <a:ext uri="{FF2B5EF4-FFF2-40B4-BE49-F238E27FC236}">
                <a16:creationId xmlns:a16="http://schemas.microsoft.com/office/drawing/2014/main" id="{0B241CD5-ECB3-4E83-A61F-CD619DC5B3E7}"/>
              </a:ext>
            </a:extLst>
          </p:cNvPr>
          <p:cNvPicPr>
            <a:picLocks noChangeAspect="1"/>
          </p:cNvPicPr>
          <p:nvPr/>
        </p:nvPicPr>
        <p:blipFill>
          <a:blip r:embed="rId3"/>
          <a:stretch>
            <a:fillRect/>
          </a:stretch>
        </p:blipFill>
        <p:spPr>
          <a:xfrm>
            <a:off x="7183676" y="364951"/>
            <a:ext cx="1585673" cy="1585673"/>
          </a:xfrm>
          <a:prstGeom prst="rect">
            <a:avLst/>
          </a:prstGeom>
        </p:spPr>
      </p:pic>
      <p:sp>
        <p:nvSpPr>
          <p:cNvPr id="2" name="Rectangle 1">
            <a:extLst>
              <a:ext uri="{FF2B5EF4-FFF2-40B4-BE49-F238E27FC236}">
                <a16:creationId xmlns:a16="http://schemas.microsoft.com/office/drawing/2014/main" id="{57F50F14-2139-426F-97C3-DDB419FCB78A}"/>
              </a:ext>
            </a:extLst>
          </p:cNvPr>
          <p:cNvSpPr/>
          <p:nvPr/>
        </p:nvSpPr>
        <p:spPr>
          <a:xfrm>
            <a:off x="814192" y="1647798"/>
            <a:ext cx="4572000" cy="1323439"/>
          </a:xfrm>
          <a:prstGeom prst="rect">
            <a:avLst/>
          </a:prstGeom>
        </p:spPr>
        <p:txBody>
          <a:bodyPr>
            <a:spAutoFit/>
          </a:bodyPr>
          <a:lstStyle/>
          <a:p>
            <a:r>
              <a:rPr lang="en-GB" sz="2000" dirty="0">
                <a:solidFill>
                  <a:srgbClr val="002060"/>
                </a:solidFill>
              </a:rPr>
              <a:t>“ … those popular accounts of brain functioning, which often appear</a:t>
            </a:r>
          </a:p>
          <a:p>
            <a:r>
              <a:rPr lang="en-GB" sz="2000" dirty="0">
                <a:solidFill>
                  <a:srgbClr val="002060"/>
                </a:solidFill>
              </a:rPr>
              <a:t>within so-called ‘brain-based’ educational applications.”</a:t>
            </a:r>
          </a:p>
        </p:txBody>
      </p:sp>
      <p:pic>
        <p:nvPicPr>
          <p:cNvPr id="3" name="Picture 2">
            <a:extLst>
              <a:ext uri="{FF2B5EF4-FFF2-40B4-BE49-F238E27FC236}">
                <a16:creationId xmlns:a16="http://schemas.microsoft.com/office/drawing/2014/main" id="{5B6EFD6F-640C-4EA9-B7E4-DD1A987CFC2A}"/>
              </a:ext>
            </a:extLst>
          </p:cNvPr>
          <p:cNvPicPr>
            <a:picLocks noChangeAspect="1"/>
          </p:cNvPicPr>
          <p:nvPr/>
        </p:nvPicPr>
        <p:blipFill>
          <a:blip r:embed="rId4"/>
          <a:stretch>
            <a:fillRect/>
          </a:stretch>
        </p:blipFill>
        <p:spPr>
          <a:xfrm>
            <a:off x="883085" y="3720230"/>
            <a:ext cx="3246755" cy="1646242"/>
          </a:xfrm>
          <a:prstGeom prst="rect">
            <a:avLst/>
          </a:prstGeom>
        </p:spPr>
      </p:pic>
    </p:spTree>
    <p:extLst>
      <p:ext uri="{BB962C8B-B14F-4D97-AF65-F5344CB8AC3E}">
        <p14:creationId xmlns:p14="http://schemas.microsoft.com/office/powerpoint/2010/main" val="7496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9750" y="1916113"/>
            <a:ext cx="6337039" cy="4516002"/>
          </a:xfrm>
        </p:spPr>
        <p:txBody>
          <a:bodyPr/>
          <a:lstStyle/>
          <a:p>
            <a:pPr eaLnBrk="1" hangingPunct="1">
              <a:lnSpc>
                <a:spcPct val="80000"/>
              </a:lnSpc>
            </a:pPr>
            <a:r>
              <a:rPr lang="en-US" altLang="en-US" sz="2000" b="1" dirty="0">
                <a:solidFill>
                  <a:srgbClr val="002060"/>
                </a:solidFill>
              </a:rPr>
              <a:t>We only use 10% of our brains</a:t>
            </a:r>
            <a:r>
              <a:rPr lang="en-US" altLang="en-US" sz="2000" dirty="0">
                <a:solidFill>
                  <a:srgbClr val="002060"/>
                </a:solidFill>
              </a:rPr>
              <a:t>. </a:t>
            </a:r>
          </a:p>
          <a:p>
            <a:pPr eaLnBrk="1" hangingPunct="1">
              <a:lnSpc>
                <a:spcPct val="80000"/>
              </a:lnSpc>
              <a:buFontTx/>
              <a:buNone/>
            </a:pPr>
            <a:r>
              <a:rPr lang="en-US" altLang="en-US" sz="2000" dirty="0">
                <a:solidFill>
                  <a:srgbClr val="002060"/>
                </a:solidFill>
              </a:rPr>
              <a:t>	This misunderstanding may have developed from early research stating that only 10% of the brain was known about or later studies showing not all of the brain is active at the same time.</a:t>
            </a:r>
          </a:p>
          <a:p>
            <a:pPr eaLnBrk="1" hangingPunct="1">
              <a:lnSpc>
                <a:spcPct val="80000"/>
              </a:lnSpc>
            </a:pPr>
            <a:r>
              <a:rPr lang="en-US" altLang="en-US" sz="2000" b="1" dirty="0">
                <a:solidFill>
                  <a:srgbClr val="002060"/>
                </a:solidFill>
              </a:rPr>
              <a:t>We lose brain cells every day and eventually they just run out</a:t>
            </a:r>
          </a:p>
          <a:p>
            <a:pPr eaLnBrk="1" hangingPunct="1">
              <a:lnSpc>
                <a:spcPct val="80000"/>
              </a:lnSpc>
              <a:buFontTx/>
              <a:buNone/>
            </a:pPr>
            <a:r>
              <a:rPr lang="en-US" altLang="en-US" sz="2000" dirty="0">
                <a:solidFill>
                  <a:srgbClr val="002060"/>
                </a:solidFill>
              </a:rPr>
              <a:t>	In fact, new neurons are grown throughout our lives (even in old age) by a process is known as neurogenesis.</a:t>
            </a:r>
          </a:p>
          <a:p>
            <a:pPr eaLnBrk="1" hangingPunct="1">
              <a:lnSpc>
                <a:spcPct val="80000"/>
              </a:lnSpc>
            </a:pPr>
            <a:r>
              <a:rPr lang="en-US" altLang="en-US" sz="2000" b="1" dirty="0">
                <a:solidFill>
                  <a:srgbClr val="002060"/>
                </a:solidFill>
              </a:rPr>
              <a:t>You can't change your brain</a:t>
            </a:r>
          </a:p>
          <a:p>
            <a:pPr eaLnBrk="1" hangingPunct="1">
              <a:lnSpc>
                <a:spcPct val="80000"/>
              </a:lnSpc>
              <a:buFontTx/>
              <a:buNone/>
            </a:pPr>
            <a:r>
              <a:rPr lang="en-US" altLang="en-US" sz="2000" dirty="0">
                <a:solidFill>
                  <a:srgbClr val="002060"/>
                </a:solidFill>
              </a:rPr>
              <a:t>	Many people believe that a person’s intelligence is fixed and it’s not possible to become more ‘intelligent’. In fact, our brains are constantly changing in response to our experiences and this plasticity means that everyone is capable of becoming more intelligent.</a:t>
            </a:r>
          </a:p>
        </p:txBody>
      </p:sp>
      <p:pic>
        <p:nvPicPr>
          <p:cNvPr id="4" name="Picture 3">
            <a:extLst>
              <a:ext uri="{FF2B5EF4-FFF2-40B4-BE49-F238E27FC236}">
                <a16:creationId xmlns:a16="http://schemas.microsoft.com/office/drawing/2014/main" id="{0B241CD5-ECB3-4E83-A61F-CD619DC5B3E7}"/>
              </a:ext>
            </a:extLst>
          </p:cNvPr>
          <p:cNvPicPr>
            <a:picLocks noChangeAspect="1"/>
          </p:cNvPicPr>
          <p:nvPr/>
        </p:nvPicPr>
        <p:blipFill>
          <a:blip r:embed="rId2"/>
          <a:stretch>
            <a:fillRect/>
          </a:stretch>
        </p:blipFill>
        <p:spPr>
          <a:xfrm>
            <a:off x="7183676" y="364951"/>
            <a:ext cx="1585673" cy="1585673"/>
          </a:xfrm>
          <a:prstGeom prst="rect">
            <a:avLst/>
          </a:prstGeom>
        </p:spPr>
      </p:pic>
      <p:sp>
        <p:nvSpPr>
          <p:cNvPr id="5" name="Rectangle 3">
            <a:extLst>
              <a:ext uri="{FF2B5EF4-FFF2-40B4-BE49-F238E27FC236}">
                <a16:creationId xmlns:a16="http://schemas.microsoft.com/office/drawing/2014/main" id="{AF26B304-5727-47BD-8AD0-D61E4BDB3315}"/>
              </a:ext>
            </a:extLst>
          </p:cNvPr>
          <p:cNvSpPr txBox="1">
            <a:spLocks noChangeArrowheads="1"/>
          </p:cNvSpPr>
          <p:nvPr/>
        </p:nvSpPr>
        <p:spPr bwMode="auto">
          <a:xfrm>
            <a:off x="591942" y="737439"/>
            <a:ext cx="4969613" cy="44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eaLnBrk="1" hangingPunct="1">
              <a:lnSpc>
                <a:spcPct val="80000"/>
              </a:lnSpc>
              <a:buFontTx/>
              <a:buNone/>
            </a:pPr>
            <a:r>
              <a:rPr lang="en-US" altLang="en-US" sz="2800" b="1" kern="0" dirty="0">
                <a:solidFill>
                  <a:srgbClr val="002060"/>
                </a:solidFill>
              </a:rPr>
              <a:t>Three common neuromyths</a:t>
            </a:r>
          </a:p>
        </p:txBody>
      </p:sp>
    </p:spTree>
    <p:extLst>
      <p:ext uri="{BB962C8B-B14F-4D97-AF65-F5344CB8AC3E}">
        <p14:creationId xmlns:p14="http://schemas.microsoft.com/office/powerpoint/2010/main" val="57951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39542" y="585039"/>
            <a:ext cx="8266047" cy="1513071"/>
          </a:xfrm>
        </p:spPr>
        <p:txBody>
          <a:bodyPr/>
          <a:lstStyle/>
          <a:p>
            <a:pPr marL="0" indent="0" eaLnBrk="1" hangingPunct="1">
              <a:lnSpc>
                <a:spcPct val="80000"/>
              </a:lnSpc>
              <a:buNone/>
            </a:pPr>
            <a:r>
              <a:rPr lang="en-US" altLang="en-US" sz="2000" b="1" dirty="0">
                <a:solidFill>
                  <a:srgbClr val="002060"/>
                </a:solidFill>
              </a:rPr>
              <a:t>Learning Styles</a:t>
            </a:r>
          </a:p>
          <a:p>
            <a:pPr marL="0" indent="0" eaLnBrk="1" hangingPunct="1">
              <a:lnSpc>
                <a:spcPct val="80000"/>
              </a:lnSpc>
              <a:buNone/>
            </a:pPr>
            <a:endParaRPr lang="en-US" altLang="en-US" sz="2000" b="1" dirty="0">
              <a:solidFill>
                <a:srgbClr val="002060"/>
              </a:solidFill>
            </a:endParaRPr>
          </a:p>
          <a:p>
            <a:pPr marL="0" indent="0" eaLnBrk="1" hangingPunct="1">
              <a:lnSpc>
                <a:spcPct val="80000"/>
              </a:lnSpc>
              <a:buNone/>
            </a:pPr>
            <a:r>
              <a:rPr lang="en-US" altLang="en-US" sz="2000" dirty="0">
                <a:solidFill>
                  <a:srgbClr val="002060"/>
                </a:solidFill>
              </a:rPr>
              <a:t>We all learn in different ways so learning should be designed to respond to our preferences as learners e.g. VAK – another neuromyth.</a:t>
            </a:r>
          </a:p>
        </p:txBody>
      </p:sp>
      <p:pic>
        <p:nvPicPr>
          <p:cNvPr id="2" name="Picture 1">
            <a:extLst>
              <a:ext uri="{FF2B5EF4-FFF2-40B4-BE49-F238E27FC236}">
                <a16:creationId xmlns:a16="http://schemas.microsoft.com/office/drawing/2014/main" id="{752E0A13-7D6C-42D9-9AE5-115CA44A73A9}"/>
              </a:ext>
            </a:extLst>
          </p:cNvPr>
          <p:cNvPicPr>
            <a:picLocks noChangeAspect="1"/>
          </p:cNvPicPr>
          <p:nvPr/>
        </p:nvPicPr>
        <p:blipFill>
          <a:blip r:embed="rId2"/>
          <a:stretch>
            <a:fillRect/>
          </a:stretch>
        </p:blipFill>
        <p:spPr>
          <a:xfrm>
            <a:off x="439542" y="2372303"/>
            <a:ext cx="4426698" cy="3688915"/>
          </a:xfrm>
          <a:prstGeom prst="rect">
            <a:avLst/>
          </a:prstGeom>
        </p:spPr>
      </p:pic>
      <p:sp>
        <p:nvSpPr>
          <p:cNvPr id="7" name="Rectangle 3">
            <a:extLst>
              <a:ext uri="{FF2B5EF4-FFF2-40B4-BE49-F238E27FC236}">
                <a16:creationId xmlns:a16="http://schemas.microsoft.com/office/drawing/2014/main" id="{912A11B0-F7F5-4AD1-97F6-F096763BDB9E}"/>
              </a:ext>
            </a:extLst>
          </p:cNvPr>
          <p:cNvSpPr txBox="1">
            <a:spLocks noChangeArrowheads="1"/>
          </p:cNvSpPr>
          <p:nvPr/>
        </p:nvSpPr>
        <p:spPr bwMode="auto">
          <a:xfrm>
            <a:off x="5287113" y="2032723"/>
            <a:ext cx="3543735" cy="436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eaLnBrk="1" hangingPunct="1">
              <a:lnSpc>
                <a:spcPct val="80000"/>
              </a:lnSpc>
              <a:buFontTx/>
              <a:buNone/>
            </a:pPr>
            <a:r>
              <a:rPr lang="en-GB" sz="1800" i="1" dirty="0">
                <a:solidFill>
                  <a:srgbClr val="002060"/>
                </a:solidFill>
              </a:rPr>
              <a:t>So how did a false belief become so widely-held? In his paper on the subject for Nature Reviews Neuroscience, </a:t>
            </a:r>
            <a:r>
              <a:rPr lang="en-GB" sz="1800" i="1" dirty="0">
                <a:solidFill>
                  <a:srgbClr val="002060"/>
                </a:solidFill>
                <a:hlinkClick r:id="rId3"/>
              </a:rPr>
              <a:t>Howard-Jones</a:t>
            </a:r>
            <a:r>
              <a:rPr lang="en-GB" sz="1800" i="1" dirty="0">
                <a:solidFill>
                  <a:srgbClr val="002060"/>
                </a:solidFill>
              </a:rPr>
              <a:t> argues that it’s not a result of fraud, but of “uniformed interpretations of genuine scientific facts.” The assumption behind learning myths seems to be based on the scientific fact that different regions of the cortex have different roles in visual, auditory, and sensory processing, and so students should learn differently “according to which part of their brain works better.” However, writes Howard-Jones, “the brain’s interconnectivity makes such an assumption unsound.”</a:t>
            </a:r>
            <a:endParaRPr lang="en-US" altLang="en-US" sz="1800" i="1" kern="0" dirty="0">
              <a:solidFill>
                <a:srgbClr val="002060"/>
              </a:solidFill>
            </a:endParaRPr>
          </a:p>
        </p:txBody>
      </p:sp>
    </p:spTree>
    <p:extLst>
      <p:ext uri="{BB962C8B-B14F-4D97-AF65-F5344CB8AC3E}">
        <p14:creationId xmlns:p14="http://schemas.microsoft.com/office/powerpoint/2010/main" val="328048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5775325" y="5907088"/>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GB" altLang="en-US" sz="2400" i="1"/>
          </a:p>
        </p:txBody>
      </p:sp>
      <p:pic>
        <p:nvPicPr>
          <p:cNvPr id="27652" name="Picture 4" descr="Laterali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92" y="2689210"/>
            <a:ext cx="8511436" cy="38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F7F66177-1D95-4252-BD33-4824C6531AD7}"/>
              </a:ext>
            </a:extLst>
          </p:cNvPr>
          <p:cNvSpPr>
            <a:spLocks noGrp="1" noChangeArrowheads="1"/>
          </p:cNvSpPr>
          <p:nvPr>
            <p:ph idx="1"/>
          </p:nvPr>
        </p:nvSpPr>
        <p:spPr>
          <a:xfrm>
            <a:off x="457200" y="469357"/>
            <a:ext cx="8229600" cy="1735224"/>
          </a:xfrm>
        </p:spPr>
        <p:txBody>
          <a:bodyPr/>
          <a:lstStyle/>
          <a:p>
            <a:pPr marL="0" indent="0" eaLnBrk="1" hangingPunct="1">
              <a:lnSpc>
                <a:spcPct val="80000"/>
              </a:lnSpc>
              <a:buNone/>
            </a:pPr>
            <a:r>
              <a:rPr lang="en-US" altLang="en-US" sz="2000" b="1" dirty="0">
                <a:solidFill>
                  <a:srgbClr val="002060"/>
                </a:solidFill>
              </a:rPr>
              <a:t>Mental</a:t>
            </a:r>
            <a:r>
              <a:rPr lang="en-US" altLang="en-US" sz="2000" dirty="0">
                <a:solidFill>
                  <a:srgbClr val="002060"/>
                </a:solidFill>
              </a:rPr>
              <a:t> </a:t>
            </a:r>
            <a:r>
              <a:rPr lang="en-US" altLang="en-US" sz="2000" b="1" dirty="0">
                <a:solidFill>
                  <a:srgbClr val="002060"/>
                </a:solidFill>
              </a:rPr>
              <a:t>abilities are separated into left and right</a:t>
            </a:r>
          </a:p>
          <a:p>
            <a:pPr marL="0" indent="0" eaLnBrk="1" hangingPunct="1">
              <a:lnSpc>
                <a:spcPct val="80000"/>
              </a:lnSpc>
              <a:buNone/>
            </a:pPr>
            <a:endParaRPr lang="en-US" altLang="en-US" sz="2000" b="1" dirty="0">
              <a:solidFill>
                <a:srgbClr val="002060"/>
              </a:solidFill>
            </a:endParaRPr>
          </a:p>
          <a:p>
            <a:pPr marL="0" indent="0" eaLnBrk="1" hangingPunct="1">
              <a:lnSpc>
                <a:spcPct val="80000"/>
              </a:lnSpc>
              <a:buFontTx/>
              <a:buNone/>
            </a:pPr>
            <a:r>
              <a:rPr lang="en-US" altLang="en-US" sz="2000" dirty="0">
                <a:solidFill>
                  <a:srgbClr val="002060"/>
                </a:solidFill>
              </a:rPr>
              <a:t>A common misconception is that the left brain is all about reasoning and logic, whilst the right brain deals with everything creative. Research shows, however, that when we are thinking and learning, all parts of the brain are functioning.</a:t>
            </a:r>
          </a:p>
        </p:txBody>
      </p:sp>
    </p:spTree>
    <p:extLst>
      <p:ext uri="{BB962C8B-B14F-4D97-AF65-F5344CB8AC3E}">
        <p14:creationId xmlns:p14="http://schemas.microsoft.com/office/powerpoint/2010/main" val="161323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684213" y="3141663"/>
            <a:ext cx="7993062"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dirty="0">
                <a:solidFill>
                  <a:srgbClr val="002060"/>
                </a:solidFill>
              </a:rPr>
              <a:t>“One thing is clear. Education has already invested an immense</a:t>
            </a:r>
          </a:p>
          <a:p>
            <a:pPr eaLnBrk="1" hangingPunct="1">
              <a:spcBef>
                <a:spcPct val="0"/>
              </a:spcBef>
              <a:buFontTx/>
              <a:buNone/>
            </a:pPr>
            <a:r>
              <a:rPr lang="en-US" altLang="en-US" sz="2000" dirty="0">
                <a:solidFill>
                  <a:srgbClr val="002060"/>
                </a:solidFill>
              </a:rPr>
              <a:t>amount of time and money in ‘brain-based’ ideas </a:t>
            </a:r>
            <a:r>
              <a:rPr lang="en-US" altLang="en-US" sz="2000" b="1" dirty="0">
                <a:solidFill>
                  <a:srgbClr val="002060"/>
                </a:solidFill>
              </a:rPr>
              <a:t>that were never based on any </a:t>
            </a:r>
            <a:r>
              <a:rPr lang="en-US" altLang="en-US" sz="2000" b="1" dirty="0" err="1">
                <a:solidFill>
                  <a:srgbClr val="002060"/>
                </a:solidFill>
              </a:rPr>
              <a:t>recognisable</a:t>
            </a:r>
            <a:r>
              <a:rPr lang="en-US" altLang="en-US" sz="2000" b="1" dirty="0">
                <a:solidFill>
                  <a:srgbClr val="002060"/>
                </a:solidFill>
              </a:rPr>
              <a:t> scientific understanding of the brain</a:t>
            </a:r>
            <a:r>
              <a:rPr lang="en-US" altLang="en-US" sz="2000" dirty="0">
                <a:solidFill>
                  <a:srgbClr val="002060"/>
                </a:solidFill>
              </a:rPr>
              <a:t>. Many of these ideas remain untested and others are being revealed as ineffective. In the future, an improved dialogue between neuroscience and education will be critical in supporting the development, application and evaluation of educational </a:t>
            </a:r>
            <a:r>
              <a:rPr lang="en-US" altLang="en-US" sz="2000" dirty="0" err="1">
                <a:solidFill>
                  <a:srgbClr val="002060"/>
                </a:solidFill>
              </a:rPr>
              <a:t>programmes</a:t>
            </a:r>
            <a:endParaRPr lang="en-US" altLang="en-US" sz="2000" dirty="0">
              <a:solidFill>
                <a:srgbClr val="002060"/>
              </a:solidFill>
            </a:endParaRPr>
          </a:p>
          <a:p>
            <a:pPr eaLnBrk="1" hangingPunct="1">
              <a:spcBef>
                <a:spcPct val="0"/>
              </a:spcBef>
              <a:buFontTx/>
              <a:buNone/>
            </a:pPr>
            <a:r>
              <a:rPr lang="en-US" altLang="en-US" sz="2000" dirty="0">
                <a:solidFill>
                  <a:srgbClr val="002060"/>
                </a:solidFill>
              </a:rPr>
              <a:t>based on a sound scientific understanding of the brain.”</a:t>
            </a:r>
          </a:p>
        </p:txBody>
      </p:sp>
      <p:pic>
        <p:nvPicPr>
          <p:cNvPr id="31747" name="Picture 6"/>
          <p:cNvPicPr>
            <a:picLocks noGrp="1" noChangeAspect="1" noChangeArrowheads="1"/>
          </p:cNvPicPr>
          <p:nvPr>
            <p:ph type="title"/>
          </p:nvPr>
        </p:nvPicPr>
        <p:blipFill>
          <a:blip r:embed="rId2">
            <a:extLst>
              <a:ext uri="{28A0092B-C50C-407E-A947-70E740481C1C}">
                <a14:useLocalDpi xmlns:a14="http://schemas.microsoft.com/office/drawing/2010/main" val="0"/>
              </a:ext>
            </a:extLst>
          </a:blip>
          <a:stretch>
            <a:fillRect/>
          </a:stretch>
        </p:blipFill>
        <p:spPr>
          <a:xfrm>
            <a:off x="1246843" y="669142"/>
            <a:ext cx="6587561" cy="2023953"/>
          </a:xfrm>
          <a:noFill/>
        </p:spPr>
      </p:pic>
      <p:sp>
        <p:nvSpPr>
          <p:cNvPr id="5" name="Text Box 5"/>
          <p:cNvSpPr txBox="1">
            <a:spLocks noChangeArrowheads="1"/>
          </p:cNvSpPr>
          <p:nvPr/>
        </p:nvSpPr>
        <p:spPr bwMode="auto">
          <a:xfrm>
            <a:off x="1423876" y="5728291"/>
            <a:ext cx="623349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i="1" dirty="0">
                <a:solidFill>
                  <a:srgbClr val="002060"/>
                </a:solidFill>
                <a:hlinkClick r:id="rId3"/>
              </a:rPr>
              <a:t>Neuroscience and education: issues and opportunities </a:t>
            </a:r>
          </a:p>
          <a:p>
            <a:pPr eaLnBrk="1" hangingPunct="1">
              <a:spcBef>
                <a:spcPct val="50000"/>
              </a:spcBef>
              <a:buFontTx/>
              <a:buNone/>
            </a:pPr>
            <a:r>
              <a:rPr lang="en-GB" altLang="en-US" sz="1800" i="1" dirty="0">
                <a:solidFill>
                  <a:srgbClr val="002060"/>
                </a:solidFill>
                <a:hlinkClick r:id="rId3"/>
              </a:rPr>
              <a:t>(Teaching and Learning Research Programme)</a:t>
            </a:r>
            <a:endParaRPr lang="en-US" altLang="en-US" sz="1800" i="1" dirty="0">
              <a:solidFill>
                <a:srgbClr val="002060"/>
              </a:solidFill>
            </a:endParaRPr>
          </a:p>
        </p:txBody>
      </p:sp>
    </p:spTree>
    <p:extLst>
      <p:ext uri="{BB962C8B-B14F-4D97-AF65-F5344CB8AC3E}">
        <p14:creationId xmlns:p14="http://schemas.microsoft.com/office/powerpoint/2010/main" val="122405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962025" y="1460325"/>
            <a:ext cx="4463441" cy="4927949"/>
          </a:xfrm>
        </p:spPr>
        <p:txBody>
          <a:bodyPr/>
          <a:lstStyle/>
          <a:p>
            <a:pPr eaLnBrk="1" hangingPunct="1"/>
            <a:r>
              <a:rPr lang="en-GB" altLang="en-US" sz="2800" i="1" dirty="0">
                <a:solidFill>
                  <a:srgbClr val="002060"/>
                </a:solidFill>
                <a:cs typeface="Times New Roman" pitchFamily="18" charset="0"/>
              </a:rPr>
              <a:t>Direct observation (surgery, accidents, disease)</a:t>
            </a:r>
          </a:p>
          <a:p>
            <a:pPr eaLnBrk="1" hangingPunct="1"/>
            <a:r>
              <a:rPr lang="en-GB" altLang="en-US" sz="2800" i="1" dirty="0">
                <a:solidFill>
                  <a:srgbClr val="002060"/>
                </a:solidFill>
                <a:cs typeface="Times New Roman" pitchFamily="18" charset="0"/>
              </a:rPr>
              <a:t>Electrical activity – EEG</a:t>
            </a:r>
          </a:p>
          <a:p>
            <a:pPr eaLnBrk="1" hangingPunct="1"/>
            <a:r>
              <a:rPr lang="en-GB" altLang="en-US" sz="2800" i="1" dirty="0">
                <a:solidFill>
                  <a:srgbClr val="002060"/>
                </a:solidFill>
                <a:cs typeface="Times New Roman" pitchFamily="18" charset="0"/>
              </a:rPr>
              <a:t>MRI, PET and CAT scanning</a:t>
            </a:r>
          </a:p>
          <a:p>
            <a:pPr eaLnBrk="1" hangingPunct="1"/>
            <a:r>
              <a:rPr lang="en-GB" altLang="en-US" sz="2800" i="1" dirty="0">
                <a:solidFill>
                  <a:srgbClr val="002060"/>
                </a:solidFill>
                <a:cs typeface="Times New Roman" pitchFamily="18" charset="0"/>
              </a:rPr>
              <a:t>Spectrometry (chemical analysis)</a:t>
            </a:r>
            <a:endParaRPr lang="en-US" altLang="en-US" sz="2800" i="1" dirty="0">
              <a:solidFill>
                <a:srgbClr val="002060"/>
              </a:solidFill>
              <a:cs typeface="Times New Roman" pitchFamily="18" charset="0"/>
            </a:endParaRPr>
          </a:p>
        </p:txBody>
      </p:sp>
      <p:sp>
        <p:nvSpPr>
          <p:cNvPr id="6" name="Rectangle 2">
            <a:extLst>
              <a:ext uri="{FF2B5EF4-FFF2-40B4-BE49-F238E27FC236}">
                <a16:creationId xmlns:a16="http://schemas.microsoft.com/office/drawing/2014/main" id="{D5AA604C-99AE-4E02-B553-1D72C199AEAF}"/>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Sources of Evidence</a:t>
            </a:r>
            <a:endParaRPr lang="en-US" altLang="en-US" sz="3200" b="1" kern="0" dirty="0">
              <a:solidFill>
                <a:schemeClr val="accent2"/>
              </a:solidFill>
            </a:endParaRPr>
          </a:p>
        </p:txBody>
      </p:sp>
      <p:pic>
        <p:nvPicPr>
          <p:cNvPr id="2" name="Picture 1">
            <a:extLst>
              <a:ext uri="{FF2B5EF4-FFF2-40B4-BE49-F238E27FC236}">
                <a16:creationId xmlns:a16="http://schemas.microsoft.com/office/drawing/2014/main" id="{759A25EA-F949-4873-9719-32C0C8C85888}"/>
              </a:ext>
            </a:extLst>
          </p:cNvPr>
          <p:cNvPicPr>
            <a:picLocks noChangeAspect="1"/>
          </p:cNvPicPr>
          <p:nvPr/>
        </p:nvPicPr>
        <p:blipFill>
          <a:blip r:embed="rId3"/>
          <a:stretch>
            <a:fillRect/>
          </a:stretch>
        </p:blipFill>
        <p:spPr>
          <a:xfrm>
            <a:off x="5530241" y="3093929"/>
            <a:ext cx="2530258" cy="3130216"/>
          </a:xfrm>
          <a:prstGeom prst="rect">
            <a:avLst/>
          </a:prstGeom>
        </p:spPr>
      </p:pic>
      <p:pic>
        <p:nvPicPr>
          <p:cNvPr id="3" name="Picture 2">
            <a:extLst>
              <a:ext uri="{FF2B5EF4-FFF2-40B4-BE49-F238E27FC236}">
                <a16:creationId xmlns:a16="http://schemas.microsoft.com/office/drawing/2014/main" id="{0A147B8C-863A-4CC3-98F3-AB7BC2D9E8D6}"/>
              </a:ext>
            </a:extLst>
          </p:cNvPr>
          <p:cNvPicPr>
            <a:picLocks noChangeAspect="1"/>
          </p:cNvPicPr>
          <p:nvPr/>
        </p:nvPicPr>
        <p:blipFill>
          <a:blip r:embed="rId4"/>
          <a:stretch>
            <a:fillRect/>
          </a:stretch>
        </p:blipFill>
        <p:spPr>
          <a:xfrm>
            <a:off x="5530241" y="575469"/>
            <a:ext cx="2542211" cy="1710531"/>
          </a:xfrm>
          <a:prstGeom prst="rect">
            <a:avLst/>
          </a:prstGeom>
        </p:spPr>
      </p:pic>
    </p:spTree>
    <p:extLst>
      <p:ext uri="{BB962C8B-B14F-4D97-AF65-F5344CB8AC3E}">
        <p14:creationId xmlns:p14="http://schemas.microsoft.com/office/powerpoint/2010/main" val="2037647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826718" y="3088927"/>
            <a:ext cx="6248400" cy="2810832"/>
          </a:xfrm>
        </p:spPr>
        <p:txBody>
          <a:bodyPr/>
          <a:lstStyle/>
          <a:p>
            <a:pPr eaLnBrk="1" hangingPunct="1"/>
            <a:r>
              <a:rPr lang="en-GB" altLang="en-US" i="1" dirty="0">
                <a:solidFill>
                  <a:srgbClr val="002060"/>
                </a:solidFill>
                <a:cs typeface="Times New Roman" pitchFamily="18" charset="0"/>
              </a:rPr>
              <a:t>Level 1	Observation/discovery</a:t>
            </a:r>
          </a:p>
          <a:p>
            <a:pPr eaLnBrk="1" hangingPunct="1"/>
            <a:r>
              <a:rPr lang="en-GB" altLang="en-US" i="1" dirty="0">
                <a:solidFill>
                  <a:srgbClr val="002060"/>
                </a:solidFill>
                <a:cs typeface="Times New Roman" pitchFamily="18" charset="0"/>
              </a:rPr>
              <a:t>Level 2	Experimentation</a:t>
            </a:r>
          </a:p>
          <a:p>
            <a:pPr eaLnBrk="1" hangingPunct="1"/>
            <a:r>
              <a:rPr lang="en-GB" altLang="en-US" i="1" dirty="0">
                <a:solidFill>
                  <a:srgbClr val="002060"/>
                </a:solidFill>
                <a:cs typeface="Times New Roman" pitchFamily="18" charset="0"/>
              </a:rPr>
              <a:t>Level 3	Clinical studies</a:t>
            </a:r>
          </a:p>
          <a:p>
            <a:pPr eaLnBrk="1" hangingPunct="1"/>
            <a:r>
              <a:rPr lang="en-GB" altLang="en-US" i="1" dirty="0">
                <a:solidFill>
                  <a:srgbClr val="002060"/>
                </a:solidFill>
                <a:cs typeface="Times New Roman" pitchFamily="18" charset="0"/>
              </a:rPr>
              <a:t>Level 4	Practical application</a:t>
            </a:r>
            <a:endParaRPr lang="en-US" altLang="en-US" i="1" dirty="0">
              <a:solidFill>
                <a:srgbClr val="002060"/>
              </a:solidFill>
            </a:endParaRPr>
          </a:p>
        </p:txBody>
      </p:sp>
      <p:sp>
        <p:nvSpPr>
          <p:cNvPr id="7" name="Rectangle 2">
            <a:extLst>
              <a:ext uri="{FF2B5EF4-FFF2-40B4-BE49-F238E27FC236}">
                <a16:creationId xmlns:a16="http://schemas.microsoft.com/office/drawing/2014/main" id="{49EE3BFF-12ED-49F7-8133-4E1F19FFF6D1}"/>
              </a:ext>
            </a:extLst>
          </p:cNvPr>
          <p:cNvSpPr txBox="1">
            <a:spLocks noChangeArrowheads="1"/>
          </p:cNvSpPr>
          <p:nvPr/>
        </p:nvSpPr>
        <p:spPr>
          <a:xfrm>
            <a:off x="883084" y="566800"/>
            <a:ext cx="3067833" cy="17129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An Analogy – </a:t>
            </a:r>
            <a:r>
              <a:rPr lang="en-US" sz="2400" b="1" kern="0" dirty="0">
                <a:solidFill>
                  <a:srgbClr val="411C77"/>
                </a:solidFill>
              </a:rPr>
              <a:t>the pharmaceutical industry</a:t>
            </a:r>
            <a:endParaRPr lang="en-US" altLang="en-US" sz="2400" b="1" kern="0" dirty="0">
              <a:solidFill>
                <a:schemeClr val="accent2"/>
              </a:solidFill>
            </a:endParaRPr>
          </a:p>
        </p:txBody>
      </p:sp>
      <p:pic>
        <p:nvPicPr>
          <p:cNvPr id="5" name="Picture 4">
            <a:extLst>
              <a:ext uri="{FF2B5EF4-FFF2-40B4-BE49-F238E27FC236}">
                <a16:creationId xmlns:a16="http://schemas.microsoft.com/office/drawing/2014/main" id="{530DEA3C-FFAE-473A-8207-CD89BDD9268E}"/>
              </a:ext>
            </a:extLst>
          </p:cNvPr>
          <p:cNvPicPr>
            <a:picLocks noChangeAspect="1"/>
          </p:cNvPicPr>
          <p:nvPr/>
        </p:nvPicPr>
        <p:blipFill>
          <a:blip r:embed="rId3"/>
          <a:stretch>
            <a:fillRect/>
          </a:stretch>
        </p:blipFill>
        <p:spPr>
          <a:xfrm>
            <a:off x="4471792" y="566801"/>
            <a:ext cx="4131240" cy="1757974"/>
          </a:xfrm>
          <a:prstGeom prst="rect">
            <a:avLst/>
          </a:prstGeom>
        </p:spPr>
      </p:pic>
    </p:spTree>
    <p:extLst>
      <p:ext uri="{BB962C8B-B14F-4D97-AF65-F5344CB8AC3E}">
        <p14:creationId xmlns:p14="http://schemas.microsoft.com/office/powerpoint/2010/main" val="2795733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11188" y="333375"/>
            <a:ext cx="5040312"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b="1" dirty="0">
                <a:solidFill>
                  <a:srgbClr val="002060"/>
                </a:solidFill>
              </a:rPr>
              <a:t>“In a recent survey of teachers, almost 90 per cent thought that a knowledge of the brain was important, or very important, in the design of educational </a:t>
            </a:r>
            <a:r>
              <a:rPr lang="en-US" altLang="en-US" sz="2000" b="1" dirty="0" err="1">
                <a:solidFill>
                  <a:srgbClr val="002060"/>
                </a:solidFill>
              </a:rPr>
              <a:t>programmes</a:t>
            </a:r>
            <a:r>
              <a:rPr lang="en-US" altLang="en-US" sz="2000" dirty="0">
                <a:solidFill>
                  <a:srgbClr val="002060"/>
                </a:solidFill>
              </a:rPr>
              <a:t>.</a:t>
            </a:r>
          </a:p>
          <a:p>
            <a:pPr eaLnBrk="1" hangingPunct="1">
              <a:spcBef>
                <a:spcPct val="0"/>
              </a:spcBef>
              <a:buFontTx/>
              <a:buNone/>
            </a:pPr>
            <a:endParaRPr lang="en-US" altLang="en-US" sz="2000" dirty="0">
              <a:solidFill>
                <a:srgbClr val="002060"/>
              </a:solidFill>
            </a:endParaRPr>
          </a:p>
          <a:p>
            <a:pPr eaLnBrk="1" hangingPunct="1">
              <a:spcBef>
                <a:spcPct val="0"/>
              </a:spcBef>
              <a:buFontTx/>
              <a:buNone/>
            </a:pPr>
            <a:r>
              <a:rPr lang="en-US" altLang="en-US" sz="2000" dirty="0">
                <a:solidFill>
                  <a:srgbClr val="002060"/>
                </a:solidFill>
              </a:rPr>
              <a:t>Indeed, for at least two decades, educational </a:t>
            </a:r>
            <a:r>
              <a:rPr lang="en-US" altLang="en-US" sz="2000" dirty="0" err="1">
                <a:solidFill>
                  <a:srgbClr val="002060"/>
                </a:solidFill>
              </a:rPr>
              <a:t>programmes</a:t>
            </a:r>
            <a:r>
              <a:rPr lang="en-US" altLang="en-US" sz="2000" dirty="0">
                <a:solidFill>
                  <a:srgbClr val="002060"/>
                </a:solidFill>
              </a:rPr>
              <a:t> claiming to be ‘brain-based’ have been flourishing in the UK. Unfortunately, these </a:t>
            </a:r>
            <a:r>
              <a:rPr lang="en-US" altLang="en-US" sz="2000" dirty="0" err="1">
                <a:solidFill>
                  <a:srgbClr val="002060"/>
                </a:solidFill>
              </a:rPr>
              <a:t>programmes</a:t>
            </a:r>
            <a:r>
              <a:rPr lang="en-US" altLang="en-US" sz="2000" dirty="0">
                <a:solidFill>
                  <a:srgbClr val="002060"/>
                </a:solidFill>
              </a:rPr>
              <a:t> have usually been produced without the involvement of </a:t>
            </a:r>
            <a:r>
              <a:rPr lang="en-US" altLang="en-US" sz="2000" dirty="0" err="1">
                <a:solidFill>
                  <a:srgbClr val="002060"/>
                </a:solidFill>
              </a:rPr>
              <a:t>neuroscientific</a:t>
            </a:r>
            <a:r>
              <a:rPr lang="en-US" altLang="en-US" sz="2000" dirty="0">
                <a:solidFill>
                  <a:srgbClr val="002060"/>
                </a:solidFill>
              </a:rPr>
              <a:t> expertise, are rarely evaluated in their effectiveness and are often unscientific in their approach. Perhaps this is unsurprising since, although the central role of the brain in learning may appear self-evident, formal dialogue between neuroscience and education is a relatively new phenomenon.”</a:t>
            </a:r>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20713"/>
            <a:ext cx="30876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404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457200" y="1083689"/>
            <a:ext cx="81280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41338" indent="-54133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i="1" dirty="0">
                <a:solidFill>
                  <a:srgbClr val="002060"/>
                </a:solidFill>
              </a:rPr>
              <a:t>Schools can create enriched learning environments by:</a:t>
            </a:r>
          </a:p>
          <a:p>
            <a:pPr eaLnBrk="1" hangingPunct="1">
              <a:spcBef>
                <a:spcPct val="0"/>
              </a:spcBef>
              <a:buFontTx/>
              <a:buNone/>
            </a:pPr>
            <a:endParaRPr lang="en-US" altLang="en-US" sz="2000" dirty="0">
              <a:solidFill>
                <a:srgbClr val="002060"/>
              </a:solidFill>
            </a:endParaRPr>
          </a:p>
          <a:p>
            <a:pPr eaLnBrk="1" hangingPunct="1">
              <a:spcBef>
                <a:spcPct val="0"/>
              </a:spcBef>
              <a:buFontTx/>
              <a:buAutoNum type="arabicPeriod"/>
            </a:pPr>
            <a:r>
              <a:rPr lang="en-US" altLang="en-US" sz="2000" dirty="0">
                <a:solidFill>
                  <a:srgbClr val="002060"/>
                </a:solidFill>
              </a:rPr>
              <a:t>creating non-threatening classrooms where learners are free from anxiety</a:t>
            </a:r>
          </a:p>
          <a:p>
            <a:pPr eaLnBrk="1" hangingPunct="1">
              <a:spcBef>
                <a:spcPct val="0"/>
              </a:spcBef>
              <a:buFontTx/>
              <a:buAutoNum type="arabicPeriod"/>
            </a:pPr>
            <a:r>
              <a:rPr lang="en-US" altLang="en-US" sz="2000" dirty="0">
                <a:solidFill>
                  <a:srgbClr val="002060"/>
                </a:solidFill>
              </a:rPr>
              <a:t>providing visual, auditory and </a:t>
            </a:r>
            <a:r>
              <a:rPr lang="en-US" altLang="en-US" sz="2000" dirty="0" err="1">
                <a:solidFill>
                  <a:srgbClr val="002060"/>
                </a:solidFill>
              </a:rPr>
              <a:t>kinaesthetic</a:t>
            </a:r>
            <a:r>
              <a:rPr lang="en-US" altLang="en-US" sz="2000" dirty="0">
                <a:solidFill>
                  <a:srgbClr val="002060"/>
                </a:solidFill>
              </a:rPr>
              <a:t> ways of learning</a:t>
            </a:r>
          </a:p>
          <a:p>
            <a:pPr eaLnBrk="1" hangingPunct="1">
              <a:spcBef>
                <a:spcPct val="0"/>
              </a:spcBef>
              <a:buFontTx/>
              <a:buAutoNum type="arabicPeriod"/>
            </a:pPr>
            <a:r>
              <a:rPr lang="en-US" altLang="en-US" sz="2000" dirty="0">
                <a:solidFill>
                  <a:srgbClr val="002060"/>
                </a:solidFill>
              </a:rPr>
              <a:t>ensuring adequate levels of challenge and providing ongoing feedback</a:t>
            </a:r>
          </a:p>
          <a:p>
            <a:pPr eaLnBrk="1" hangingPunct="1">
              <a:spcBef>
                <a:spcPct val="0"/>
              </a:spcBef>
              <a:buFontTx/>
              <a:buAutoNum type="arabicPeriod"/>
            </a:pPr>
            <a:r>
              <a:rPr lang="en-US" altLang="en-US" sz="2000" dirty="0">
                <a:solidFill>
                  <a:srgbClr val="002060"/>
                </a:solidFill>
              </a:rPr>
              <a:t>engaging children actively in their learning</a:t>
            </a:r>
          </a:p>
          <a:p>
            <a:pPr eaLnBrk="1" hangingPunct="1">
              <a:spcBef>
                <a:spcPct val="0"/>
              </a:spcBef>
              <a:buFontTx/>
              <a:buAutoNum type="arabicPeriod"/>
            </a:pPr>
            <a:r>
              <a:rPr lang="en-US" altLang="en-US" sz="2000" dirty="0">
                <a:solidFill>
                  <a:srgbClr val="002060"/>
                </a:solidFill>
              </a:rPr>
              <a:t>breaking the learning into chunks to aid concentration</a:t>
            </a:r>
          </a:p>
          <a:p>
            <a:pPr eaLnBrk="1" hangingPunct="1">
              <a:spcBef>
                <a:spcPct val="0"/>
              </a:spcBef>
              <a:buFontTx/>
              <a:buAutoNum type="arabicPeriod"/>
            </a:pPr>
            <a:r>
              <a:rPr lang="en-US" altLang="en-US" sz="2000" dirty="0">
                <a:solidFill>
                  <a:srgbClr val="002060"/>
                </a:solidFill>
              </a:rPr>
              <a:t>previewing and reviewing to create memory hooks and associations</a:t>
            </a:r>
          </a:p>
          <a:p>
            <a:pPr eaLnBrk="1" hangingPunct="1">
              <a:spcBef>
                <a:spcPct val="0"/>
              </a:spcBef>
              <a:buFontTx/>
              <a:buAutoNum type="arabicPeriod"/>
            </a:pPr>
            <a:r>
              <a:rPr lang="en-US" altLang="en-US" sz="2000" dirty="0">
                <a:solidFill>
                  <a:srgbClr val="002060"/>
                </a:solidFill>
              </a:rPr>
              <a:t>making use of memory techniques, mnemonics and mind maps</a:t>
            </a:r>
          </a:p>
          <a:p>
            <a:pPr eaLnBrk="1" hangingPunct="1">
              <a:spcBef>
                <a:spcPct val="0"/>
              </a:spcBef>
              <a:buFontTx/>
              <a:buAutoNum type="arabicPeriod"/>
            </a:pPr>
            <a:r>
              <a:rPr lang="en-US" altLang="en-US" sz="2000" dirty="0">
                <a:solidFill>
                  <a:srgbClr val="002060"/>
                </a:solidFill>
              </a:rPr>
              <a:t>using regular brain breaks to help maintain focus</a:t>
            </a:r>
          </a:p>
          <a:p>
            <a:pPr eaLnBrk="1" hangingPunct="1">
              <a:spcBef>
                <a:spcPct val="0"/>
              </a:spcBef>
              <a:buFontTx/>
              <a:buAutoNum type="arabicPeriod"/>
            </a:pPr>
            <a:r>
              <a:rPr lang="en-US" altLang="en-US" sz="2000" dirty="0">
                <a:solidFill>
                  <a:srgbClr val="002060"/>
                </a:solidFill>
              </a:rPr>
              <a:t>using self and peer assessment to foster metacognition</a:t>
            </a:r>
          </a:p>
          <a:p>
            <a:pPr eaLnBrk="1" hangingPunct="1">
              <a:spcBef>
                <a:spcPct val="0"/>
              </a:spcBef>
              <a:buFontTx/>
              <a:buAutoNum type="arabicPeriod"/>
            </a:pPr>
            <a:r>
              <a:rPr lang="en-US" altLang="en-US" sz="2000" dirty="0">
                <a:solidFill>
                  <a:srgbClr val="002060"/>
                </a:solidFill>
              </a:rPr>
              <a:t>ensuring a sufficiently high level of challenge to promote flow</a:t>
            </a:r>
          </a:p>
          <a:p>
            <a:pPr eaLnBrk="1" hangingPunct="1">
              <a:spcBef>
                <a:spcPct val="0"/>
              </a:spcBef>
              <a:buFontTx/>
              <a:buAutoNum type="arabicPeriod"/>
            </a:pPr>
            <a:r>
              <a:rPr lang="en-US" altLang="en-US" sz="2000" dirty="0">
                <a:solidFill>
                  <a:srgbClr val="002060"/>
                </a:solidFill>
              </a:rPr>
              <a:t>communicating the importance of a balanced and nutritious diet</a:t>
            </a:r>
          </a:p>
          <a:p>
            <a:pPr eaLnBrk="1" hangingPunct="1">
              <a:spcBef>
                <a:spcPct val="0"/>
              </a:spcBef>
              <a:buFontTx/>
              <a:buAutoNum type="arabicPeriod"/>
            </a:pPr>
            <a:r>
              <a:rPr lang="en-US" altLang="en-US" sz="2000" dirty="0">
                <a:solidFill>
                  <a:srgbClr val="002060"/>
                </a:solidFill>
              </a:rPr>
              <a:t>encouraging regular exercise and adequate rest</a:t>
            </a:r>
          </a:p>
          <a:p>
            <a:pPr eaLnBrk="1" hangingPunct="1">
              <a:spcBef>
                <a:spcPct val="0"/>
              </a:spcBef>
              <a:buFontTx/>
              <a:buAutoNum type="arabicPeriod"/>
            </a:pPr>
            <a:r>
              <a:rPr lang="en-US" altLang="en-US" sz="2000" dirty="0">
                <a:solidFill>
                  <a:srgbClr val="002060"/>
                </a:solidFill>
              </a:rPr>
              <a:t>ensuring that learners remain properly hydrated.</a:t>
            </a:r>
          </a:p>
          <a:p>
            <a:pPr>
              <a:spcBef>
                <a:spcPct val="0"/>
              </a:spcBef>
              <a:buFontTx/>
              <a:buAutoNum type="arabicPeriod"/>
            </a:pPr>
            <a:endParaRPr lang="en-US" altLang="en-US" sz="2000" dirty="0"/>
          </a:p>
        </p:txBody>
      </p:sp>
      <p:sp>
        <p:nvSpPr>
          <p:cNvPr id="5" name="Rectangle 2">
            <a:extLst>
              <a:ext uri="{FF2B5EF4-FFF2-40B4-BE49-F238E27FC236}">
                <a16:creationId xmlns:a16="http://schemas.microsoft.com/office/drawing/2014/main" id="{01BE574A-80A1-476C-863D-413CBB15DA6E}"/>
              </a:ext>
            </a:extLst>
          </p:cNvPr>
          <p:cNvSpPr txBox="1">
            <a:spLocks noChangeArrowheads="1"/>
          </p:cNvSpPr>
          <p:nvPr/>
        </p:nvSpPr>
        <p:spPr>
          <a:xfrm>
            <a:off x="457200" y="360121"/>
            <a:ext cx="6175332"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Advice to Schools (Scotland)</a:t>
            </a:r>
            <a:endParaRPr lang="en-US" altLang="en-US" sz="3200" b="1" kern="0" dirty="0">
              <a:solidFill>
                <a:schemeClr val="accent2"/>
              </a:solidFill>
            </a:endParaRPr>
          </a:p>
        </p:txBody>
      </p:sp>
    </p:spTree>
    <p:extLst>
      <p:ext uri="{BB962C8B-B14F-4D97-AF65-F5344CB8AC3E}">
        <p14:creationId xmlns:p14="http://schemas.microsoft.com/office/powerpoint/2010/main" val="421011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45180" y="1571646"/>
            <a:ext cx="8792140" cy="4885521"/>
          </a:xfrm>
        </p:spPr>
        <p:txBody>
          <a:bodyPr/>
          <a:lstStyle/>
          <a:p>
            <a:pPr eaLnBrk="1" hangingPunct="1">
              <a:lnSpc>
                <a:spcPct val="80000"/>
              </a:lnSpc>
            </a:pPr>
            <a:r>
              <a:rPr lang="en-US" altLang="en-US" sz="2000" b="1" dirty="0">
                <a:solidFill>
                  <a:srgbClr val="002060"/>
                </a:solidFill>
              </a:rPr>
              <a:t>Myelination of neurons in the brain seems to take place at particular developmental stages</a:t>
            </a:r>
            <a:endParaRPr lang="en-US" altLang="en-US" sz="2000" dirty="0">
              <a:solidFill>
                <a:srgbClr val="002060"/>
              </a:solidFill>
            </a:endParaRPr>
          </a:p>
          <a:p>
            <a:pPr eaLnBrk="1" hangingPunct="1">
              <a:lnSpc>
                <a:spcPct val="80000"/>
              </a:lnSpc>
              <a:buFontTx/>
              <a:buNone/>
            </a:pPr>
            <a:r>
              <a:rPr lang="en-US" altLang="en-US" sz="2000" dirty="0">
                <a:solidFill>
                  <a:srgbClr val="002060"/>
                </a:solidFill>
              </a:rPr>
              <a:t>	Could this explain the sort of ‘stage theory’ of cognitive development proposed by Piaget and others? What are the implications?</a:t>
            </a:r>
          </a:p>
          <a:p>
            <a:pPr eaLnBrk="1" hangingPunct="1">
              <a:lnSpc>
                <a:spcPct val="80000"/>
              </a:lnSpc>
              <a:buFontTx/>
              <a:buNone/>
            </a:pPr>
            <a:endParaRPr lang="en-US" altLang="en-US" sz="2000" dirty="0">
              <a:solidFill>
                <a:srgbClr val="002060"/>
              </a:solidFill>
            </a:endParaRPr>
          </a:p>
          <a:p>
            <a:pPr eaLnBrk="1" hangingPunct="1">
              <a:lnSpc>
                <a:spcPct val="80000"/>
              </a:lnSpc>
            </a:pPr>
            <a:r>
              <a:rPr lang="en-US" altLang="en-US" sz="2000" b="1" dirty="0">
                <a:solidFill>
                  <a:srgbClr val="002060"/>
                </a:solidFill>
              </a:rPr>
              <a:t>Significant ‘rewiring’ and accelerated development of the brain takes place during adolescence </a:t>
            </a:r>
          </a:p>
          <a:p>
            <a:pPr eaLnBrk="1" hangingPunct="1">
              <a:lnSpc>
                <a:spcPct val="80000"/>
              </a:lnSpc>
              <a:buFontTx/>
              <a:buNone/>
            </a:pPr>
            <a:r>
              <a:rPr lang="en-US" altLang="en-US" sz="2000" dirty="0">
                <a:solidFill>
                  <a:srgbClr val="002060"/>
                </a:solidFill>
              </a:rPr>
              <a:t>	This is seen to be a possible explanation of emotional dominance, difficulty with rational decision-making and other characteristics of the teenage years … and yet, isn’t this the time when we have greatest expectations of our students in terms of their learning?</a:t>
            </a:r>
          </a:p>
          <a:p>
            <a:pPr eaLnBrk="1" hangingPunct="1">
              <a:lnSpc>
                <a:spcPct val="80000"/>
              </a:lnSpc>
              <a:buFontTx/>
              <a:buNone/>
            </a:pPr>
            <a:endParaRPr lang="en-US" altLang="en-US" sz="2000" dirty="0">
              <a:solidFill>
                <a:srgbClr val="002060"/>
              </a:solidFill>
            </a:endParaRPr>
          </a:p>
          <a:p>
            <a:pPr eaLnBrk="1" hangingPunct="1">
              <a:lnSpc>
                <a:spcPct val="80000"/>
              </a:lnSpc>
            </a:pPr>
            <a:r>
              <a:rPr lang="en-US" altLang="en-US" sz="2000" b="1" dirty="0">
                <a:solidFill>
                  <a:srgbClr val="002060"/>
                </a:solidFill>
              </a:rPr>
              <a:t>Development of the </a:t>
            </a:r>
            <a:r>
              <a:rPr lang="en-US" altLang="en-US" sz="2000" b="1" i="1" dirty="0">
                <a:solidFill>
                  <a:srgbClr val="002060"/>
                </a:solidFill>
              </a:rPr>
              <a:t>corpus collosum </a:t>
            </a:r>
            <a:r>
              <a:rPr lang="en-US" altLang="en-US" sz="2000" b="1" dirty="0">
                <a:solidFill>
                  <a:srgbClr val="002060"/>
                </a:solidFill>
              </a:rPr>
              <a:t>linking the two sides of the brain is enhanced by the hormone </a:t>
            </a:r>
            <a:r>
              <a:rPr lang="en-US" altLang="en-US" sz="2000" b="1" dirty="0" err="1">
                <a:solidFill>
                  <a:srgbClr val="002060"/>
                </a:solidFill>
              </a:rPr>
              <a:t>oestrogen</a:t>
            </a:r>
            <a:r>
              <a:rPr lang="en-US" altLang="en-US" sz="2000" b="1" dirty="0">
                <a:solidFill>
                  <a:srgbClr val="002060"/>
                </a:solidFill>
              </a:rPr>
              <a:t> during puberty in girls</a:t>
            </a:r>
          </a:p>
          <a:p>
            <a:pPr eaLnBrk="1" hangingPunct="1">
              <a:lnSpc>
                <a:spcPct val="80000"/>
              </a:lnSpc>
              <a:buFontTx/>
              <a:buNone/>
            </a:pPr>
            <a:r>
              <a:rPr lang="en-US" altLang="en-US" sz="2000" dirty="0">
                <a:solidFill>
                  <a:srgbClr val="002060"/>
                </a:solidFill>
              </a:rPr>
              <a:t>	It is tempting to offer this as an explanation for earlier maturity in girls during adolescence and even for better educational performance than boys at similar ages. What might be done in response?</a:t>
            </a:r>
          </a:p>
          <a:p>
            <a:pPr eaLnBrk="1" hangingPunct="1">
              <a:lnSpc>
                <a:spcPct val="80000"/>
              </a:lnSpc>
              <a:buFontTx/>
              <a:buNone/>
            </a:pPr>
            <a:endParaRPr lang="en-US" altLang="en-US" sz="2000" dirty="0">
              <a:solidFill>
                <a:srgbClr val="002060"/>
              </a:solidFill>
            </a:endParaRPr>
          </a:p>
        </p:txBody>
      </p:sp>
      <p:sp>
        <p:nvSpPr>
          <p:cNvPr id="5" name="Rectangle 3">
            <a:extLst>
              <a:ext uri="{FF2B5EF4-FFF2-40B4-BE49-F238E27FC236}">
                <a16:creationId xmlns:a16="http://schemas.microsoft.com/office/drawing/2014/main" id="{AF26B304-5727-47BD-8AD0-D61E4BDB3315}"/>
              </a:ext>
            </a:extLst>
          </p:cNvPr>
          <p:cNvSpPr txBox="1">
            <a:spLocks noChangeArrowheads="1"/>
          </p:cNvSpPr>
          <p:nvPr/>
        </p:nvSpPr>
        <p:spPr bwMode="auto">
          <a:xfrm>
            <a:off x="591942" y="618441"/>
            <a:ext cx="5345395" cy="88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eaLnBrk="1" hangingPunct="1">
              <a:lnSpc>
                <a:spcPct val="80000"/>
              </a:lnSpc>
              <a:buFontTx/>
              <a:buNone/>
            </a:pPr>
            <a:r>
              <a:rPr lang="en-US" altLang="en-US" sz="2800" b="1" kern="0" dirty="0">
                <a:solidFill>
                  <a:srgbClr val="002060"/>
                </a:solidFill>
              </a:rPr>
              <a:t>Can we always accommodate neuroscience research?</a:t>
            </a:r>
          </a:p>
        </p:txBody>
      </p:sp>
    </p:spTree>
    <p:extLst>
      <p:ext uri="{BB962C8B-B14F-4D97-AF65-F5344CB8AC3E}">
        <p14:creationId xmlns:p14="http://schemas.microsoft.com/office/powerpoint/2010/main" val="2898110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883086" y="1171811"/>
            <a:ext cx="4590788" cy="5213741"/>
          </a:xfrm>
        </p:spPr>
        <p:txBody>
          <a:bodyPr/>
          <a:lstStyle/>
          <a:p>
            <a:pPr marL="0" indent="22225" eaLnBrk="1" hangingPunct="1">
              <a:lnSpc>
                <a:spcPct val="90000"/>
              </a:lnSpc>
              <a:buFontTx/>
              <a:buNone/>
            </a:pPr>
            <a:r>
              <a:rPr lang="en-GB" altLang="en-US" sz="2000" dirty="0">
                <a:solidFill>
                  <a:srgbClr val="002060"/>
                </a:solidFill>
                <a:cs typeface="Times New Roman" pitchFamily="18" charset="0"/>
              </a:rPr>
              <a:t>Websites:</a:t>
            </a:r>
            <a:endParaRPr lang="en-GB" altLang="en-US" sz="2000" dirty="0">
              <a:solidFill>
                <a:srgbClr val="002060"/>
              </a:solidFill>
              <a:cs typeface="Times New Roman" pitchFamily="18" charset="0"/>
              <a:hlinkClick r:id="rId3"/>
            </a:endParaRPr>
          </a:p>
          <a:p>
            <a:pPr marL="0" indent="22225" eaLnBrk="1" hangingPunct="1">
              <a:lnSpc>
                <a:spcPct val="90000"/>
              </a:lnSpc>
              <a:buFontTx/>
              <a:buNone/>
            </a:pPr>
            <a:r>
              <a:rPr lang="en-GB" altLang="en-US" sz="2000" dirty="0">
                <a:solidFill>
                  <a:srgbClr val="00FFCC"/>
                </a:solidFill>
                <a:cs typeface="Times New Roman" pitchFamily="18" charset="0"/>
                <a:hlinkClick r:id="rId3"/>
              </a:rPr>
              <a:t>Brains.org</a:t>
            </a: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FFCC"/>
                </a:solidFill>
                <a:cs typeface="Times New Roman" pitchFamily="18" charset="0"/>
                <a:hlinkClick r:id="rId4"/>
              </a:rPr>
              <a:t>Layered Curriculum</a:t>
            </a:r>
            <a:r>
              <a:rPr lang="en-GB" altLang="en-US" sz="2000" dirty="0">
                <a:solidFill>
                  <a:srgbClr val="00FFCC"/>
                </a:solidFill>
                <a:cs typeface="Times New Roman" pitchFamily="18" charset="0"/>
              </a:rPr>
              <a:t> </a:t>
            </a:r>
          </a:p>
          <a:p>
            <a:pPr marL="0" indent="22225" eaLnBrk="1" hangingPunct="1">
              <a:lnSpc>
                <a:spcPct val="90000"/>
              </a:lnSpc>
              <a:buFontTx/>
              <a:buNone/>
            </a:pPr>
            <a:r>
              <a:rPr lang="en-GB" altLang="en-US" sz="2000" dirty="0">
                <a:solidFill>
                  <a:srgbClr val="00FFCC"/>
                </a:solidFill>
                <a:cs typeface="Times New Roman" pitchFamily="18" charset="0"/>
                <a:hlinkClick r:id="rId5"/>
              </a:rPr>
              <a:t>Ed Neuro Lab</a:t>
            </a: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err="1">
                <a:solidFill>
                  <a:srgbClr val="00FFCC"/>
                </a:solidFill>
                <a:cs typeface="Times New Roman" pitchFamily="18" charset="0"/>
                <a:hlinkClick r:id="rId6"/>
              </a:rPr>
              <a:t>Wellcome</a:t>
            </a:r>
            <a:r>
              <a:rPr lang="en-GB" altLang="en-US" sz="2000" dirty="0">
                <a:solidFill>
                  <a:srgbClr val="00FFCC"/>
                </a:solidFill>
                <a:cs typeface="Times New Roman" pitchFamily="18" charset="0"/>
                <a:hlinkClick r:id="rId6"/>
              </a:rPr>
              <a:t> Trust</a:t>
            </a: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FFCC"/>
                </a:solidFill>
                <a:cs typeface="Times New Roman" pitchFamily="18" charset="0"/>
                <a:hlinkClick r:id="rId7"/>
              </a:rPr>
              <a:t>Centre for Educational Neuroscience</a:t>
            </a:r>
            <a:endParaRPr lang="en-GB" altLang="en-US" sz="2000" dirty="0">
              <a:solidFill>
                <a:srgbClr val="00FFCC"/>
              </a:solidFill>
              <a:cs typeface="Times New Roman" pitchFamily="18" charset="0"/>
            </a:endParaRPr>
          </a:p>
          <a:p>
            <a:pPr marL="0" indent="22225" eaLnBrk="1" hangingPunct="1">
              <a:lnSpc>
                <a:spcPct val="90000"/>
              </a:lnSpc>
              <a:buFontTx/>
              <a:buNone/>
            </a:pP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2060"/>
                </a:solidFill>
                <a:cs typeface="Times New Roman" pitchFamily="18" charset="0"/>
              </a:rPr>
              <a:t>Reports</a:t>
            </a:r>
          </a:p>
          <a:p>
            <a:pPr marL="0" indent="22225" eaLnBrk="1" hangingPunct="1">
              <a:lnSpc>
                <a:spcPct val="90000"/>
              </a:lnSpc>
              <a:buFontTx/>
              <a:buNone/>
            </a:pPr>
            <a:r>
              <a:rPr lang="en-GB" altLang="en-US" sz="2000" dirty="0">
                <a:solidFill>
                  <a:srgbClr val="00FFCC"/>
                </a:solidFill>
                <a:cs typeface="Times New Roman" pitchFamily="18" charset="0"/>
                <a:hlinkClick r:id="rId8"/>
              </a:rPr>
              <a:t>EEF Education and Neuroscience</a:t>
            </a: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FFCC"/>
                </a:solidFill>
                <a:cs typeface="Times New Roman" pitchFamily="18" charset="0"/>
                <a:hlinkClick r:id="rId9"/>
              </a:rPr>
              <a:t>Royal Society</a:t>
            </a:r>
            <a:endParaRPr lang="en-GB" altLang="en-US" sz="2000" dirty="0">
              <a:solidFill>
                <a:srgbClr val="00FFCC"/>
              </a:solidFill>
              <a:cs typeface="Times New Roman" pitchFamily="18" charset="0"/>
            </a:endParaRPr>
          </a:p>
          <a:p>
            <a:pPr marL="0" indent="22225" eaLnBrk="1" hangingPunct="1">
              <a:lnSpc>
                <a:spcPct val="90000"/>
              </a:lnSpc>
              <a:buFontTx/>
              <a:buNone/>
            </a:pP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2060"/>
                </a:solidFill>
                <a:cs typeface="Times New Roman" pitchFamily="18" charset="0"/>
              </a:rPr>
              <a:t>YouTube</a:t>
            </a:r>
          </a:p>
          <a:p>
            <a:pPr marL="0" indent="22225" eaLnBrk="1" hangingPunct="1">
              <a:lnSpc>
                <a:spcPct val="90000"/>
              </a:lnSpc>
              <a:buFontTx/>
              <a:buNone/>
            </a:pPr>
            <a:r>
              <a:rPr lang="en-GB" altLang="en-US" sz="2000" dirty="0">
                <a:solidFill>
                  <a:srgbClr val="00FFCC"/>
                </a:solidFill>
                <a:cs typeface="Times New Roman" pitchFamily="18" charset="0"/>
                <a:hlinkClick r:id="rId10"/>
              </a:rPr>
              <a:t>Neuroscience in Education</a:t>
            </a: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FFCC"/>
                </a:solidFill>
                <a:cs typeface="Times New Roman" pitchFamily="18" charset="0"/>
                <a:hlinkClick r:id="rId11"/>
              </a:rPr>
              <a:t>Neuroscience of Learning</a:t>
            </a: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000" dirty="0">
                <a:solidFill>
                  <a:srgbClr val="00FFCC"/>
                </a:solidFill>
                <a:cs typeface="Times New Roman" pitchFamily="18" charset="0"/>
                <a:hlinkClick r:id="rId12"/>
              </a:rPr>
              <a:t>TED talks</a:t>
            </a:r>
            <a:endParaRPr lang="en-GB" altLang="en-US" sz="2000" dirty="0">
              <a:solidFill>
                <a:srgbClr val="00FFCC"/>
              </a:solidFill>
              <a:cs typeface="Times New Roman" pitchFamily="18" charset="0"/>
            </a:endParaRPr>
          </a:p>
          <a:p>
            <a:pPr marL="0" indent="22225" eaLnBrk="1" hangingPunct="1">
              <a:lnSpc>
                <a:spcPct val="90000"/>
              </a:lnSpc>
              <a:buFontTx/>
              <a:buNone/>
            </a:pPr>
            <a:endParaRPr lang="en-GB" altLang="en-US" sz="2000" dirty="0">
              <a:solidFill>
                <a:srgbClr val="00FFCC"/>
              </a:solidFill>
              <a:cs typeface="Times New Roman" pitchFamily="18" charset="0"/>
            </a:endParaRPr>
          </a:p>
          <a:p>
            <a:pPr marL="0" indent="22225" eaLnBrk="1" hangingPunct="1">
              <a:lnSpc>
                <a:spcPct val="90000"/>
              </a:lnSpc>
              <a:buFontTx/>
              <a:buNone/>
            </a:pPr>
            <a:r>
              <a:rPr lang="en-GB" altLang="en-US" sz="2400" dirty="0">
                <a:solidFill>
                  <a:srgbClr val="00FFCC"/>
                </a:solidFill>
                <a:cs typeface="Times New Roman" pitchFamily="18" charset="0"/>
              </a:rPr>
              <a:t> </a:t>
            </a:r>
          </a:p>
        </p:txBody>
      </p:sp>
      <p:sp>
        <p:nvSpPr>
          <p:cNvPr id="6" name="Rectangle 2">
            <a:extLst>
              <a:ext uri="{FF2B5EF4-FFF2-40B4-BE49-F238E27FC236}">
                <a16:creationId xmlns:a16="http://schemas.microsoft.com/office/drawing/2014/main" id="{429ABACD-A191-456D-8A67-DB38EF52C7FD}"/>
              </a:ext>
            </a:extLst>
          </p:cNvPr>
          <p:cNvSpPr txBox="1">
            <a:spLocks noChangeArrowheads="1"/>
          </p:cNvSpPr>
          <p:nvPr/>
        </p:nvSpPr>
        <p:spPr>
          <a:xfrm>
            <a:off x="883086" y="422751"/>
            <a:ext cx="4008329"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Internet Resources</a:t>
            </a:r>
            <a:endParaRPr lang="en-US" altLang="en-US" sz="3200" b="1" kern="0" dirty="0">
              <a:solidFill>
                <a:schemeClr val="accent2"/>
              </a:solidFill>
            </a:endParaRPr>
          </a:p>
        </p:txBody>
      </p:sp>
      <p:pic>
        <p:nvPicPr>
          <p:cNvPr id="4" name="Picture 3">
            <a:extLst>
              <a:ext uri="{FF2B5EF4-FFF2-40B4-BE49-F238E27FC236}">
                <a16:creationId xmlns:a16="http://schemas.microsoft.com/office/drawing/2014/main" id="{8362C05F-2F7A-4C05-8087-07E666EBC51B}"/>
              </a:ext>
            </a:extLst>
          </p:cNvPr>
          <p:cNvPicPr>
            <a:picLocks noChangeAspect="1"/>
          </p:cNvPicPr>
          <p:nvPr/>
        </p:nvPicPr>
        <p:blipFill>
          <a:blip r:embed="rId13"/>
          <a:stretch>
            <a:fillRect/>
          </a:stretch>
        </p:blipFill>
        <p:spPr>
          <a:xfrm>
            <a:off x="4891413" y="1168462"/>
            <a:ext cx="3875240" cy="1310200"/>
          </a:xfrm>
          <a:prstGeom prst="rect">
            <a:avLst/>
          </a:prstGeom>
        </p:spPr>
      </p:pic>
      <p:pic>
        <p:nvPicPr>
          <p:cNvPr id="5" name="Picture 4">
            <a:extLst>
              <a:ext uri="{FF2B5EF4-FFF2-40B4-BE49-F238E27FC236}">
                <a16:creationId xmlns:a16="http://schemas.microsoft.com/office/drawing/2014/main" id="{96ECF7F8-6A8D-4A69-8E50-9AAF84CB3BF9}"/>
              </a:ext>
            </a:extLst>
          </p:cNvPr>
          <p:cNvPicPr>
            <a:picLocks noChangeAspect="1"/>
          </p:cNvPicPr>
          <p:nvPr/>
        </p:nvPicPr>
        <p:blipFill>
          <a:blip r:embed="rId14"/>
          <a:stretch>
            <a:fillRect/>
          </a:stretch>
        </p:blipFill>
        <p:spPr>
          <a:xfrm>
            <a:off x="4969701" y="4456003"/>
            <a:ext cx="3796952" cy="2138950"/>
          </a:xfrm>
          <a:prstGeom prst="rect">
            <a:avLst/>
          </a:prstGeom>
        </p:spPr>
      </p:pic>
    </p:spTree>
    <p:extLst>
      <p:ext uri="{BB962C8B-B14F-4D97-AF65-F5344CB8AC3E}">
        <p14:creationId xmlns:p14="http://schemas.microsoft.com/office/powerpoint/2010/main" val="153946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2580E35-DD48-45EB-8510-1538C2100AA3}"/>
              </a:ext>
            </a:extLst>
          </p:cNvPr>
          <p:cNvSpPr txBox="1">
            <a:spLocks noChangeArrowheads="1"/>
          </p:cNvSpPr>
          <p:nvPr/>
        </p:nvSpPr>
        <p:spPr>
          <a:xfrm>
            <a:off x="962025" y="575469"/>
            <a:ext cx="6046287" cy="162911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Building blocks of the brain …</a:t>
            </a:r>
          </a:p>
          <a:p>
            <a:pPr algn="l" defTabSz="914400" eaLnBrk="1" hangingPunct="1"/>
            <a:endParaRPr lang="en-US" altLang="en-US" sz="3000" b="1" kern="0" dirty="0">
              <a:solidFill>
                <a:srgbClr val="411C77"/>
              </a:solidFill>
            </a:endParaRPr>
          </a:p>
          <a:p>
            <a:pPr algn="r" defTabSz="914400" eaLnBrk="1" hangingPunct="1"/>
            <a:r>
              <a:rPr lang="en-US" altLang="en-US" sz="3000" b="1" kern="0" dirty="0">
                <a:solidFill>
                  <a:srgbClr val="411C77"/>
                </a:solidFill>
              </a:rPr>
              <a:t>… the </a:t>
            </a:r>
            <a:r>
              <a:rPr lang="en-US" altLang="en-US" sz="3000" b="1" kern="0" dirty="0" err="1">
                <a:solidFill>
                  <a:srgbClr val="411C77"/>
                </a:solidFill>
              </a:rPr>
              <a:t>neurone</a:t>
            </a:r>
            <a:endParaRPr lang="en-US" altLang="en-US" sz="3200" b="1" kern="0" dirty="0">
              <a:solidFill>
                <a:schemeClr val="accent2"/>
              </a:solidFill>
            </a:endParaRPr>
          </a:p>
        </p:txBody>
      </p:sp>
      <p:pic>
        <p:nvPicPr>
          <p:cNvPr id="3" name="Picture 2">
            <a:extLst>
              <a:ext uri="{FF2B5EF4-FFF2-40B4-BE49-F238E27FC236}">
                <a16:creationId xmlns:a16="http://schemas.microsoft.com/office/drawing/2014/main" id="{E77AC0BB-6448-447C-9AF8-BC84004CC037}"/>
              </a:ext>
            </a:extLst>
          </p:cNvPr>
          <p:cNvPicPr>
            <a:picLocks noChangeAspect="1"/>
          </p:cNvPicPr>
          <p:nvPr/>
        </p:nvPicPr>
        <p:blipFill>
          <a:blip r:embed="rId2"/>
          <a:stretch>
            <a:fillRect/>
          </a:stretch>
        </p:blipFill>
        <p:spPr>
          <a:xfrm>
            <a:off x="830502" y="2738371"/>
            <a:ext cx="7142574" cy="3518379"/>
          </a:xfrm>
          <a:prstGeom prst="rect">
            <a:avLst/>
          </a:prstGeom>
        </p:spPr>
      </p:pic>
    </p:spTree>
    <p:extLst>
      <p:ext uri="{BB962C8B-B14F-4D97-AF65-F5344CB8AC3E}">
        <p14:creationId xmlns:p14="http://schemas.microsoft.com/office/powerpoint/2010/main" val="215947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0B67D-0095-4C25-9948-D0139A215AF4}"/>
              </a:ext>
            </a:extLst>
          </p:cNvPr>
          <p:cNvPicPr>
            <a:picLocks noChangeAspect="1"/>
          </p:cNvPicPr>
          <p:nvPr/>
        </p:nvPicPr>
        <p:blipFill rotWithShape="1">
          <a:blip r:embed="rId2"/>
          <a:srcRect l="14790" t="16627" r="13250"/>
          <a:stretch/>
        </p:blipFill>
        <p:spPr>
          <a:xfrm>
            <a:off x="789139" y="1991638"/>
            <a:ext cx="7634194" cy="4420831"/>
          </a:xfrm>
          <a:prstGeom prst="rect">
            <a:avLst/>
          </a:prstGeom>
        </p:spPr>
      </p:pic>
      <p:sp>
        <p:nvSpPr>
          <p:cNvPr id="4" name="Rectangle 2">
            <a:extLst>
              <a:ext uri="{FF2B5EF4-FFF2-40B4-BE49-F238E27FC236}">
                <a16:creationId xmlns:a16="http://schemas.microsoft.com/office/drawing/2014/main" id="{BF224001-1986-4326-92FA-2F76D0B8032F}"/>
              </a:ext>
            </a:extLst>
          </p:cNvPr>
          <p:cNvSpPr txBox="1">
            <a:spLocks noChangeArrowheads="1"/>
          </p:cNvSpPr>
          <p:nvPr/>
        </p:nvSpPr>
        <p:spPr>
          <a:xfrm>
            <a:off x="962025" y="575469"/>
            <a:ext cx="3566134"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The ‘Triune’ Brain</a:t>
            </a:r>
            <a:endParaRPr lang="en-US" altLang="en-US" sz="3200" b="1" kern="0" dirty="0">
              <a:solidFill>
                <a:schemeClr val="accent2"/>
              </a:solidFill>
            </a:endParaRPr>
          </a:p>
        </p:txBody>
      </p:sp>
    </p:spTree>
    <p:extLst>
      <p:ext uri="{BB962C8B-B14F-4D97-AF65-F5344CB8AC3E}">
        <p14:creationId xmlns:p14="http://schemas.microsoft.com/office/powerpoint/2010/main" val="332180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C9DDB44-5BE5-4A66-8791-D3CB5FFA0F7B}"/>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Brain structure …</a:t>
            </a:r>
            <a:endParaRPr lang="en-US" altLang="en-US" sz="3200" b="1" kern="0" dirty="0">
              <a:solidFill>
                <a:schemeClr val="accent2"/>
              </a:solidFill>
            </a:endParaRPr>
          </a:p>
        </p:txBody>
      </p:sp>
      <p:pic>
        <p:nvPicPr>
          <p:cNvPr id="4" name="Picture 3">
            <a:extLst>
              <a:ext uri="{FF2B5EF4-FFF2-40B4-BE49-F238E27FC236}">
                <a16:creationId xmlns:a16="http://schemas.microsoft.com/office/drawing/2014/main" id="{7CD92314-F0AB-4A05-AD3A-69BE7E78E06D}"/>
              </a:ext>
            </a:extLst>
          </p:cNvPr>
          <p:cNvPicPr>
            <a:picLocks noChangeAspect="1"/>
          </p:cNvPicPr>
          <p:nvPr/>
        </p:nvPicPr>
        <p:blipFill rotWithShape="1">
          <a:blip r:embed="rId2"/>
          <a:srcRect t="9005"/>
          <a:stretch/>
        </p:blipFill>
        <p:spPr>
          <a:xfrm>
            <a:off x="651613" y="1797486"/>
            <a:ext cx="7849873" cy="4330678"/>
          </a:xfrm>
          <a:prstGeom prst="rect">
            <a:avLst/>
          </a:prstGeom>
        </p:spPr>
      </p:pic>
    </p:spTree>
    <p:extLst>
      <p:ext uri="{BB962C8B-B14F-4D97-AF65-F5344CB8AC3E}">
        <p14:creationId xmlns:p14="http://schemas.microsoft.com/office/powerpoint/2010/main" val="360493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E4863-0FC9-4BA5-BECA-FF77BE721131}"/>
              </a:ext>
            </a:extLst>
          </p:cNvPr>
          <p:cNvPicPr>
            <a:picLocks noChangeAspect="1"/>
          </p:cNvPicPr>
          <p:nvPr/>
        </p:nvPicPr>
        <p:blipFill rotWithShape="1">
          <a:blip r:embed="rId2"/>
          <a:srcRect l="8063" r="7770"/>
          <a:stretch/>
        </p:blipFill>
        <p:spPr>
          <a:xfrm>
            <a:off x="1102290" y="2030129"/>
            <a:ext cx="6964472" cy="3976100"/>
          </a:xfrm>
          <a:prstGeom prst="rect">
            <a:avLst/>
          </a:prstGeom>
        </p:spPr>
      </p:pic>
      <p:sp>
        <p:nvSpPr>
          <p:cNvPr id="5" name="Rectangle 2">
            <a:extLst>
              <a:ext uri="{FF2B5EF4-FFF2-40B4-BE49-F238E27FC236}">
                <a16:creationId xmlns:a16="http://schemas.microsoft.com/office/drawing/2014/main" id="{EC9DDB44-5BE5-4A66-8791-D3CB5FFA0F7B}"/>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 and Function</a:t>
            </a:r>
            <a:endParaRPr lang="en-US" altLang="en-US" sz="3200" b="1" kern="0" dirty="0">
              <a:solidFill>
                <a:schemeClr val="accent2"/>
              </a:solidFill>
            </a:endParaRPr>
          </a:p>
        </p:txBody>
      </p:sp>
    </p:spTree>
    <p:extLst>
      <p:ext uri="{BB962C8B-B14F-4D97-AF65-F5344CB8AC3E}">
        <p14:creationId xmlns:p14="http://schemas.microsoft.com/office/powerpoint/2010/main" val="252266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5775325" y="5907088"/>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GB" altLang="en-US" sz="2400" i="1"/>
          </a:p>
        </p:txBody>
      </p:sp>
      <p:pic>
        <p:nvPicPr>
          <p:cNvPr id="10244" name="Picture 4" descr="Motor ar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76400"/>
            <a:ext cx="51816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360914D5-69FB-4B14-92FF-08B234A666B3}"/>
              </a:ext>
            </a:extLst>
          </p:cNvPr>
          <p:cNvSpPr txBox="1">
            <a:spLocks noChangeArrowheads="1"/>
          </p:cNvSpPr>
          <p:nvPr/>
        </p:nvSpPr>
        <p:spPr>
          <a:xfrm>
            <a:off x="1149915" y="593530"/>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Mapping the Brain</a:t>
            </a:r>
            <a:endParaRPr lang="en-US" altLang="en-US" sz="3200" b="1" kern="0" dirty="0">
              <a:solidFill>
                <a:schemeClr val="accent2"/>
              </a:solidFill>
            </a:endParaRPr>
          </a:p>
        </p:txBody>
      </p:sp>
    </p:spTree>
    <p:extLst>
      <p:ext uri="{BB962C8B-B14F-4D97-AF65-F5344CB8AC3E}">
        <p14:creationId xmlns:p14="http://schemas.microsoft.com/office/powerpoint/2010/main" val="417541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962025" y="1698321"/>
            <a:ext cx="7772400" cy="4953000"/>
          </a:xfrm>
        </p:spPr>
        <p:txBody>
          <a:bodyPr/>
          <a:lstStyle/>
          <a:p>
            <a:pPr eaLnBrk="1" hangingPunct="1">
              <a:lnSpc>
                <a:spcPct val="80000"/>
              </a:lnSpc>
            </a:pPr>
            <a:r>
              <a:rPr lang="en-GB" altLang="en-US" sz="2800" i="1" dirty="0">
                <a:solidFill>
                  <a:srgbClr val="002060"/>
                </a:solidFill>
                <a:cs typeface="Times New Roman" pitchFamily="18" charset="0"/>
              </a:rPr>
              <a:t>100 billion neurons</a:t>
            </a:r>
          </a:p>
          <a:p>
            <a:pPr eaLnBrk="1" hangingPunct="1">
              <a:lnSpc>
                <a:spcPct val="80000"/>
              </a:lnSpc>
            </a:pPr>
            <a:r>
              <a:rPr lang="en-GB" altLang="en-US" sz="2800" i="1" dirty="0">
                <a:solidFill>
                  <a:srgbClr val="002060"/>
                </a:solidFill>
                <a:cs typeface="Times New Roman" pitchFamily="18" charset="0"/>
              </a:rPr>
              <a:t>You can process at over 10</a:t>
            </a:r>
            <a:r>
              <a:rPr lang="en-GB" altLang="en-US" sz="2800" i="1" baseline="30000" dirty="0">
                <a:solidFill>
                  <a:srgbClr val="002060"/>
                </a:solidFill>
                <a:cs typeface="Times New Roman" pitchFamily="18" charset="0"/>
              </a:rPr>
              <a:t>20</a:t>
            </a:r>
            <a:r>
              <a:rPr lang="en-GB" altLang="en-US" sz="2800" i="1" dirty="0">
                <a:solidFill>
                  <a:srgbClr val="002060"/>
                </a:solidFill>
                <a:cs typeface="Times New Roman" pitchFamily="18" charset="0"/>
              </a:rPr>
              <a:t> GHz</a:t>
            </a:r>
          </a:p>
          <a:p>
            <a:pPr eaLnBrk="1" hangingPunct="1">
              <a:lnSpc>
                <a:spcPct val="80000"/>
              </a:lnSpc>
            </a:pPr>
            <a:r>
              <a:rPr lang="en-GB" altLang="en-US" sz="2800" i="1" dirty="0">
                <a:solidFill>
                  <a:srgbClr val="002060"/>
                </a:solidFill>
                <a:cs typeface="Times New Roman" pitchFamily="18" charset="0"/>
              </a:rPr>
              <a:t>Over 60 neurotransmitters identified which influence (speed up or slow down) synaptic transmission</a:t>
            </a:r>
          </a:p>
          <a:p>
            <a:pPr eaLnBrk="1" hangingPunct="1">
              <a:lnSpc>
                <a:spcPct val="80000"/>
              </a:lnSpc>
            </a:pPr>
            <a:r>
              <a:rPr lang="en-GB" altLang="en-US" sz="2800" i="1" dirty="0">
                <a:solidFill>
                  <a:srgbClr val="002060"/>
                </a:solidFill>
                <a:cs typeface="Times New Roman" pitchFamily="18" charset="0"/>
              </a:rPr>
              <a:t>The brain needs 25% of the body’s oxygen supply</a:t>
            </a:r>
          </a:p>
          <a:p>
            <a:pPr eaLnBrk="1" hangingPunct="1">
              <a:lnSpc>
                <a:spcPct val="80000"/>
              </a:lnSpc>
            </a:pPr>
            <a:r>
              <a:rPr lang="en-GB" altLang="en-US" sz="2800" i="1" dirty="0">
                <a:solidFill>
                  <a:srgbClr val="002060"/>
                </a:solidFill>
                <a:cs typeface="Times New Roman" pitchFamily="18" charset="0"/>
              </a:rPr>
              <a:t>Chemicals in foods can have a direct affect on the brain (e.g. bananas, chocolate)</a:t>
            </a:r>
          </a:p>
          <a:p>
            <a:pPr eaLnBrk="1" hangingPunct="1">
              <a:lnSpc>
                <a:spcPct val="80000"/>
              </a:lnSpc>
            </a:pPr>
            <a:r>
              <a:rPr lang="en-GB" altLang="en-US" sz="2800" i="1" dirty="0">
                <a:solidFill>
                  <a:srgbClr val="002060"/>
                </a:solidFill>
                <a:cs typeface="Times New Roman" pitchFamily="18" charset="0"/>
              </a:rPr>
              <a:t>Changes in synapses take place with repeated stimulation</a:t>
            </a:r>
            <a:endParaRPr lang="en-US" altLang="en-US" sz="2800" i="1" dirty="0">
              <a:solidFill>
                <a:srgbClr val="002060"/>
              </a:solidFill>
            </a:endParaRPr>
          </a:p>
        </p:txBody>
      </p:sp>
      <p:sp>
        <p:nvSpPr>
          <p:cNvPr id="6" name="Rectangle 2">
            <a:extLst>
              <a:ext uri="{FF2B5EF4-FFF2-40B4-BE49-F238E27FC236}">
                <a16:creationId xmlns:a16="http://schemas.microsoft.com/office/drawing/2014/main" id="{DF64CD5B-22E9-4275-862C-1B1C42264339}"/>
              </a:ext>
            </a:extLst>
          </p:cNvPr>
          <p:cNvSpPr txBox="1">
            <a:spLocks noChangeArrowheads="1"/>
          </p:cNvSpPr>
          <p:nvPr/>
        </p:nvSpPr>
        <p:spPr>
          <a:xfrm>
            <a:off x="962025" y="575469"/>
            <a:ext cx="4568216" cy="601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defTabSz="914400" eaLnBrk="1" hangingPunct="1"/>
            <a:r>
              <a:rPr lang="en-US" sz="3000" b="1" kern="0" dirty="0">
                <a:solidFill>
                  <a:srgbClr val="411C77"/>
                </a:solidFill>
              </a:rPr>
              <a:t>Some snippets …</a:t>
            </a:r>
            <a:endParaRPr lang="en-US" altLang="en-US" sz="3200" b="1" kern="0" dirty="0">
              <a:solidFill>
                <a:schemeClr val="accent2"/>
              </a:solidFill>
            </a:endParaRPr>
          </a:p>
        </p:txBody>
      </p:sp>
    </p:spTree>
    <p:extLst>
      <p:ext uri="{BB962C8B-B14F-4D97-AF65-F5344CB8AC3E}">
        <p14:creationId xmlns:p14="http://schemas.microsoft.com/office/powerpoint/2010/main" val="63166478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1293</TotalTime>
  <Words>1299</Words>
  <Application>Microsoft Office PowerPoint</Application>
  <PresentationFormat>On-screen Show (4:3)</PresentationFormat>
  <Paragraphs>186</Paragraphs>
  <Slides>34</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Adelle sans</vt:lpstr>
      <vt:lpstr>Arial</vt:lpstr>
      <vt:lpstr>Calibri</vt:lpstr>
      <vt:lpstr>Tahoma</vt:lpstr>
      <vt:lpstr>Times New Roman</vt:lpstr>
      <vt:lpstr>1_Custom Design</vt:lpstr>
      <vt:lpstr>Custom Design</vt:lpstr>
      <vt:lpstr>Default Design</vt:lpstr>
      <vt:lpstr>Brain-based learning …                … a new pedagogy or snake oil?</vt:lpstr>
      <vt:lpstr>Neuroscience in the classroom: a new pedagogy?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Dana Nasser</dc:creator>
  <cp:lastModifiedBy>Paul Denley</cp:lastModifiedBy>
  <cp:revision>157</cp:revision>
  <dcterms:created xsi:type="dcterms:W3CDTF">2016-12-18T15:16:56Z</dcterms:created>
  <dcterms:modified xsi:type="dcterms:W3CDTF">2019-06-13T19:59:59Z</dcterms:modified>
</cp:coreProperties>
</file>