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17" r:id="rId2"/>
    <p:sldId id="320" r:id="rId3"/>
    <p:sldId id="311" r:id="rId4"/>
    <p:sldId id="334" r:id="rId5"/>
    <p:sldId id="335" r:id="rId6"/>
    <p:sldId id="336" r:id="rId7"/>
    <p:sldId id="319" r:id="rId8"/>
    <p:sldId id="331" r:id="rId9"/>
    <p:sldId id="332" r:id="rId10"/>
    <p:sldId id="330" r:id="rId11"/>
    <p:sldId id="333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3399"/>
    <a:srgbClr val="FF0066"/>
    <a:srgbClr val="969696"/>
    <a:srgbClr val="EAEAEA"/>
    <a:srgbClr val="CCFFFF"/>
    <a:srgbClr val="6699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65871" autoAdjust="0"/>
  </p:normalViewPr>
  <p:slideViewPr>
    <p:cSldViewPr>
      <p:cViewPr varScale="1">
        <p:scale>
          <a:sx n="46" d="100"/>
          <a:sy n="46" d="100"/>
        </p:scale>
        <p:origin x="178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6"/>
    </p:cViewPr>
  </p:sorterViewPr>
  <p:notesViewPr>
    <p:cSldViewPr>
      <p:cViewPr>
        <p:scale>
          <a:sx n="100" d="100"/>
          <a:sy n="100" d="100"/>
        </p:scale>
        <p:origin x="-806" y="-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/>
              </a:defRPr>
            </a:lvl1pPr>
          </a:lstStyle>
          <a:p>
            <a:pPr>
              <a:defRPr/>
            </a:pPr>
            <a:fld id="{8FD59478-64E0-47C6-9C13-F8CDBF036B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173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26446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6718165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128498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400666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486975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346350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5335017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08497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597088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40949462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40808211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427866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60338" y="0"/>
            <a:ext cx="8982075" cy="6845300"/>
            <a:chOff x="101" y="0"/>
            <a:chExt cx="5658" cy="43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ltGray">
            <a:xfrm>
              <a:off x="149" y="0"/>
              <a:ext cx="150" cy="4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ltGray">
            <a:xfrm>
              <a:off x="277" y="0"/>
              <a:ext cx="235" cy="345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ltGray">
            <a:xfrm>
              <a:off x="203" y="0"/>
              <a:ext cx="682" cy="21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ltGray">
            <a:xfrm>
              <a:off x="288" y="0"/>
              <a:ext cx="160" cy="27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ltGray">
            <a:xfrm>
              <a:off x="373" y="1644"/>
              <a:ext cx="331" cy="76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ltGray">
            <a:xfrm>
              <a:off x="326" y="1560"/>
              <a:ext cx="5433" cy="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101" y="1560"/>
              <a:ext cx="5604" cy="0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082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1295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24000" y="3505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6702B2-A41D-41A8-B1A4-FF225A49D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1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28FD3-D91D-409B-B98C-DCEE25EC3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1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228600"/>
            <a:ext cx="20383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28600"/>
            <a:ext cx="59626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E8ADB-FD15-4819-A136-03BAF1D07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42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7FBC7-D52A-4552-8320-841762F3A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0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DDBAA-A85E-41DE-B20C-F8DED0C39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49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8B3D5-E373-46B2-A82C-55DDAC954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7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0DA4E-44A6-435A-8F19-9BFDD43C9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4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9C8BF-702B-40AE-8C79-86C11635D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05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17333-1696-4183-84E8-802DBA19E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14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FD3EF-82D4-45D3-8195-0FF3D8A23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10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C556D-C941-447A-9FA0-42932E645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72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1847"/>
            </a:gs>
            <a:gs pos="50000">
              <a:srgbClr val="CC3399"/>
            </a:gs>
            <a:gs pos="100000">
              <a:srgbClr val="5E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9"/>
          <p:cNvGrpSpPr>
            <a:grpSpLocks/>
          </p:cNvGrpSpPr>
          <p:nvPr/>
        </p:nvGrpSpPr>
        <p:grpSpPr bwMode="auto">
          <a:xfrm>
            <a:off x="160338" y="0"/>
            <a:ext cx="8972550" cy="6845300"/>
            <a:chOff x="101" y="0"/>
            <a:chExt cx="5652" cy="4312"/>
          </a:xfrm>
        </p:grpSpPr>
        <p:sp>
          <p:nvSpPr>
            <p:cNvPr id="2" name="Rectangle 2"/>
            <p:cNvSpPr>
              <a:spLocks noChangeArrowheads="1"/>
            </p:cNvSpPr>
            <p:nvPr/>
          </p:nvSpPr>
          <p:spPr bwMode="ltGray">
            <a:xfrm>
              <a:off x="149" y="0"/>
              <a:ext cx="150" cy="4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ltGray">
            <a:xfrm>
              <a:off x="277" y="0"/>
              <a:ext cx="235" cy="29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ltGray">
            <a:xfrm>
              <a:off x="203" y="0"/>
              <a:ext cx="682" cy="21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ltGray">
            <a:xfrm>
              <a:off x="256" y="0"/>
              <a:ext cx="192" cy="244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ltGray">
            <a:xfrm>
              <a:off x="373" y="924"/>
              <a:ext cx="331" cy="76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ltGray">
            <a:xfrm>
              <a:off x="320" y="888"/>
              <a:ext cx="5433" cy="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101" y="888"/>
              <a:ext cx="5604" cy="0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28600"/>
            <a:ext cx="7772400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828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1D2F074-AB07-409A-A13E-1AA84FFD2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2" charset="2"/>
        <a:buChar char="n"/>
        <a:defRPr sz="32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8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712" y="1988840"/>
            <a:ext cx="5543550" cy="4148386"/>
          </a:xfrm>
        </p:spPr>
        <p:txBody>
          <a:bodyPr/>
          <a:lstStyle/>
          <a:p>
            <a:pPr algn="ctr">
              <a:defRPr/>
            </a:pPr>
            <a:r>
              <a:rPr lang="en-GB" sz="6000" dirty="0" smtClean="0">
                <a:cs typeface="Times New Roman" pitchFamily="18" charset="0"/>
              </a:rPr>
              <a:t>Understanding Learners and Learning</a:t>
            </a:r>
            <a:br>
              <a:rPr lang="en-GB" sz="6000" dirty="0" smtClean="0">
                <a:cs typeface="Times New Roman" pitchFamily="18" charset="0"/>
              </a:rPr>
            </a:br>
            <a:r>
              <a:rPr lang="en-GB" sz="6000" dirty="0">
                <a:cs typeface="Times New Roman" pitchFamily="18" charset="0"/>
              </a:rPr>
              <a:t/>
            </a:r>
            <a:br>
              <a:rPr lang="en-GB" sz="6000" dirty="0">
                <a:cs typeface="Times New Roman" pitchFamily="18" charset="0"/>
              </a:rPr>
            </a:br>
            <a:r>
              <a:rPr lang="en-GB" sz="6000" dirty="0" smtClean="0">
                <a:cs typeface="Times New Roman" pitchFamily="18" charset="0"/>
              </a:rPr>
              <a:t>Assignments!</a:t>
            </a:r>
            <a:endParaRPr lang="en-US" sz="6000" i="0" dirty="0" smtClean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772400" cy="1162050"/>
          </a:xfrm>
        </p:spPr>
        <p:txBody>
          <a:bodyPr/>
          <a:lstStyle/>
          <a:p>
            <a:pPr>
              <a:defRPr/>
            </a:pPr>
            <a:r>
              <a:rPr lang="en-US" i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i="0" dirty="0" smtClean="0">
                <a:solidFill>
                  <a:schemeClr val="tx1"/>
                </a:solidFill>
                <a:effectLst/>
              </a:rPr>
            </a:br>
            <a:r>
              <a:rPr lang="en-GB" dirty="0" smtClean="0">
                <a:cs typeface="Times New Roman" pitchFamily="18" charset="0"/>
              </a:rPr>
              <a:t>Feedback, support &amp; submission</a:t>
            </a:r>
            <a:endParaRPr lang="en-US" i="0" dirty="0" smtClean="0">
              <a:effectLst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1989138"/>
            <a:ext cx="7488238" cy="3889375"/>
          </a:xfrm>
        </p:spPr>
        <p:txBody>
          <a:bodyPr/>
          <a:lstStyle/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Outline (1-2 sides of A4; structure; indicative reading; writing plan)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Draft (one chance for feedback; at least six weeks before final submission date; include references)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Feedback (within three </a:t>
            </a:r>
            <a:r>
              <a:rPr lang="en-GB" i="0" dirty="0" smtClean="0">
                <a:solidFill>
                  <a:schemeClr val="tx2"/>
                </a:solidFill>
                <a:effectLst/>
              </a:rPr>
              <a:t>weeks)</a:t>
            </a:r>
            <a:endParaRPr lang="en-GB" i="0" dirty="0" smtClean="0">
              <a:solidFill>
                <a:schemeClr val="tx2"/>
              </a:solidFill>
              <a:effectLst/>
            </a:endParaRP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Final (by deadline!; one document)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r>
              <a:rPr lang="en-US" i="0" smtClean="0">
                <a:solidFill>
                  <a:schemeClr val="tx1"/>
                </a:solidFill>
                <a:effectLst/>
              </a:rPr>
              <a:t/>
            </a:r>
            <a:br>
              <a:rPr lang="en-US" i="0" smtClean="0">
                <a:solidFill>
                  <a:schemeClr val="tx1"/>
                </a:solidFill>
                <a:effectLst/>
              </a:rPr>
            </a:br>
            <a:r>
              <a:rPr lang="en-GB" smtClean="0">
                <a:cs typeface="Times New Roman" pitchFamily="18" charset="0"/>
              </a:rPr>
              <a:t>Assignment Structure</a:t>
            </a:r>
            <a:endParaRPr lang="en-US" i="0" smtClean="0">
              <a:effectLst/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1700213"/>
            <a:ext cx="7486650" cy="4537075"/>
          </a:xfrm>
        </p:spPr>
        <p:txBody>
          <a:bodyPr/>
          <a:lstStyle/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smtClean="0">
                <a:solidFill>
                  <a:schemeClr val="tx2"/>
                </a:solidFill>
                <a:effectLst/>
              </a:rPr>
              <a:t>Introduction (context, background, why this topic is of interest to you)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smtClean="0">
                <a:solidFill>
                  <a:schemeClr val="tx2"/>
                </a:solidFill>
                <a:effectLst/>
              </a:rPr>
              <a:t>Literature/research review (establishing the framework for your analysis)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smtClean="0">
                <a:solidFill>
                  <a:schemeClr val="tx2"/>
                </a:solidFill>
                <a:effectLst/>
              </a:rPr>
              <a:t>Your bit! (analysis)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smtClean="0">
                <a:solidFill>
                  <a:schemeClr val="tx2"/>
                </a:solidFill>
                <a:effectLst/>
              </a:rPr>
              <a:t>Discussion (referring back to literature/research)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smtClean="0">
                <a:solidFill>
                  <a:schemeClr val="tx2"/>
                </a:solidFill>
                <a:effectLst/>
              </a:rPr>
              <a:t>Conclusions/recommendations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r>
              <a:rPr lang="en-US" i="0" smtClean="0">
                <a:solidFill>
                  <a:schemeClr val="tx1"/>
                </a:solidFill>
                <a:effectLst/>
              </a:rPr>
              <a:t/>
            </a:r>
            <a:br>
              <a:rPr lang="en-US" i="0" smtClean="0">
                <a:solidFill>
                  <a:schemeClr val="tx1"/>
                </a:solidFill>
                <a:effectLst/>
              </a:rPr>
            </a:br>
            <a:r>
              <a:rPr lang="en-GB" smtClean="0">
                <a:cs typeface="Times New Roman" pitchFamily="18" charset="0"/>
              </a:rPr>
              <a:t>Assignment</a:t>
            </a:r>
            <a:endParaRPr lang="en-US" i="0" smtClean="0">
              <a:effectLst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5704" y="2204864"/>
            <a:ext cx="6048672" cy="3384649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>
                <a:solidFill>
                  <a:schemeClr val="tx2"/>
                </a:solidFill>
                <a:effectLst/>
              </a:rPr>
              <a:t>The unit will be assessed through a single assignment of </a:t>
            </a:r>
            <a:r>
              <a:rPr lang="en-GB" sz="2400" dirty="0" smtClean="0">
                <a:solidFill>
                  <a:schemeClr val="tx2"/>
                </a:solidFill>
                <a:effectLst/>
              </a:rPr>
              <a:t>5000 </a:t>
            </a:r>
            <a:r>
              <a:rPr lang="en-GB" sz="2400" dirty="0">
                <a:solidFill>
                  <a:schemeClr val="tx2"/>
                </a:solidFill>
                <a:effectLst/>
              </a:rPr>
              <a:t>words </a:t>
            </a:r>
            <a:r>
              <a:rPr lang="en-GB" sz="2400" dirty="0" smtClean="0">
                <a:solidFill>
                  <a:schemeClr val="tx2"/>
                </a:solidFill>
                <a:effectLst/>
              </a:rPr>
              <a:t>(+/- 10%) against </a:t>
            </a:r>
            <a:r>
              <a:rPr lang="en-GB" sz="2400" dirty="0">
                <a:solidFill>
                  <a:schemeClr val="tx2"/>
                </a:solidFill>
                <a:effectLst/>
              </a:rPr>
              <a:t>the standard criteria used for the assessment of all Advanced Course assignments</a:t>
            </a:r>
            <a:r>
              <a:rPr lang="en-GB" sz="2400">
                <a:solidFill>
                  <a:schemeClr val="tx2"/>
                </a:solidFill>
                <a:effectLst/>
              </a:rPr>
              <a:t>. </a:t>
            </a:r>
            <a:endParaRPr lang="en-GB" sz="2400" smtClean="0">
              <a:solidFill>
                <a:schemeClr val="tx2"/>
              </a:solidFill>
              <a:effectLst/>
            </a:endParaRPr>
          </a:p>
          <a:p>
            <a:pPr marL="0" indent="0">
              <a:buNone/>
            </a:pPr>
            <a:r>
              <a:rPr lang="en-GB" sz="2400" smtClean="0">
                <a:solidFill>
                  <a:schemeClr val="tx2"/>
                </a:solidFill>
                <a:effectLst/>
              </a:rPr>
              <a:t>Due </a:t>
            </a:r>
            <a:r>
              <a:rPr lang="en-GB" sz="2400" dirty="0">
                <a:solidFill>
                  <a:schemeClr val="tx2"/>
                </a:solidFill>
                <a:effectLst/>
              </a:rPr>
              <a:t>to the breadth of the unit content there are a large number of potential assignment titles</a:t>
            </a:r>
            <a:r>
              <a:rPr lang="en-GB" sz="2400" dirty="0" smtClean="0">
                <a:solidFill>
                  <a:schemeClr val="tx2"/>
                </a:solidFill>
                <a:effectLst/>
              </a:rPr>
              <a:t>.</a:t>
            </a:r>
            <a:endParaRPr lang="en-GB" sz="2400" dirty="0"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05310" y="332656"/>
            <a:ext cx="184730" cy="77251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4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r>
              <a:rPr lang="en-US" i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i="0" dirty="0" smtClean="0">
                <a:solidFill>
                  <a:schemeClr val="tx1"/>
                </a:solidFill>
                <a:effectLst/>
              </a:rPr>
            </a:br>
            <a:r>
              <a:rPr lang="en-GB" dirty="0" smtClean="0">
                <a:cs typeface="Times New Roman" pitchFamily="18" charset="0"/>
              </a:rPr>
              <a:t>Examples of titles</a:t>
            </a:r>
            <a:endParaRPr lang="en-US" i="0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2339975" y="2492896"/>
            <a:ext cx="482441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GB" sz="2800" dirty="0">
                <a:solidFill>
                  <a:schemeClr val="tx2"/>
                </a:solidFill>
              </a:rPr>
              <a:t>Most will take the form of </a:t>
            </a:r>
            <a:r>
              <a:rPr lang="en-GB" sz="2800" b="1" dirty="0">
                <a:solidFill>
                  <a:schemeClr val="tx2"/>
                </a:solidFill>
              </a:rPr>
              <a:t>an exploration of learning theories in a specific context</a:t>
            </a:r>
            <a:r>
              <a:rPr lang="en-GB" sz="2800" dirty="0">
                <a:solidFill>
                  <a:schemeClr val="tx2"/>
                </a:solidFill>
              </a:rPr>
              <a:t> – for example </a:t>
            </a:r>
            <a:r>
              <a:rPr lang="en-GB" sz="2800" dirty="0" smtClean="0">
                <a:solidFill>
                  <a:schemeClr val="tx2"/>
                </a:solidFill>
              </a:rPr>
              <a:t>…</a:t>
            </a:r>
            <a:endParaRPr lang="en-GB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r>
              <a:rPr lang="en-US" i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i="0" dirty="0" smtClean="0">
                <a:solidFill>
                  <a:schemeClr val="tx1"/>
                </a:solidFill>
                <a:effectLst/>
              </a:rPr>
            </a:br>
            <a:r>
              <a:rPr lang="en-GB" dirty="0" smtClean="0">
                <a:cs typeface="Times New Roman" pitchFamily="18" charset="0"/>
              </a:rPr>
              <a:t>Examples of titles</a:t>
            </a:r>
            <a:endParaRPr lang="en-US" i="0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2339975" y="2492896"/>
            <a:ext cx="4824413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GB" sz="2800" dirty="0">
                <a:solidFill>
                  <a:schemeClr val="tx2"/>
                </a:solidFill>
              </a:rPr>
              <a:t>‘the role of motivation in language learning in the secondary school’ … or…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2"/>
                </a:solidFill>
              </a:rPr>
              <a:t>‘how multiple intelligence theory can be applied to the teaching of science in the primary school</a:t>
            </a:r>
            <a:r>
              <a:rPr lang="en-GB" sz="2800" dirty="0" smtClean="0">
                <a:solidFill>
                  <a:schemeClr val="tx2"/>
                </a:solidFill>
              </a:rPr>
              <a:t>’</a:t>
            </a:r>
            <a:endParaRPr lang="en-GB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8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r>
              <a:rPr lang="en-US" i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i="0" dirty="0" smtClean="0">
                <a:solidFill>
                  <a:schemeClr val="tx1"/>
                </a:solidFill>
                <a:effectLst/>
              </a:rPr>
            </a:br>
            <a:r>
              <a:rPr lang="en-GB" dirty="0" smtClean="0">
                <a:cs typeface="Times New Roman" pitchFamily="18" charset="0"/>
              </a:rPr>
              <a:t>Examples of titles</a:t>
            </a:r>
            <a:endParaRPr lang="en-US" i="0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2159793" y="2492896"/>
            <a:ext cx="5612607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800" dirty="0" smtClean="0">
                <a:solidFill>
                  <a:schemeClr val="tx2"/>
                </a:solidFill>
              </a:rPr>
              <a:t>or …‘what </a:t>
            </a:r>
            <a:r>
              <a:rPr lang="en-GB" sz="2800" dirty="0">
                <a:solidFill>
                  <a:schemeClr val="tx2"/>
                </a:solidFill>
              </a:rPr>
              <a:t>learning theories underpin basic training courses in further education’ </a:t>
            </a:r>
            <a:endParaRPr lang="en-GB" sz="2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chemeClr val="tx2"/>
                </a:solidFill>
              </a:rPr>
              <a:t>or </a:t>
            </a:r>
            <a:r>
              <a:rPr lang="en-GB" sz="2800" dirty="0" smtClean="0">
                <a:solidFill>
                  <a:schemeClr val="tx2"/>
                </a:solidFill>
              </a:rPr>
              <a:t>… ‘</a:t>
            </a:r>
            <a:r>
              <a:rPr lang="en-GB" sz="2800" dirty="0">
                <a:solidFill>
                  <a:schemeClr val="tx2"/>
                </a:solidFill>
              </a:rPr>
              <a:t>how can thinking skills be developed through personal and social education programmes</a:t>
            </a:r>
            <a:r>
              <a:rPr lang="en-GB" sz="2800" dirty="0" smtClean="0">
                <a:solidFill>
                  <a:schemeClr val="tx2"/>
                </a:solidFill>
              </a:rPr>
              <a:t>’.</a:t>
            </a:r>
            <a:endParaRPr lang="en-GB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58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r>
              <a:rPr lang="en-US" i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i="0" dirty="0" smtClean="0">
                <a:solidFill>
                  <a:schemeClr val="tx1"/>
                </a:solidFill>
                <a:effectLst/>
              </a:rPr>
            </a:br>
            <a:r>
              <a:rPr lang="en-GB" dirty="0" smtClean="0">
                <a:cs typeface="Times New Roman" pitchFamily="18" charset="0"/>
              </a:rPr>
              <a:t>Examples of titles</a:t>
            </a:r>
            <a:endParaRPr lang="en-US" i="0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2339975" y="2492896"/>
            <a:ext cx="4824413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GB" sz="2800" dirty="0">
                <a:solidFill>
                  <a:schemeClr val="tx2"/>
                </a:solidFill>
              </a:rPr>
              <a:t>It is also possible for students to write a reflective account analysing themselves as learners drawing on a range of theoretical perspectives.</a:t>
            </a:r>
          </a:p>
        </p:txBody>
      </p:sp>
    </p:spTree>
    <p:extLst>
      <p:ext uri="{BB962C8B-B14F-4D97-AF65-F5344CB8AC3E}">
        <p14:creationId xmlns:p14="http://schemas.microsoft.com/office/powerpoint/2010/main" val="425627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r>
              <a:rPr lang="en-US" i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i="0" dirty="0" smtClean="0">
                <a:solidFill>
                  <a:schemeClr val="tx1"/>
                </a:solidFill>
                <a:effectLst/>
              </a:rPr>
            </a:br>
            <a:r>
              <a:rPr lang="en-GB" dirty="0" smtClean="0">
                <a:cs typeface="Times New Roman" pitchFamily="18" charset="0"/>
              </a:rPr>
              <a:t>Writing process</a:t>
            </a:r>
            <a:endParaRPr lang="en-US" i="0" dirty="0" smtClean="0">
              <a:effectLst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07704" y="1844824"/>
            <a:ext cx="6264696" cy="4608214"/>
          </a:xfrm>
        </p:spPr>
        <p:txBody>
          <a:bodyPr/>
          <a:lstStyle/>
          <a:p>
            <a:pPr marL="628650" indent="-628650">
              <a:lnSpc>
                <a:spcPct val="80000"/>
              </a:lnSpc>
              <a:buFont typeface="Monotype Sorts" pitchFamily="2" charset="2"/>
              <a:buNone/>
              <a:defRPr/>
            </a:pPr>
            <a:endParaRPr lang="en-US" sz="2000" b="1" i="0" dirty="0" smtClean="0">
              <a:solidFill>
                <a:schemeClr val="tx2"/>
              </a:solidFill>
              <a:effectLst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Identify area for assignment: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Something of interest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Relevant to professional </a:t>
            </a:r>
            <a:r>
              <a:rPr lang="en-GB" i="0" dirty="0" smtClean="0">
                <a:solidFill>
                  <a:schemeClr val="tx2"/>
                </a:solidFill>
                <a:effectLst/>
              </a:rPr>
              <a:t>role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None/>
              <a:defRPr/>
            </a:pPr>
            <a:endParaRPr lang="en-GB" i="0" dirty="0" smtClean="0">
              <a:solidFill>
                <a:schemeClr val="tx2"/>
              </a:solidFill>
              <a:effectLst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Decide on limits:</a:t>
            </a:r>
          </a:p>
          <a:p>
            <a:pPr marL="615950" indent="-6159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Scope (breadth </a:t>
            </a:r>
            <a:r>
              <a:rPr lang="en-GB" i="0" dirty="0" err="1" smtClean="0">
                <a:solidFill>
                  <a:schemeClr val="tx2"/>
                </a:solidFill>
                <a:effectLst/>
              </a:rPr>
              <a:t>vs</a:t>
            </a:r>
            <a:r>
              <a:rPr lang="en-GB" i="0" dirty="0" smtClean="0">
                <a:solidFill>
                  <a:schemeClr val="tx2"/>
                </a:solidFill>
                <a:effectLst/>
              </a:rPr>
              <a:t> depth)</a:t>
            </a:r>
          </a:p>
          <a:p>
            <a:pPr marL="615950" indent="-6159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Linkage with literature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  <a:defRPr/>
            </a:pPr>
            <a:endParaRPr lang="en-GB" i="0" dirty="0" smtClean="0">
              <a:solidFill>
                <a:schemeClr val="tx2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r>
              <a:rPr lang="en-US" i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i="0" dirty="0" smtClean="0">
                <a:solidFill>
                  <a:schemeClr val="tx1"/>
                </a:solidFill>
                <a:effectLst/>
              </a:rPr>
            </a:br>
            <a:r>
              <a:rPr lang="en-GB" dirty="0" smtClean="0">
                <a:cs typeface="Times New Roman" pitchFamily="18" charset="0"/>
              </a:rPr>
              <a:t>Writing process</a:t>
            </a:r>
            <a:endParaRPr lang="en-US" i="0" dirty="0" smtClean="0">
              <a:effectLst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1916113"/>
            <a:ext cx="5903913" cy="3889375"/>
          </a:xfrm>
        </p:spPr>
        <p:txBody>
          <a:bodyPr/>
          <a:lstStyle/>
          <a:p>
            <a:pPr marL="628650" indent="-628650">
              <a:lnSpc>
                <a:spcPct val="80000"/>
              </a:lnSpc>
              <a:buFont typeface="Monotype Sorts" pitchFamily="2" charset="2"/>
              <a:buNone/>
              <a:defRPr/>
            </a:pPr>
            <a:endParaRPr lang="en-US" sz="2000" b="1" i="0" dirty="0" smtClean="0">
              <a:solidFill>
                <a:schemeClr val="tx2"/>
              </a:solidFill>
              <a:effectLst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Try to formulate a question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To what extent …?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What can be learned by comparing …?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How can </a:t>
            </a:r>
            <a:r>
              <a:rPr lang="en-GB" i="0" dirty="0" smtClean="0">
                <a:solidFill>
                  <a:schemeClr val="tx2"/>
                </a:solidFill>
                <a:effectLst/>
              </a:rPr>
              <a:t>[name of theory</a:t>
            </a:r>
            <a:r>
              <a:rPr lang="en-GB" i="0" dirty="0" smtClean="0">
                <a:solidFill>
                  <a:schemeClr val="tx2"/>
                </a:solidFill>
                <a:effectLst/>
              </a:rPr>
              <a:t>] be applied to …?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r>
              <a:rPr lang="en-US" i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i="0" dirty="0" smtClean="0">
                <a:solidFill>
                  <a:schemeClr val="tx1"/>
                </a:solidFill>
                <a:effectLst/>
              </a:rPr>
            </a:br>
            <a:r>
              <a:rPr lang="en-GB" dirty="0" smtClean="0">
                <a:cs typeface="Times New Roman" pitchFamily="18" charset="0"/>
              </a:rPr>
              <a:t>Writing process</a:t>
            </a:r>
            <a:endParaRPr lang="en-US" i="0" dirty="0" smtClean="0">
              <a:effectLst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700213"/>
            <a:ext cx="7272338" cy="4392612"/>
          </a:xfrm>
        </p:spPr>
        <p:txBody>
          <a:bodyPr/>
          <a:lstStyle/>
          <a:p>
            <a:pPr marL="628650" indent="-628650">
              <a:lnSpc>
                <a:spcPct val="80000"/>
              </a:lnSpc>
              <a:buFont typeface="Monotype Sorts" pitchFamily="2" charset="2"/>
              <a:buNone/>
              <a:defRPr/>
            </a:pPr>
            <a:endParaRPr lang="en-US" sz="2000" b="1" i="0" dirty="0" smtClean="0">
              <a:solidFill>
                <a:schemeClr val="tx2"/>
              </a:solidFill>
              <a:effectLst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Literature search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What previous research has been done on this topic?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Is there </a:t>
            </a:r>
            <a:r>
              <a:rPr lang="en-GB" i="0" dirty="0" smtClean="0">
                <a:solidFill>
                  <a:schemeClr val="tx2"/>
                </a:solidFill>
                <a:effectLst/>
              </a:rPr>
              <a:t>sufficient literature?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 smtClean="0">
                <a:solidFill>
                  <a:schemeClr val="tx2"/>
                </a:solidFill>
                <a:effectLst/>
              </a:rPr>
              <a:t>Can </a:t>
            </a:r>
            <a:r>
              <a:rPr lang="en-GB" i="0" dirty="0" smtClean="0">
                <a:solidFill>
                  <a:schemeClr val="tx2"/>
                </a:solidFill>
                <a:effectLst/>
              </a:rPr>
              <a:t>you relate what you want to look at to some sort of conceptual framework/theory?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porting Progress">
  <a:themeElements>
    <a:clrScheme name="">
      <a:dk1>
        <a:srgbClr val="333333"/>
      </a:dk1>
      <a:lt1>
        <a:srgbClr val="0033CC"/>
      </a:lt1>
      <a:dk2>
        <a:srgbClr val="FFFFFF"/>
      </a:dk2>
      <a:lt2>
        <a:srgbClr val="C0C0C0"/>
      </a:lt2>
      <a:accent1>
        <a:srgbClr val="FF0033"/>
      </a:accent1>
      <a:accent2>
        <a:srgbClr val="3333FF"/>
      </a:accent2>
      <a:accent3>
        <a:srgbClr val="AAADE2"/>
      </a:accent3>
      <a:accent4>
        <a:srgbClr val="2A2A2A"/>
      </a:accent4>
      <a:accent5>
        <a:srgbClr val="FFAAAD"/>
      </a:accent5>
      <a:accent6>
        <a:srgbClr val="2D2DE7"/>
      </a:accent6>
      <a:hlink>
        <a:srgbClr val="E3B3CC"/>
      </a:hlink>
      <a:folHlink>
        <a:srgbClr val="00CCCC"/>
      </a:folHlink>
    </a:clrScheme>
    <a:fontScheme name="Reporting Progres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Reporting Progress 1">
        <a:dk1>
          <a:srgbClr val="000000"/>
        </a:dk1>
        <a:lt1>
          <a:srgbClr val="FFFFFF"/>
        </a:lt1>
        <a:dk2>
          <a:srgbClr val="008080"/>
        </a:dk2>
        <a:lt2>
          <a:srgbClr val="FFFFFF"/>
        </a:lt2>
        <a:accent1>
          <a:srgbClr val="FF0033"/>
        </a:accent1>
        <a:accent2>
          <a:srgbClr val="3333FF"/>
        </a:accent2>
        <a:accent3>
          <a:srgbClr val="AAC0C0"/>
        </a:accent3>
        <a:accent4>
          <a:srgbClr val="DADADA"/>
        </a:accent4>
        <a:accent5>
          <a:srgbClr val="FFAAAD"/>
        </a:accent5>
        <a:accent6>
          <a:srgbClr val="2D2DE7"/>
        </a:accent6>
        <a:hlink>
          <a:srgbClr val="CBCBCB"/>
        </a:hlink>
        <a:folHlink>
          <a:srgbClr val="00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porting Progress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9F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FFFF"/>
        </a:accent5>
        <a:accent6>
          <a:srgbClr val="B9B9E7"/>
        </a:accent6>
        <a:hlink>
          <a:srgbClr val="CCEC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porting Progress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DDDDDD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porting Progress 4">
        <a:dk1>
          <a:srgbClr val="000000"/>
        </a:dk1>
        <a:lt1>
          <a:srgbClr val="FFFFFF"/>
        </a:lt1>
        <a:dk2>
          <a:srgbClr val="000080"/>
        </a:dk2>
        <a:lt2>
          <a:srgbClr val="FFFFFF"/>
        </a:lt2>
        <a:accent1>
          <a:srgbClr val="00FFCC"/>
        </a:accent1>
        <a:accent2>
          <a:srgbClr val="9933FF"/>
        </a:accent2>
        <a:accent3>
          <a:srgbClr val="AAAAC0"/>
        </a:accent3>
        <a:accent4>
          <a:srgbClr val="DADADA"/>
        </a:accent4>
        <a:accent5>
          <a:srgbClr val="AAFFE2"/>
        </a:accent5>
        <a:accent6>
          <a:srgbClr val="8A2DE7"/>
        </a:accent6>
        <a:hlink>
          <a:srgbClr val="CC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porting Progress 5">
        <a:dk1>
          <a:srgbClr val="000000"/>
        </a:dk1>
        <a:lt1>
          <a:srgbClr val="FFFFFF"/>
        </a:lt1>
        <a:dk2>
          <a:srgbClr val="990066"/>
        </a:dk2>
        <a:lt2>
          <a:srgbClr val="FFFFFF"/>
        </a:lt2>
        <a:accent1>
          <a:srgbClr val="FF9966"/>
        </a:accent1>
        <a:accent2>
          <a:srgbClr val="009966"/>
        </a:accent2>
        <a:accent3>
          <a:srgbClr val="CAAAB8"/>
        </a:accent3>
        <a:accent4>
          <a:srgbClr val="DADADA"/>
        </a:accent4>
        <a:accent5>
          <a:srgbClr val="FFCAB8"/>
        </a:accent5>
        <a:accent6>
          <a:srgbClr val="008A5C"/>
        </a:accent6>
        <a:hlink>
          <a:srgbClr val="3333CC"/>
        </a:hlink>
        <a:folHlink>
          <a:srgbClr val="FF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porting Progress 6">
        <a:dk1>
          <a:srgbClr val="000000"/>
        </a:dk1>
        <a:lt1>
          <a:srgbClr val="FFFFE1"/>
        </a:lt1>
        <a:dk2>
          <a:srgbClr val="000000"/>
        </a:dk2>
        <a:lt2>
          <a:srgbClr val="FFFFCC"/>
        </a:lt2>
        <a:accent1>
          <a:srgbClr val="FF9933"/>
        </a:accent1>
        <a:accent2>
          <a:srgbClr val="9999FF"/>
        </a:accent2>
        <a:accent3>
          <a:srgbClr val="FFFFEE"/>
        </a:accent3>
        <a:accent4>
          <a:srgbClr val="000000"/>
        </a:accent4>
        <a:accent5>
          <a:srgbClr val="FFCAAD"/>
        </a:accent5>
        <a:accent6>
          <a:srgbClr val="8A8AE7"/>
        </a:accent6>
        <a:hlink>
          <a:srgbClr val="FFCC9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C:\MSOffice\Templates\Presentations\Reporting Progress.pot</Template>
  <TotalTime>2947</TotalTime>
  <Words>328</Words>
  <Application>Microsoft Office PowerPoint</Application>
  <PresentationFormat>On-screen Show (4:3)</PresentationFormat>
  <Paragraphs>47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Monotype Sorts</vt:lpstr>
      <vt:lpstr>Times New Roman</vt:lpstr>
      <vt:lpstr>Reporting Progress</vt:lpstr>
      <vt:lpstr>Understanding Learners and Learning  Assignments!</vt:lpstr>
      <vt:lpstr> Assignment</vt:lpstr>
      <vt:lpstr> Examples of titles</vt:lpstr>
      <vt:lpstr> Examples of titles</vt:lpstr>
      <vt:lpstr> Examples of titles</vt:lpstr>
      <vt:lpstr> Examples of titles</vt:lpstr>
      <vt:lpstr> Writing process</vt:lpstr>
      <vt:lpstr> Writing process</vt:lpstr>
      <vt:lpstr> Writing process</vt:lpstr>
      <vt:lpstr> Feedback, support &amp; submission</vt:lpstr>
      <vt:lpstr> Assignment Structure</vt:lpstr>
    </vt:vector>
  </TitlesOfParts>
  <Company>University of St. Thomas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site development:</dc:title>
  <dc:creator>Joe Landsberger</dc:creator>
  <cp:lastModifiedBy>Paul Denley</cp:lastModifiedBy>
  <cp:revision>156</cp:revision>
  <dcterms:created xsi:type="dcterms:W3CDTF">1999-02-23T17:28:40Z</dcterms:created>
  <dcterms:modified xsi:type="dcterms:W3CDTF">2016-05-07T11:47:36Z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jflandsberge@stthomas.edu</vt:lpwstr>
  </property>
  <property fmtid="{D5CDD505-2E9C-101B-9397-08002B2CF9AE}" pid="8" name="HomePage">
    <vt:lpwstr>www.iss.stthomas.edu/webtruth</vt:lpwstr>
  </property>
  <property fmtid="{D5CDD505-2E9C-101B-9397-08002B2CF9AE}" pid="9" name="Other">
    <vt:lpwstr>Web Reliability and Authenticity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2</vt:i4>
  </property>
  <property fmtid="{D5CDD505-2E9C-101B-9397-08002B2CF9AE}" pid="21" name="OutputDir">
    <vt:lpwstr>C:\Joe folder\EVENTS\CLASSROO\COTF99</vt:lpwstr>
  </property>
</Properties>
</file>