
<file path=[Content_Types].xml><?xml version="1.0" encoding="utf-8"?>
<Types xmlns="http://schemas.openxmlformats.org/package/2006/content-types">
  <Default Extension="png" ContentType="image/png"/>
  <Default Extension="tmp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9" r:id="rId1"/>
  </p:sldMasterIdLst>
  <p:notesMasterIdLst>
    <p:notesMasterId r:id="rId13"/>
  </p:notesMasterIdLst>
  <p:handoutMasterIdLst>
    <p:handoutMasterId r:id="rId14"/>
  </p:handoutMasterIdLst>
  <p:sldIdLst>
    <p:sldId id="268" r:id="rId2"/>
    <p:sldId id="271" r:id="rId3"/>
    <p:sldId id="257" r:id="rId4"/>
    <p:sldId id="270" r:id="rId5"/>
    <p:sldId id="260" r:id="rId6"/>
    <p:sldId id="261" r:id="rId7"/>
    <p:sldId id="275" r:id="rId8"/>
    <p:sldId id="274" r:id="rId9"/>
    <p:sldId id="272" r:id="rId10"/>
    <p:sldId id="273" r:id="rId11"/>
    <p:sldId id="276" r:id="rId12"/>
  </p:sldIdLst>
  <p:sldSz cx="9144000" cy="6858000" type="screen4x3"/>
  <p:notesSz cx="9872663" cy="679767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15" autoAdjust="0"/>
  </p:normalViewPr>
  <p:slideViewPr>
    <p:cSldViewPr>
      <p:cViewPr varScale="1">
        <p:scale>
          <a:sx n="40" d="100"/>
          <a:sy n="40" d="100"/>
        </p:scale>
        <p:origin x="1156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6186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3263" y="514350"/>
            <a:ext cx="3386137" cy="2540000"/>
          </a:xfrm>
          <a:prstGeom prst="rect">
            <a:avLst/>
          </a:prstGeom>
          <a:noFill/>
          <a:ln w="12699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356" y="3228895"/>
            <a:ext cx="7239953" cy="3058954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521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594510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594510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/>
              <a:t>2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MEE Session 2 - Louise Poulson, University of Bath</a:t>
            </a: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3263" y="514350"/>
            <a:ext cx="3386137" cy="2540000"/>
          </a:xfrm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110447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594510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594510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/>
              <a:t>3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MEE Session 2 - Louise Poulson, University of Bath</a:t>
            </a:r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3263" y="514350"/>
            <a:ext cx="3386137" cy="2540000"/>
          </a:xfrm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557612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594510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594510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/>
              <a:t>5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MEE Session 2 - Louise Poulson, University of Bath</a:t>
            </a:r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3263" y="514350"/>
            <a:ext cx="3386137" cy="2540000"/>
          </a:xfrm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791502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594510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594510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/>
              <a:t>6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MEE Session 2 - Louise Poulson, University of Bath</a:t>
            </a:r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3263" y="514350"/>
            <a:ext cx="3386137" cy="2540000"/>
          </a:xfrm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146430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5593178" y="6456379"/>
            <a:ext cx="4277134" cy="34021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E62353F-F573-4DBA-AC43-099228E2CF92}" type="slidenum">
              <a:rPr lang="en-GB" altLang="en-US" smtClean="0"/>
              <a:pPr eaLnBrk="1" hangingPunct="1"/>
              <a:t>7</a:t>
            </a:fld>
            <a:endParaRPr lang="en-GB" altLang="en-US" smtClean="0"/>
          </a:p>
        </p:txBody>
      </p:sp>
      <p:sp>
        <p:nvSpPr>
          <p:cNvPr id="409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38500" y="509588"/>
            <a:ext cx="3400425" cy="2549525"/>
          </a:xfrm>
          <a:ln/>
        </p:spPr>
      </p:sp>
      <p:sp>
        <p:nvSpPr>
          <p:cNvPr id="4096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65" name="Slide Number Placeholder 3"/>
          <p:cNvSpPr txBox="1">
            <a:spLocks noGrp="1"/>
          </p:cNvSpPr>
          <p:nvPr/>
        </p:nvSpPr>
        <p:spPr bwMode="auto">
          <a:xfrm>
            <a:off x="5593178" y="6456379"/>
            <a:ext cx="4277134" cy="340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590AE75D-28AB-426E-998B-E0CEFC53A3B8}" type="slidenum">
              <a:rPr lang="en-GB" altLang="en-US" sz="1200"/>
              <a:pPr algn="r" eaLnBrk="1" hangingPunct="1"/>
              <a:t>7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3653834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594510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594510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/>
              <a:t>6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MEE Session 2 - Louise Poulson, University of Bath</a:t>
            </a:r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3263" y="514350"/>
            <a:ext cx="3386137" cy="2540000"/>
          </a:xfrm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718713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594510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594510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/>
              <a:t>6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" y="6457792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en-US" sz="1800">
              <a:latin typeface="Tahoma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" y="0"/>
            <a:ext cx="4278154" cy="33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MEE Session 2 - Louise Poulson, University of Bath</a:t>
            </a:r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3263" y="514350"/>
            <a:ext cx="3386137" cy="2540000"/>
          </a:xfrm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978502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5B8339-5F54-463D-930A-8BFA937C4F9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A60E-5459-4D7A-B909-8DE4B87266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198DE7-5B86-4089-9EA4-A1E989FD07D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E805C0-A8E5-4540-A7EF-A2F0A42F29C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15907-0BD7-462E-A2BE-B2E8303544C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6E33B-2ECF-46BA-B743-453CE5BD27C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3BEC2F-AFA9-41F3-892F-89644364AD7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7FFA6-7C7C-4230-9DC3-C0477A2B89F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4AAFE4-04DE-40E4-9680-2A81A7A3046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983F58-226A-4612-8BD6-30209CC69BF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C63816C4-7BDB-4392-A0B5-43C2B7874F2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8741ECD-B5D8-4707-86F4-FB7CB96161C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5ClF8RlGb4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BYoA5fGZQQ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dmin.onlinesurveys.ac.uk/account/bathreg/survey/edit/13884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341438"/>
            <a:ext cx="7772400" cy="1462087"/>
          </a:xfrm>
        </p:spPr>
        <p:txBody>
          <a:bodyPr/>
          <a:lstStyle/>
          <a:p>
            <a:pPr algn="ctr" eaLnBrk="1" hangingPunct="1"/>
            <a:r>
              <a:rPr lang="en-GB" altLang="en-US" sz="3600" b="1" dirty="0" smtClean="0">
                <a:latin typeface="Arial" charset="0"/>
              </a:rPr>
              <a:t>Research Methods in Education </a:t>
            </a:r>
            <a:br>
              <a:rPr lang="en-GB" altLang="en-US" sz="3600" b="1" dirty="0" smtClean="0">
                <a:latin typeface="Arial" charset="0"/>
              </a:rPr>
            </a:br>
            <a:r>
              <a:rPr lang="en-GB" altLang="en-US" sz="3600" dirty="0" smtClean="0">
                <a:latin typeface="Arial" charset="0"/>
              </a:rPr>
              <a:t>Session </a:t>
            </a:r>
            <a:r>
              <a:rPr lang="en-GB" altLang="en-US" sz="3600" b="1" dirty="0" smtClean="0">
                <a:latin typeface="Arial" charset="0"/>
              </a:rPr>
              <a:t>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99792" y="3789040"/>
            <a:ext cx="4392488" cy="93610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sz="3200" b="1" smtClean="0">
                <a:solidFill>
                  <a:schemeClr val="tx2"/>
                </a:solidFill>
                <a:latin typeface="Arial" charset="0"/>
              </a:rPr>
              <a:t>Questionnaires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844ee6d05ef983cb1b87f9602330ee2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876300"/>
            <a:ext cx="5943600" cy="510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509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GB" altLang="en-US" sz="1400">
              <a:latin typeface="Times New Roman" pitchFamily="18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2339752" y="2276872"/>
            <a:ext cx="4896544" cy="1462087"/>
          </a:xfrm>
          <a:noFill/>
        </p:spPr>
        <p:txBody>
          <a:bodyPr lIns="90488" tIns="44450" rIns="90488" bIns="44450" anchor="ctr">
            <a:normAutofit fontScale="90000"/>
          </a:bodyPr>
          <a:lstStyle/>
          <a:p>
            <a:pPr algn="ctr" eaLnBrk="1" hangingPunct="1"/>
            <a:r>
              <a:rPr lang="en-GB" altLang="en-US" sz="3200" dirty="0" smtClean="0">
                <a:latin typeface="Arial" charset="0"/>
                <a:hlinkClick r:id="rId3"/>
              </a:rPr>
              <a:t>Questionnaire </a:t>
            </a:r>
            <a:r>
              <a:rPr lang="en-GB" altLang="en-US" sz="3200" dirty="0" smtClean="0">
                <a:latin typeface="Arial" charset="0"/>
                <a:hlinkClick r:id="rId3"/>
              </a:rPr>
              <a:t>analysis</a:t>
            </a:r>
            <a:r>
              <a:rPr lang="en-GB" altLang="en-US" sz="3200" dirty="0" smtClean="0">
                <a:latin typeface="Arial" charset="0"/>
              </a:rPr>
              <a:t/>
            </a:r>
            <a:br>
              <a:rPr lang="en-GB" altLang="en-US" sz="3200" dirty="0" smtClean="0">
                <a:latin typeface="Arial" charset="0"/>
              </a:rPr>
            </a:br>
            <a:r>
              <a:rPr lang="en-GB" altLang="en-US" sz="3200" dirty="0">
                <a:latin typeface="Arial" charset="0"/>
              </a:rPr>
              <a:t/>
            </a:r>
            <a:br>
              <a:rPr lang="en-GB" altLang="en-US" sz="3200" dirty="0">
                <a:latin typeface="Arial" charset="0"/>
              </a:rPr>
            </a:br>
            <a:r>
              <a:rPr lang="en-GB" altLang="en-US" sz="3200" dirty="0" smtClean="0">
                <a:latin typeface="Arial" charset="0"/>
                <a:hlinkClick r:id="rId4"/>
              </a:rPr>
              <a:t>Analysing Likert Scale data</a:t>
            </a:r>
            <a:endParaRPr lang="en-GB" altLang="en-US" sz="32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4439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5050904" cy="1143000"/>
          </a:xfrm>
        </p:spPr>
        <p:txBody>
          <a:bodyPr/>
          <a:lstStyle/>
          <a:p>
            <a:pPr algn="ctr"/>
            <a:r>
              <a:rPr lang="en-GB" altLang="en-US" sz="3200" dirty="0" smtClean="0">
                <a:latin typeface="Arial" charset="0"/>
              </a:rPr>
              <a:t>Some general features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827584" y="1916832"/>
            <a:ext cx="7643192" cy="43891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800" dirty="0" smtClean="0">
                <a:latin typeface="Arial" charset="0"/>
              </a:rPr>
              <a:t>Often at the heart of survey approaches</a:t>
            </a:r>
            <a:r>
              <a:rPr lang="en-GB" altLang="en-US" sz="2800" dirty="0">
                <a:latin typeface="Arial" charset="0"/>
              </a:rPr>
              <a:t> </a:t>
            </a:r>
            <a:r>
              <a:rPr lang="en-GB" altLang="en-US" sz="2800" dirty="0" smtClean="0">
                <a:latin typeface="Arial" charset="0"/>
              </a:rPr>
              <a:t>but can be used in other approaches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800" dirty="0" smtClean="0">
                <a:latin typeface="Arial" charset="0"/>
              </a:rPr>
              <a:t>Consist of questions (!) distributed to respondents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800" dirty="0" smtClean="0">
                <a:latin typeface="Arial" charset="0"/>
              </a:rPr>
              <a:t>Questions can be closed or open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800" dirty="0" smtClean="0">
                <a:latin typeface="Arial" charset="0"/>
              </a:rPr>
              <a:t>Tendency towards ‘what?’ questions rather than ‘why?’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800" dirty="0" smtClean="0">
                <a:latin typeface="Arial" charset="0"/>
              </a:rPr>
              <a:t>Need to balance breadth with depth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altLang="en-US" sz="28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GB" altLang="en-US" sz="140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665163" y="476672"/>
            <a:ext cx="7793037" cy="1462087"/>
          </a:xfrm>
          <a:noFill/>
        </p:spPr>
        <p:txBody>
          <a:bodyPr lIns="90488" tIns="44450" rIns="90488" bIns="44450" anchor="ctr"/>
          <a:lstStyle/>
          <a:p>
            <a:pPr lvl="1" eaLnBrk="1" hangingPunct="1"/>
            <a:r>
              <a:rPr lang="en-GB" altLang="en-US" sz="3200" dirty="0" smtClean="0">
                <a:latin typeface="Arial" charset="0"/>
              </a:rPr>
              <a:t>    </a:t>
            </a:r>
            <a:r>
              <a:rPr lang="en-GB" altLang="en-US" sz="3200" b="1" dirty="0" smtClean="0">
                <a:solidFill>
                  <a:schemeClr val="tx2"/>
                </a:solidFill>
                <a:latin typeface="Arial" charset="0"/>
              </a:rPr>
              <a:t>Potential advantages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485502" y="1734436"/>
            <a:ext cx="8172995" cy="4941887"/>
          </a:xfrm>
        </p:spPr>
        <p:txBody>
          <a:bodyPr lIns="90488" tIns="44450" rIns="90488" bIns="44450"/>
          <a:lstStyle/>
          <a:p>
            <a:pPr eaLnBrk="1" hangingPunct="1">
              <a:buFont typeface="Wingdings" pitchFamily="2" charset="2"/>
              <a:buNone/>
            </a:pPr>
            <a:endParaRPr lang="en-GB" altLang="en-US" sz="1200" dirty="0" smtClean="0">
              <a:solidFill>
                <a:schemeClr val="tx2"/>
              </a:solidFill>
              <a:latin typeface="Arial" charset="0"/>
            </a:endParaRPr>
          </a:p>
          <a:p>
            <a:r>
              <a:rPr lang="en-GB" altLang="en-US" sz="2400" dirty="0">
                <a:latin typeface="Arial" charset="0"/>
              </a:rPr>
              <a:t>d</a:t>
            </a:r>
            <a:r>
              <a:rPr lang="en-GB" altLang="en-US" sz="2400" dirty="0" smtClean="0">
                <a:latin typeface="Arial" charset="0"/>
              </a:rPr>
              <a:t>ata collection from large numbers of respondents</a:t>
            </a:r>
          </a:p>
          <a:p>
            <a:r>
              <a:rPr lang="en-GB" altLang="en-US" sz="2400" dirty="0" smtClean="0">
                <a:latin typeface="Arial" charset="0"/>
              </a:rPr>
              <a:t>provide quantifiable results</a:t>
            </a:r>
          </a:p>
          <a:p>
            <a:r>
              <a:rPr lang="en-GB" altLang="en-US" sz="2400" dirty="0" smtClean="0">
                <a:latin typeface="Arial" charset="0"/>
              </a:rPr>
              <a:t>standardisation of method employed with all involved (reduced researcher bias)</a:t>
            </a:r>
          </a:p>
          <a:p>
            <a:r>
              <a:rPr lang="en-GB" altLang="en-US" sz="2400" dirty="0">
                <a:latin typeface="Arial" charset="0"/>
              </a:rPr>
              <a:t>c</a:t>
            </a:r>
            <a:r>
              <a:rPr lang="en-GB" altLang="en-US" sz="2400" dirty="0" smtClean="0">
                <a:latin typeface="Arial" charset="0"/>
              </a:rPr>
              <a:t>an be quick for recipients to fill in (paper-based or online)</a:t>
            </a:r>
          </a:p>
          <a:p>
            <a:r>
              <a:rPr lang="en-GB" altLang="en-US" sz="2400" dirty="0">
                <a:latin typeface="Arial" charset="0"/>
              </a:rPr>
              <a:t>o</a:t>
            </a:r>
            <a:r>
              <a:rPr lang="en-GB" altLang="en-US" sz="2400" dirty="0" smtClean="0">
                <a:latin typeface="Arial" charset="0"/>
              </a:rPr>
              <a:t>ffer anonymity to respondent</a:t>
            </a:r>
          </a:p>
          <a:p>
            <a:r>
              <a:rPr lang="en-GB" altLang="en-US" sz="2400" dirty="0" smtClean="0">
                <a:latin typeface="Arial" charset="0"/>
              </a:rPr>
              <a:t>can be analysed quickly/efficiently (if closed items used)</a:t>
            </a:r>
          </a:p>
          <a:p>
            <a:r>
              <a:rPr lang="en-GB" altLang="en-US" sz="2400" dirty="0">
                <a:latin typeface="Arial" charset="0"/>
              </a:rPr>
              <a:t>u</a:t>
            </a:r>
            <a:r>
              <a:rPr lang="en-GB" altLang="en-US" sz="2400" dirty="0" smtClean="0">
                <a:latin typeface="Arial" charset="0"/>
              </a:rPr>
              <a:t>seful for making comparisons</a:t>
            </a:r>
            <a:endParaRPr lang="en-GB" altLang="en-US" sz="2000" dirty="0" smtClean="0"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GB" altLang="en-US" sz="2400" dirty="0" smtClean="0"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GB" altLang="en-US" sz="1400"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/>
          </a:p>
        </p:txBody>
      </p:sp>
      <p:sp>
        <p:nvSpPr>
          <p:cNvPr id="8197" name="Rectangle 5"/>
          <p:cNvSpPr>
            <a:spLocks noGrp="1" noChangeArrowheads="1"/>
          </p:cNvSpPr>
          <p:nvPr>
            <p:ph idx="1"/>
          </p:nvPr>
        </p:nvSpPr>
        <p:spPr>
          <a:xfrm>
            <a:off x="539552" y="1916832"/>
            <a:ext cx="8136904" cy="4086225"/>
          </a:xfrm>
          <a:noFill/>
        </p:spPr>
        <p:txBody>
          <a:bodyPr lIns="90488" tIns="44450" rIns="90488" bIns="44450">
            <a:noAutofit/>
          </a:bodyPr>
          <a:lstStyle/>
          <a:p>
            <a:r>
              <a:rPr lang="en-GB" altLang="en-US" sz="2400" dirty="0" smtClean="0">
                <a:latin typeface="Arial" charset="0"/>
              </a:rPr>
              <a:t>extensive preparation required including piloting</a:t>
            </a:r>
          </a:p>
          <a:p>
            <a:r>
              <a:rPr lang="en-GB" altLang="en-US" sz="2400" dirty="0" smtClean="0">
                <a:latin typeface="Arial" charset="0"/>
              </a:rPr>
              <a:t>inflexible (cannot respond to unanticipated, interesting responses)</a:t>
            </a:r>
          </a:p>
          <a:p>
            <a:r>
              <a:rPr lang="en-GB" altLang="en-US" sz="2400" dirty="0" smtClean="0">
                <a:latin typeface="Arial" charset="0"/>
              </a:rPr>
              <a:t>poor response rates</a:t>
            </a:r>
          </a:p>
          <a:p>
            <a:r>
              <a:rPr lang="en-GB" altLang="en-US" sz="2400" dirty="0" smtClean="0">
                <a:latin typeface="Arial" charset="0"/>
              </a:rPr>
              <a:t>analysis may be time consuming (with open questions)</a:t>
            </a:r>
          </a:p>
          <a:p>
            <a:r>
              <a:rPr lang="en-GB" altLang="en-US" sz="2400" dirty="0">
                <a:latin typeface="Arial" charset="0"/>
              </a:rPr>
              <a:t>l</a:t>
            </a:r>
            <a:r>
              <a:rPr lang="en-GB" altLang="en-US" sz="2400" dirty="0" smtClean="0">
                <a:latin typeface="Arial" charset="0"/>
              </a:rPr>
              <a:t>oss of control for researcher</a:t>
            </a:r>
          </a:p>
          <a:p>
            <a:r>
              <a:rPr lang="en-GB" altLang="en-US" sz="2400" dirty="0" smtClean="0">
                <a:latin typeface="Arial" charset="0"/>
              </a:rPr>
              <a:t>information gathered is often descriptive rather than explanatory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6336704" cy="1462087"/>
          </a:xfrm>
          <a:noFill/>
        </p:spPr>
        <p:txBody>
          <a:bodyPr lIns="90488" tIns="44450" rIns="90488" bIns="44450" anchor="ctr"/>
          <a:lstStyle/>
          <a:p>
            <a:pPr lvl="1" algn="l" eaLnBrk="1" hangingPunct="1"/>
            <a:r>
              <a:rPr lang="en-GB" altLang="en-US" sz="3200" dirty="0" smtClean="0">
                <a:latin typeface="Arial" charset="0"/>
              </a:rPr>
              <a:t>    </a:t>
            </a:r>
            <a:r>
              <a:rPr lang="en-GB" altLang="en-US" sz="3200" b="1" dirty="0" smtClean="0">
                <a:solidFill>
                  <a:schemeClr val="tx2"/>
                </a:solidFill>
                <a:latin typeface="Arial" charset="0"/>
              </a:rPr>
              <a:t>Potential disadvantages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7"/>
          <p:cNvSpPr>
            <a:spLocks noGrp="1" noChangeArrowheads="1"/>
          </p:cNvSpPr>
          <p:nvPr>
            <p:ph type="title"/>
          </p:nvPr>
        </p:nvSpPr>
        <p:spPr>
          <a:xfrm>
            <a:off x="1350963" y="0"/>
            <a:ext cx="7793037" cy="1462088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latin typeface="Arial" charset="0"/>
              </a:rPr>
              <a:t>Questionnaire design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idx="1"/>
          </p:nvPr>
        </p:nvSpPr>
        <p:spPr>
          <a:xfrm>
            <a:off x="971550" y="1844675"/>
            <a:ext cx="7921625" cy="5013325"/>
          </a:xfrm>
        </p:spPr>
        <p:txBody>
          <a:bodyPr>
            <a:normAutofit/>
          </a:bodyPr>
          <a:lstStyle/>
          <a:p>
            <a:pPr marL="544513" indent="-544513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400" dirty="0" smtClean="0">
                <a:latin typeface="Arial" charset="0"/>
              </a:rPr>
              <a:t>Clear instructions for completion/rubric</a:t>
            </a:r>
          </a:p>
          <a:p>
            <a:pPr marL="544513" indent="-544513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400" dirty="0" smtClean="0">
                <a:latin typeface="Arial" charset="0"/>
              </a:rPr>
              <a:t>Language of questions: simple/clear/targeted/not ‘loaded’</a:t>
            </a:r>
          </a:p>
          <a:p>
            <a:pPr marL="544513" indent="-544513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400" dirty="0" smtClean="0">
                <a:latin typeface="Arial" charset="0"/>
              </a:rPr>
              <a:t>Number of questions related to time to complete</a:t>
            </a:r>
          </a:p>
          <a:p>
            <a:pPr marL="544513" indent="-544513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400" dirty="0" smtClean="0">
                <a:latin typeface="Arial" charset="0"/>
              </a:rPr>
              <a:t>Order of questions</a:t>
            </a:r>
          </a:p>
          <a:p>
            <a:pPr marL="544513" indent="-544513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400" dirty="0" smtClean="0">
                <a:latin typeface="Arial" charset="0"/>
              </a:rPr>
              <a:t>Method of analysis to be used</a:t>
            </a:r>
          </a:p>
          <a:p>
            <a:pPr marL="544513" indent="-544513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400" dirty="0" smtClean="0">
                <a:latin typeface="Arial" charset="0"/>
              </a:rPr>
              <a:t>Layout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GB" altLang="en-US" sz="1400">
              <a:latin typeface="Times New Roman" pitchFamily="18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1350963" y="404813"/>
            <a:ext cx="7793037" cy="1462087"/>
          </a:xfrm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GB" altLang="en-US" sz="3200" smtClean="0">
                <a:latin typeface="Arial" charset="0"/>
              </a:rPr>
              <a:t>Possible choice of question type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idx="1"/>
          </p:nvPr>
        </p:nvSpPr>
        <p:spPr>
          <a:xfrm>
            <a:off x="755650" y="1889125"/>
            <a:ext cx="7920038" cy="4492203"/>
          </a:xfrm>
          <a:noFill/>
        </p:spPr>
        <p:txBody>
          <a:bodyPr lIns="90488" tIns="44450" rIns="90488" bIns="44450">
            <a:normAutofit fontScale="92500" lnSpcReduction="10000"/>
          </a:bodyPr>
          <a:lstStyle/>
          <a:p>
            <a:pPr marL="347663" lvl="1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dirty="0">
                <a:latin typeface="Arial" charset="0"/>
              </a:rPr>
              <a:t>Factual (e.g. respondent’s age, length of experience)</a:t>
            </a:r>
          </a:p>
          <a:p>
            <a:pPr marL="347663" lvl="1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dirty="0" smtClean="0">
                <a:latin typeface="Arial" charset="0"/>
              </a:rPr>
              <a:t>Attitudinal (e.g. what do you think about …?)</a:t>
            </a:r>
          </a:p>
          <a:p>
            <a:pPr marL="347663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sz="2400" dirty="0" smtClean="0">
                <a:latin typeface="Arial" charset="0"/>
                <a:cs typeface="Times New Roman" pitchFamily="18" charset="0"/>
              </a:rPr>
              <a:t>‘</a:t>
            </a:r>
            <a:r>
              <a:rPr lang="en-GB" altLang="en-US" sz="2400" dirty="0" smtClean="0">
                <a:latin typeface="Arial" charset="0"/>
              </a:rPr>
              <a:t>Tick boxes’ </a:t>
            </a:r>
            <a:r>
              <a:rPr lang="en-GB" altLang="en-US" sz="2400" i="1" dirty="0" smtClean="0">
                <a:latin typeface="Arial" charset="0"/>
              </a:rPr>
              <a:t>vs</a:t>
            </a:r>
            <a:r>
              <a:rPr lang="en-GB" altLang="en-US" sz="2400" dirty="0" smtClean="0">
                <a:latin typeface="Arial" charset="0"/>
              </a:rPr>
              <a:t> ‘write in’?</a:t>
            </a:r>
          </a:p>
          <a:p>
            <a:pPr marL="347663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sz="2400" dirty="0" smtClean="0">
                <a:latin typeface="Arial" charset="0"/>
              </a:rPr>
              <a:t>Multiple choice</a:t>
            </a:r>
          </a:p>
          <a:p>
            <a:pPr marL="347663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sz="2400" dirty="0" smtClean="0">
                <a:latin typeface="Arial" charset="0"/>
              </a:rPr>
              <a:t>‘Likert-type’ </a:t>
            </a:r>
            <a:r>
              <a:rPr lang="en-GB" altLang="en-US" sz="2400" dirty="0">
                <a:latin typeface="Arial" charset="0"/>
              </a:rPr>
              <a:t>s</a:t>
            </a:r>
            <a:r>
              <a:rPr lang="en-GB" altLang="en-US" sz="2400" dirty="0" smtClean="0">
                <a:latin typeface="Arial" charset="0"/>
              </a:rPr>
              <a:t>cale (e.g. strongly agree … strongly disagree)</a:t>
            </a:r>
          </a:p>
          <a:p>
            <a:pPr marL="347663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sz="2400" dirty="0" smtClean="0">
                <a:latin typeface="Arial" charset="0"/>
              </a:rPr>
              <a:t>Semantic </a:t>
            </a:r>
            <a:r>
              <a:rPr lang="en-GB" altLang="en-US" sz="2400" dirty="0">
                <a:latin typeface="Arial" charset="0"/>
              </a:rPr>
              <a:t>d</a:t>
            </a:r>
            <a:r>
              <a:rPr lang="en-GB" altLang="en-US" sz="2400" dirty="0" smtClean="0">
                <a:latin typeface="Arial" charset="0"/>
              </a:rPr>
              <a:t>ifferential scales (e.g. easy … difficult)</a:t>
            </a:r>
          </a:p>
          <a:p>
            <a:pPr marL="347663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sz="2400" dirty="0" smtClean="0">
                <a:latin typeface="Arial" charset="0"/>
              </a:rPr>
              <a:t>How many points in the scale? Many? Few? Odd? Even?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None/>
            </a:pPr>
            <a:endParaRPr lang="en-GB" altLang="en-US" sz="2400" dirty="0" smtClean="0">
              <a:latin typeface="Arial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None/>
            </a:pPr>
            <a:endParaRPr lang="en-GB" altLang="en-US" sz="2400" dirty="0">
              <a:latin typeface="Arial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None/>
            </a:pPr>
            <a:r>
              <a:rPr lang="en-GB" altLang="en-US" sz="2400" dirty="0" smtClean="0">
                <a:latin typeface="Arial" charset="0"/>
                <a:hlinkClick r:id="rId3"/>
              </a:rPr>
              <a:t>Range of question types</a:t>
            </a:r>
            <a:endParaRPr lang="en-GB" altLang="en-US" sz="2400" dirty="0" smtClean="0"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ubtitle 2"/>
          <p:cNvSpPr>
            <a:spLocks noGrp="1"/>
          </p:cNvSpPr>
          <p:nvPr>
            <p:ph type="subTitle" idx="4294967295"/>
          </p:nvPr>
        </p:nvSpPr>
        <p:spPr>
          <a:xfrm>
            <a:off x="611560" y="980728"/>
            <a:ext cx="3456384" cy="542198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Tx/>
              <a:buNone/>
            </a:pPr>
            <a:r>
              <a:rPr lang="en-GB" alt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researcher is trying to establish the effects of playing computer games at home on students’ performance in maths:</a:t>
            </a:r>
            <a:endParaRPr lang="en-GB" altLang="en-U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alt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esign a simple questionnaire to be given to 10/11 year-olds.</a:t>
            </a:r>
          </a:p>
          <a:p>
            <a:r>
              <a:rPr lang="en-GB" alt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Compare approaches to the collecting data.</a:t>
            </a:r>
          </a:p>
          <a:p>
            <a:r>
              <a:rPr lang="en-GB" alt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it out on the other people in your group.</a:t>
            </a:r>
          </a:p>
        </p:txBody>
      </p:sp>
      <p:pic>
        <p:nvPicPr>
          <p:cNvPr id="9220" name="Picture 8" descr="http://www.cartoonstock.com/newscartoons/cartoonists/aba/lowres/aban75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7" t="11890"/>
          <a:stretch>
            <a:fillRect/>
          </a:stretch>
        </p:blipFill>
        <p:spPr bwMode="auto">
          <a:xfrm>
            <a:off x="4290884" y="2564904"/>
            <a:ext cx="4625094" cy="383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795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GB" altLang="en-US" sz="1400">
              <a:latin typeface="Times New Roman" pitchFamily="18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3609" y="404813"/>
            <a:ext cx="8100392" cy="1462087"/>
          </a:xfrm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GB" altLang="en-US" sz="3200" dirty="0" smtClean="0">
                <a:latin typeface="Arial" charset="0"/>
              </a:rPr>
              <a:t>Quality issues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idx="1"/>
          </p:nvPr>
        </p:nvSpPr>
        <p:spPr>
          <a:xfrm>
            <a:off x="755650" y="1889125"/>
            <a:ext cx="7920038" cy="3412083"/>
          </a:xfrm>
          <a:noFill/>
        </p:spPr>
        <p:txBody>
          <a:bodyPr lIns="90488" tIns="44450" rIns="90488" bIns="44450">
            <a:normAutofit/>
          </a:bodyPr>
          <a:lstStyle/>
          <a:p>
            <a:pPr marL="347663" lvl="1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dirty="0" smtClean="0">
                <a:latin typeface="Arial" charset="0"/>
              </a:rPr>
              <a:t>Look at the data on the next slide which is from a questionnaire about attitudes towards school.</a:t>
            </a:r>
          </a:p>
          <a:p>
            <a:pPr marL="347663" lvl="1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sz="2400" dirty="0" smtClean="0">
                <a:latin typeface="Arial" charset="0"/>
              </a:rPr>
              <a:t>How could you compare the response from the two pupils?</a:t>
            </a:r>
          </a:p>
          <a:p>
            <a:pPr marL="347663" lvl="1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dirty="0" smtClean="0">
                <a:latin typeface="Arial" charset="0"/>
              </a:rPr>
              <a:t>Is this a good questionnaire? If not, why not?</a:t>
            </a:r>
          </a:p>
          <a:p>
            <a:pPr marL="347663" lvl="1" indent="-347663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GB" altLang="en-US" sz="2400" dirty="0" smtClean="0">
                <a:latin typeface="Arial" charset="0"/>
              </a:rPr>
              <a:t>Can you suggest some better questions to collect data about this issue?</a:t>
            </a:r>
          </a:p>
        </p:txBody>
      </p:sp>
    </p:spTree>
    <p:extLst>
      <p:ext uri="{BB962C8B-B14F-4D97-AF65-F5344CB8AC3E}">
        <p14:creationId xmlns:p14="http://schemas.microsoft.com/office/powerpoint/2010/main" val="20003904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57abb06549e6b4e0e84478639ad42d0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066800"/>
            <a:ext cx="5943600" cy="472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0900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1030</TotalTime>
  <Words>439</Words>
  <Application>Microsoft Office PowerPoint</Application>
  <PresentationFormat>On-screen Show (4:3)</PresentationFormat>
  <Paragraphs>66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Constantia</vt:lpstr>
      <vt:lpstr>Tahoma</vt:lpstr>
      <vt:lpstr>Times New Roman</vt:lpstr>
      <vt:lpstr>Wingdings</vt:lpstr>
      <vt:lpstr>Wingdings 2</vt:lpstr>
      <vt:lpstr>Flow</vt:lpstr>
      <vt:lpstr>Research Methods in Education  Session 4</vt:lpstr>
      <vt:lpstr>Some general features</vt:lpstr>
      <vt:lpstr>    Potential advantages</vt:lpstr>
      <vt:lpstr>    Potential disadvantages</vt:lpstr>
      <vt:lpstr>Questionnaire design</vt:lpstr>
      <vt:lpstr>Possible choice of question type</vt:lpstr>
      <vt:lpstr>PowerPoint Presentation</vt:lpstr>
      <vt:lpstr>Quality issues</vt:lpstr>
      <vt:lpstr>PowerPoint Presentation</vt:lpstr>
      <vt:lpstr>PowerPoint Presentation</vt:lpstr>
      <vt:lpstr>Questionnaire analysis  Analysing Likert Scale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purpose of a literature review?</dc:title>
  <dc:creator>User</dc:creator>
  <cp:lastModifiedBy>Paul Denley</cp:lastModifiedBy>
  <cp:revision>70</cp:revision>
  <cp:lastPrinted>2016-05-09T12:13:12Z</cp:lastPrinted>
  <dcterms:modified xsi:type="dcterms:W3CDTF">2016-05-12T16:34:54Z</dcterms:modified>
</cp:coreProperties>
</file>