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1" r:id="rId1"/>
  </p:sldMasterIdLst>
  <p:notesMasterIdLst>
    <p:notesMasterId r:id="rId41"/>
  </p:notesMasterIdLst>
  <p:handoutMasterIdLst>
    <p:handoutMasterId r:id="rId42"/>
  </p:handoutMasterIdLst>
  <p:sldIdLst>
    <p:sldId id="272" r:id="rId2"/>
    <p:sldId id="326" r:id="rId3"/>
    <p:sldId id="327" r:id="rId4"/>
    <p:sldId id="380" r:id="rId5"/>
    <p:sldId id="345" r:id="rId6"/>
    <p:sldId id="346" r:id="rId7"/>
    <p:sldId id="348" r:id="rId8"/>
    <p:sldId id="349" r:id="rId9"/>
    <p:sldId id="351" r:id="rId10"/>
    <p:sldId id="352" r:id="rId11"/>
    <p:sldId id="353" r:id="rId12"/>
    <p:sldId id="356" r:id="rId13"/>
    <p:sldId id="357" r:id="rId14"/>
    <p:sldId id="370" r:id="rId15"/>
    <p:sldId id="358" r:id="rId16"/>
    <p:sldId id="382" r:id="rId17"/>
    <p:sldId id="383" r:id="rId18"/>
    <p:sldId id="369" r:id="rId19"/>
    <p:sldId id="343" r:id="rId20"/>
    <p:sldId id="381" r:id="rId21"/>
    <p:sldId id="329" r:id="rId22"/>
    <p:sldId id="330" r:id="rId23"/>
    <p:sldId id="379" r:id="rId24"/>
    <p:sldId id="360" r:id="rId25"/>
    <p:sldId id="361" r:id="rId26"/>
    <p:sldId id="362" r:id="rId27"/>
    <p:sldId id="363" r:id="rId28"/>
    <p:sldId id="364" r:id="rId29"/>
    <p:sldId id="365" r:id="rId30"/>
    <p:sldId id="371" r:id="rId31"/>
    <p:sldId id="366" r:id="rId32"/>
    <p:sldId id="372" r:id="rId33"/>
    <p:sldId id="368" r:id="rId34"/>
    <p:sldId id="378" r:id="rId35"/>
    <p:sldId id="373" r:id="rId36"/>
    <p:sldId id="375" r:id="rId37"/>
    <p:sldId id="376" r:id="rId38"/>
    <p:sldId id="374" r:id="rId39"/>
    <p:sldId id="377" r:id="rId40"/>
  </p:sldIdLst>
  <p:sldSz cx="9144000" cy="6858000" type="screen4x3"/>
  <p:notesSz cx="9872663" cy="6797675"/>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37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34"/>
    </p:cViewPr>
  </p:sorterViewPr>
  <p:notesViewPr>
    <p:cSldViewPr>
      <p:cViewPr varScale="1">
        <p:scale>
          <a:sx n="34" d="100"/>
          <a:sy n="34" d="100"/>
        </p:scale>
        <p:origin x="-1422" y="-78"/>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9230" cy="3410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91128" y="0"/>
            <a:ext cx="4279230" cy="341031"/>
          </a:xfrm>
          <a:prstGeom prst="rect">
            <a:avLst/>
          </a:prstGeom>
        </p:spPr>
        <p:txBody>
          <a:bodyPr vert="horz" lIns="91440" tIns="45720" rIns="91440" bIns="45720" rtlCol="0"/>
          <a:lstStyle>
            <a:lvl1pPr algn="r">
              <a:defRPr sz="1200"/>
            </a:lvl1pPr>
          </a:lstStyle>
          <a:p>
            <a:fld id="{8E2594AC-AE51-49C2-9227-8D18D6BA28BC}" type="datetimeFigureOut">
              <a:rPr lang="en-US" smtClean="0"/>
              <a:t>2/19/2017</a:t>
            </a:fld>
            <a:endParaRPr lang="en-US"/>
          </a:p>
        </p:txBody>
      </p:sp>
      <p:sp>
        <p:nvSpPr>
          <p:cNvPr id="4" name="Footer Placeholder 3"/>
          <p:cNvSpPr>
            <a:spLocks noGrp="1"/>
          </p:cNvSpPr>
          <p:nvPr>
            <p:ph type="ftr" sz="quarter" idx="2"/>
          </p:nvPr>
        </p:nvSpPr>
        <p:spPr>
          <a:xfrm>
            <a:off x="0" y="6456644"/>
            <a:ext cx="4279230" cy="3410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91128" y="6456644"/>
            <a:ext cx="4279230" cy="341031"/>
          </a:xfrm>
          <a:prstGeom prst="rect">
            <a:avLst/>
          </a:prstGeom>
        </p:spPr>
        <p:txBody>
          <a:bodyPr vert="horz" lIns="91440" tIns="45720" rIns="91440" bIns="45720" rtlCol="0" anchor="b"/>
          <a:lstStyle>
            <a:lvl1pPr algn="r">
              <a:defRPr sz="1200"/>
            </a:lvl1pPr>
          </a:lstStyle>
          <a:p>
            <a:fld id="{4207D9A5-B418-47FB-802F-0FE008194F0B}" type="slidenum">
              <a:rPr lang="en-US" smtClean="0"/>
              <a:t>‹#›</a:t>
            </a:fld>
            <a:endParaRPr lang="en-US"/>
          </a:p>
        </p:txBody>
      </p:sp>
    </p:spTree>
    <p:extLst>
      <p:ext uri="{BB962C8B-B14F-4D97-AF65-F5344CB8AC3E}">
        <p14:creationId xmlns:p14="http://schemas.microsoft.com/office/powerpoint/2010/main" val="1866280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4278154"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49155" name="Rectangle 3"/>
          <p:cNvSpPr>
            <a:spLocks noGrp="1" noChangeArrowheads="1"/>
          </p:cNvSpPr>
          <p:nvPr>
            <p:ph type="dt" idx="1"/>
          </p:nvPr>
        </p:nvSpPr>
        <p:spPr bwMode="auto">
          <a:xfrm>
            <a:off x="5594510" y="0"/>
            <a:ext cx="4278154"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3236913" y="509588"/>
            <a:ext cx="3398837"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1316356" y="3228895"/>
            <a:ext cx="7239953"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9158" name="Rectangle 6"/>
          <p:cNvSpPr>
            <a:spLocks noGrp="1" noChangeArrowheads="1"/>
          </p:cNvSpPr>
          <p:nvPr>
            <p:ph type="ftr" sz="quarter" idx="4"/>
          </p:nvPr>
        </p:nvSpPr>
        <p:spPr bwMode="auto">
          <a:xfrm>
            <a:off x="1" y="6457792"/>
            <a:ext cx="4278154"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GB"/>
          </a:p>
        </p:txBody>
      </p:sp>
      <p:sp>
        <p:nvSpPr>
          <p:cNvPr id="49159" name="Rectangle 7"/>
          <p:cNvSpPr>
            <a:spLocks noGrp="1" noChangeArrowheads="1"/>
          </p:cNvSpPr>
          <p:nvPr>
            <p:ph type="sldNum" sz="quarter" idx="5"/>
          </p:nvPr>
        </p:nvSpPr>
        <p:spPr bwMode="auto">
          <a:xfrm>
            <a:off x="5594510" y="6457792"/>
            <a:ext cx="4278154"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82BCBA55-180A-4BA7-A757-450F4E84DA54}" type="slidenum">
              <a:rPr lang="en-GB"/>
              <a:pPr>
                <a:defRPr/>
              </a:pPr>
              <a:t>‹#›</a:t>
            </a:fld>
            <a:endParaRPr lang="en-GB"/>
          </a:p>
        </p:txBody>
      </p:sp>
    </p:spTree>
    <p:extLst>
      <p:ext uri="{BB962C8B-B14F-4D97-AF65-F5344CB8AC3E}">
        <p14:creationId xmlns:p14="http://schemas.microsoft.com/office/powerpoint/2010/main" val="3123860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cs typeface="Arial" charset="0"/>
              </a:defRPr>
            </a:lvl1pPr>
            <a:lvl2pPr marL="742950" indent="-285750" eaLnBrk="0" hangingPunct="0">
              <a:spcBef>
                <a:spcPct val="30000"/>
              </a:spcBef>
              <a:defRPr sz="1200">
                <a:solidFill>
                  <a:schemeClr val="tx1"/>
                </a:solidFill>
                <a:latin typeface="Times New Roman" pitchFamily="18" charset="0"/>
                <a:cs typeface="Arial" charset="0"/>
              </a:defRPr>
            </a:lvl2pPr>
            <a:lvl3pPr marL="1143000" indent="-228600" eaLnBrk="0" hangingPunct="0">
              <a:spcBef>
                <a:spcPct val="30000"/>
              </a:spcBef>
              <a:defRPr sz="1200">
                <a:solidFill>
                  <a:schemeClr val="tx1"/>
                </a:solidFill>
                <a:latin typeface="Times New Roman" pitchFamily="18" charset="0"/>
                <a:cs typeface="Arial" charset="0"/>
              </a:defRPr>
            </a:lvl3pPr>
            <a:lvl4pPr marL="1600200" indent="-228600" eaLnBrk="0" hangingPunct="0">
              <a:spcBef>
                <a:spcPct val="30000"/>
              </a:spcBef>
              <a:defRPr sz="1200">
                <a:solidFill>
                  <a:schemeClr val="tx1"/>
                </a:solidFill>
                <a:latin typeface="Times New Roman" pitchFamily="18" charset="0"/>
                <a:cs typeface="Arial" charset="0"/>
              </a:defRPr>
            </a:lvl4pPr>
            <a:lvl5pPr marL="2057400" indent="-228600" eaLnBrk="0" hangingPunct="0">
              <a:spcBef>
                <a:spcPct val="30000"/>
              </a:spcBef>
              <a:defRPr sz="1200">
                <a:solidFill>
                  <a:schemeClr val="tx1"/>
                </a:solidFill>
                <a:latin typeface="Times New Roman" pitchFamily="18" charset="0"/>
                <a:cs typeface="Arial" charset="0"/>
              </a:defRPr>
            </a:lvl5pPr>
            <a:lvl6pPr marL="2514600" indent="-228600" eaLnBrk="0" fontAlgn="base" hangingPunct="0">
              <a:spcBef>
                <a:spcPct val="30000"/>
              </a:spcBef>
              <a:spcAft>
                <a:spcPct val="0"/>
              </a:spcAft>
              <a:defRPr sz="1200">
                <a:solidFill>
                  <a:schemeClr val="tx1"/>
                </a:solidFill>
                <a:latin typeface="Times New Roman" pitchFamily="18" charset="0"/>
                <a:cs typeface="Arial" charset="0"/>
              </a:defRPr>
            </a:lvl6pPr>
            <a:lvl7pPr marL="2971800" indent="-228600" eaLnBrk="0" fontAlgn="base" hangingPunct="0">
              <a:spcBef>
                <a:spcPct val="30000"/>
              </a:spcBef>
              <a:spcAft>
                <a:spcPct val="0"/>
              </a:spcAft>
              <a:defRPr sz="1200">
                <a:solidFill>
                  <a:schemeClr val="tx1"/>
                </a:solidFill>
                <a:latin typeface="Times New Roman" pitchFamily="18" charset="0"/>
                <a:cs typeface="Arial" charset="0"/>
              </a:defRPr>
            </a:lvl7pPr>
            <a:lvl8pPr marL="3429000" indent="-228600" eaLnBrk="0" fontAlgn="base" hangingPunct="0">
              <a:spcBef>
                <a:spcPct val="30000"/>
              </a:spcBef>
              <a:spcAft>
                <a:spcPct val="0"/>
              </a:spcAft>
              <a:defRPr sz="1200">
                <a:solidFill>
                  <a:schemeClr val="tx1"/>
                </a:solidFill>
                <a:latin typeface="Times New Roman" pitchFamily="18" charset="0"/>
                <a:cs typeface="Arial" charset="0"/>
              </a:defRPr>
            </a:lvl8pPr>
            <a:lvl9pPr marL="3886200" indent="-228600" eaLnBrk="0" fontAlgn="base" hangingPunct="0">
              <a:spcBef>
                <a:spcPct val="30000"/>
              </a:spcBef>
              <a:spcAft>
                <a:spcPct val="0"/>
              </a:spcAft>
              <a:defRPr sz="1200">
                <a:solidFill>
                  <a:schemeClr val="tx1"/>
                </a:solidFill>
                <a:latin typeface="Times New Roman" pitchFamily="18" charset="0"/>
                <a:cs typeface="Arial" charset="0"/>
              </a:defRPr>
            </a:lvl9pPr>
          </a:lstStyle>
          <a:p>
            <a:pPr>
              <a:spcBef>
                <a:spcPct val="0"/>
              </a:spcBef>
            </a:pPr>
            <a:fld id="{C2CF4966-FB84-4D56-A8B4-DD0837F422FB}" type="slidenum">
              <a:rPr lang="en-GB" altLang="en-US" smtClean="0"/>
              <a:pPr>
                <a:spcBef>
                  <a:spcPct val="0"/>
                </a:spcBef>
              </a:pPr>
              <a:t>22</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6524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C957A-321F-4319-84C5-C4D6BA00B3E1}" type="slidenum">
              <a:rPr lang="en-GB" altLang="en-US"/>
              <a:pPr/>
              <a:t>30</a:t>
            </a:fld>
            <a:endParaRPr lang="en-GB" alt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109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06204-BB77-4AFD-98C2-8CEF8666683B}" type="slidenum">
              <a:rPr lang="en-GB" altLang="en-US"/>
              <a:pPr/>
              <a:t>32</a:t>
            </a:fld>
            <a:endParaRPr lang="en-GB"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0974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GB"/>
          </a:p>
        </p:txBody>
      </p:sp>
      <p:sp>
        <p:nvSpPr>
          <p:cNvPr id="19" name="Footer Placeholder 18"/>
          <p:cNvSpPr>
            <a:spLocks noGrp="1"/>
          </p:cNvSpPr>
          <p:nvPr>
            <p:ph type="ftr" sz="quarter" idx="11"/>
          </p:nvPr>
        </p:nvSpPr>
        <p:spPr/>
        <p:txBody>
          <a:bodyPr/>
          <a:lstStyle/>
          <a:p>
            <a:pPr>
              <a:defRPr/>
            </a:pPr>
            <a:endParaRPr lang="en-GB"/>
          </a:p>
        </p:txBody>
      </p:sp>
      <p:sp>
        <p:nvSpPr>
          <p:cNvPr id="27" name="Slide Number Placeholder 26"/>
          <p:cNvSpPr>
            <a:spLocks noGrp="1"/>
          </p:cNvSpPr>
          <p:nvPr>
            <p:ph type="sldNum" sz="quarter" idx="12"/>
          </p:nvPr>
        </p:nvSpPr>
        <p:spPr/>
        <p:txBody>
          <a:bodyPr/>
          <a:lstStyle/>
          <a:p>
            <a:pPr>
              <a:defRPr/>
            </a:pPr>
            <a:fld id="{0595FDE1-4326-46AC-8CAF-40E8121EA077}"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509CE9B-DDA0-46BD-BEC7-0BE0AB8DC3A1}"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27A918E-5173-4486-A47F-12939E7DA06D}"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4335EFB-ADD9-49F0-84E3-E21CC247F270}"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18BDED-71A1-4FA4-944C-D5C0A0F2E1E7}"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ADBE3C8-1475-41DF-8797-B2BF4BB704EB}"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5F10DEA2-C75C-4B27-A5B8-1D177B3EFAA3}"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7147B95-75D1-42BC-9EC8-F97FCD039FD1}"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A57DF582-7A2D-4999-8BE0-773C3ECB6398}"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F186BCD-AF66-4401-B2E1-D7B7EDCDBC46}"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a:xfrm>
            <a:off x="8077200" y="6356350"/>
            <a:ext cx="609600" cy="365125"/>
          </a:xfrm>
        </p:spPr>
        <p:txBody>
          <a:bodyPr/>
          <a:lstStyle/>
          <a:p>
            <a:pPr>
              <a:defRPr/>
            </a:pPr>
            <a:fld id="{132824BB-0F47-482A-AA56-41DD4F5A240B}" type="slidenum">
              <a:rPr lang="en-GB" smtClean="0"/>
              <a:pPr>
                <a:defRPr/>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2916283-A852-4C86-861F-2B9BECE5204D}" type="slidenum">
              <a:rPr lang="en-GB" smtClean="0"/>
              <a:pPr>
                <a:defRPr/>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iki.bath.ac.uk/display/gs/Online+surveys" TargetMode="External"/><Relationship Id="rId2" Type="http://schemas.openxmlformats.org/officeDocument/2006/relationships/hyperlink" Target="http://survey.bris.ac.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RME_resources/Standard%20deviation.xl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user/GrahamRGibbs/videos" TargetMode="External"/><Relationship Id="rId2" Type="http://schemas.openxmlformats.org/officeDocument/2006/relationships/hyperlink" Target="../RME_resources/Chi-squared.xl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68413" y="1676400"/>
            <a:ext cx="7280275" cy="1008063"/>
          </a:xfrm>
        </p:spPr>
        <p:txBody>
          <a:bodyPr>
            <a:normAutofit fontScale="90000"/>
          </a:bodyPr>
          <a:lstStyle/>
          <a:p>
            <a:pPr algn="ctr" eaLnBrk="1" hangingPunct="1"/>
            <a:r>
              <a:rPr lang="en-GB" altLang="en-US" sz="3600" b="1" dirty="0">
                <a:latin typeface="Arial Unicode MS" pitchFamily="34" charset="-128"/>
              </a:rPr>
              <a:t>Research Methods in Education </a:t>
            </a:r>
            <a:br>
              <a:rPr lang="en-GB" altLang="en-US" sz="3600" b="1" dirty="0">
                <a:latin typeface="Arial Unicode MS" pitchFamily="34" charset="-128"/>
              </a:rPr>
            </a:br>
            <a:r>
              <a:rPr lang="en-GB" altLang="en-US" sz="3600" dirty="0">
                <a:latin typeface="Arial Unicode MS" pitchFamily="34" charset="-128"/>
              </a:rPr>
              <a:t>Session </a:t>
            </a:r>
            <a:r>
              <a:rPr lang="en-GB" altLang="en-US" sz="3600" b="1" dirty="0">
                <a:latin typeface="Arial Unicode MS" pitchFamily="34" charset="-128"/>
              </a:rPr>
              <a:t>2</a:t>
            </a:r>
          </a:p>
        </p:txBody>
      </p:sp>
      <p:sp>
        <p:nvSpPr>
          <p:cNvPr id="3075" name="Rectangle 3"/>
          <p:cNvSpPr>
            <a:spLocks noGrp="1" noChangeArrowheads="1"/>
          </p:cNvSpPr>
          <p:nvPr>
            <p:ph type="subTitle" idx="1"/>
          </p:nvPr>
        </p:nvSpPr>
        <p:spPr>
          <a:xfrm>
            <a:off x="1258888" y="3068638"/>
            <a:ext cx="6480175" cy="3313112"/>
          </a:xfrm>
        </p:spPr>
        <p:txBody>
          <a:bodyPr/>
          <a:lstStyle/>
          <a:p>
            <a:pPr marL="190500" lvl="1" indent="0" algn="ctr" eaLnBrk="1" hangingPunct="1">
              <a:buClr>
                <a:schemeClr val="tx1"/>
              </a:buClr>
              <a:buFont typeface="Wingdings" pitchFamily="2" charset="2"/>
              <a:buNone/>
            </a:pPr>
            <a:endParaRPr lang="en-GB" altLang="en-US" sz="3600" dirty="0">
              <a:solidFill>
                <a:schemeClr val="tx2"/>
              </a:solidFill>
              <a:latin typeface="Arial Unicode MS" pitchFamily="34" charset="-128"/>
            </a:endParaRPr>
          </a:p>
          <a:p>
            <a:pPr marL="190500" lvl="1" indent="0" algn="ctr" eaLnBrk="1" hangingPunct="1">
              <a:buClr>
                <a:schemeClr val="tx1"/>
              </a:buClr>
              <a:buFont typeface="Wingdings" pitchFamily="2" charset="2"/>
              <a:buNone/>
            </a:pPr>
            <a:r>
              <a:rPr lang="en-GB" altLang="en-US" sz="3600" b="1" dirty="0">
                <a:solidFill>
                  <a:schemeClr val="tx2"/>
                </a:solidFill>
                <a:latin typeface="Arial" charset="0"/>
              </a:rPr>
              <a:t>Quantitative Approaches</a:t>
            </a:r>
          </a:p>
          <a:p>
            <a:pPr eaLnBrk="1" hangingPunct="1"/>
            <a:endParaRPr lang="en-GB" altLang="en-US" sz="3600" dirty="0">
              <a:solidFill>
                <a:schemeClr val="folHlink"/>
              </a:solidFill>
              <a:latin typeface="Arial Unicode MS"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31640" y="332656"/>
            <a:ext cx="4114800" cy="1143000"/>
          </a:xfrm>
        </p:spPr>
        <p:txBody>
          <a:bodyPr/>
          <a:lstStyle/>
          <a:p>
            <a:pPr eaLnBrk="1" hangingPunct="1"/>
            <a:r>
              <a:rPr lang="en-GB" altLang="en-US" sz="3600" dirty="0"/>
              <a:t> </a:t>
            </a:r>
            <a:r>
              <a:rPr lang="en-GB" altLang="en-US" sz="3200" dirty="0">
                <a:latin typeface="Arial" charset="0"/>
              </a:rPr>
              <a:t>Some questions</a:t>
            </a:r>
          </a:p>
        </p:txBody>
      </p:sp>
      <p:sp>
        <p:nvSpPr>
          <p:cNvPr id="172035" name="Rectangle 3"/>
          <p:cNvSpPr>
            <a:spLocks noGrp="1" noChangeArrowheads="1"/>
          </p:cNvSpPr>
          <p:nvPr>
            <p:ph idx="1"/>
          </p:nvPr>
        </p:nvSpPr>
        <p:spPr>
          <a:xfrm>
            <a:off x="1043608" y="1916832"/>
            <a:ext cx="7772400" cy="4680520"/>
          </a:xfrm>
        </p:spPr>
        <p:txBody>
          <a:bodyPr>
            <a:noAutofit/>
          </a:bodyPr>
          <a:lstStyle/>
          <a:p>
            <a:pPr eaLnBrk="1" hangingPunct="1">
              <a:lnSpc>
                <a:spcPct val="80000"/>
              </a:lnSpc>
            </a:pPr>
            <a:r>
              <a:rPr lang="en-GB" altLang="en-US" sz="2400" dirty="0">
                <a:latin typeface="Arial" charset="0"/>
              </a:rPr>
              <a:t>Are the groups identical?</a:t>
            </a:r>
          </a:p>
          <a:p>
            <a:pPr eaLnBrk="1" hangingPunct="1">
              <a:lnSpc>
                <a:spcPct val="80000"/>
              </a:lnSpc>
              <a:buFont typeface="Wingdings" pitchFamily="2" charset="2"/>
              <a:buNone/>
            </a:pPr>
            <a:endParaRPr lang="en-GB" altLang="en-US" sz="2400" dirty="0">
              <a:latin typeface="Arial" charset="0"/>
            </a:endParaRPr>
          </a:p>
          <a:p>
            <a:pPr eaLnBrk="1" hangingPunct="1">
              <a:lnSpc>
                <a:spcPct val="80000"/>
              </a:lnSpc>
            </a:pPr>
            <a:r>
              <a:rPr lang="en-GB" altLang="en-US" sz="2400" dirty="0">
                <a:latin typeface="Arial" charset="0"/>
              </a:rPr>
              <a:t>Ethically, is it right to experiment on pupils where possibly you may deprive some of the experience (X)?</a:t>
            </a:r>
          </a:p>
          <a:p>
            <a:pPr eaLnBrk="1" hangingPunct="1">
              <a:lnSpc>
                <a:spcPct val="80000"/>
              </a:lnSpc>
              <a:buFont typeface="Wingdings" pitchFamily="2" charset="2"/>
              <a:buNone/>
            </a:pPr>
            <a:endParaRPr lang="en-GB" altLang="en-US" sz="2400" dirty="0">
              <a:latin typeface="Arial" charset="0"/>
            </a:endParaRPr>
          </a:p>
          <a:p>
            <a:pPr eaLnBrk="1" hangingPunct="1">
              <a:lnSpc>
                <a:spcPct val="80000"/>
              </a:lnSpc>
            </a:pPr>
            <a:r>
              <a:rPr lang="en-GB" altLang="en-US" sz="2400" dirty="0">
                <a:latin typeface="Arial" charset="0"/>
              </a:rPr>
              <a:t>Still possible for their to be a Hawthorne effect with the control group?</a:t>
            </a:r>
          </a:p>
          <a:p>
            <a:pPr eaLnBrk="1" hangingPunct="1">
              <a:lnSpc>
                <a:spcPct val="80000"/>
              </a:lnSpc>
              <a:buFont typeface="Wingdings" pitchFamily="2" charset="2"/>
              <a:buNone/>
            </a:pPr>
            <a:endParaRPr lang="en-GB" altLang="en-US" sz="2400" dirty="0">
              <a:latin typeface="Arial" charset="0"/>
            </a:endParaRPr>
          </a:p>
          <a:p>
            <a:pPr eaLnBrk="1" hangingPunct="1">
              <a:lnSpc>
                <a:spcPct val="80000"/>
              </a:lnSpc>
            </a:pPr>
            <a:r>
              <a:rPr lang="en-GB" altLang="en-US" sz="2400" dirty="0">
                <a:latin typeface="Arial" charset="0"/>
              </a:rPr>
              <a:t>Have you taken into account all the variables? </a:t>
            </a:r>
          </a:p>
          <a:p>
            <a:pPr lvl="1">
              <a:lnSpc>
                <a:spcPct val="80000"/>
              </a:lnSpc>
              <a:buFont typeface="Courier New" panose="02070309020205020404" pitchFamily="49" charset="0"/>
              <a:buChar char="o"/>
            </a:pPr>
            <a:r>
              <a:rPr lang="en-GB" altLang="en-US" dirty="0">
                <a:latin typeface="Arial" charset="0"/>
              </a:rPr>
              <a:t>the time of day of the teaching</a:t>
            </a:r>
          </a:p>
          <a:p>
            <a:pPr lvl="1">
              <a:lnSpc>
                <a:spcPct val="80000"/>
              </a:lnSpc>
              <a:buFont typeface="Courier New" panose="02070309020205020404" pitchFamily="49" charset="0"/>
              <a:buChar char="o"/>
            </a:pPr>
            <a:r>
              <a:rPr lang="en-GB" altLang="en-US" dirty="0">
                <a:latin typeface="Arial" charset="0"/>
              </a:rPr>
              <a:t>the age and ability of the pupils</a:t>
            </a:r>
          </a:p>
          <a:p>
            <a:pPr lvl="1">
              <a:lnSpc>
                <a:spcPct val="80000"/>
              </a:lnSpc>
              <a:buFont typeface="Courier New" panose="02070309020205020404" pitchFamily="49" charset="0"/>
              <a:buChar char="o"/>
            </a:pPr>
            <a:r>
              <a:rPr lang="en-GB" altLang="en-US" dirty="0">
                <a:latin typeface="Arial" charset="0"/>
              </a:rPr>
              <a:t>the effectiveness of the teacher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20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20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203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203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2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50963" y="188913"/>
            <a:ext cx="7793037" cy="1462087"/>
          </a:xfrm>
        </p:spPr>
        <p:txBody>
          <a:bodyPr/>
          <a:lstStyle/>
          <a:p>
            <a:pPr eaLnBrk="1" hangingPunct="1"/>
            <a:r>
              <a:rPr lang="en-GB" altLang="en-US" sz="3200">
                <a:latin typeface="Arial" charset="0"/>
              </a:rPr>
              <a:t>A more sophisticated experimental design:</a:t>
            </a:r>
          </a:p>
        </p:txBody>
      </p:sp>
      <p:sp>
        <p:nvSpPr>
          <p:cNvPr id="173059" name="Rectangle 3"/>
          <p:cNvSpPr>
            <a:spLocks noGrp="1" noChangeArrowheads="1"/>
          </p:cNvSpPr>
          <p:nvPr>
            <p:ph idx="1"/>
          </p:nvPr>
        </p:nvSpPr>
        <p:spPr>
          <a:xfrm>
            <a:off x="1187450" y="2276475"/>
            <a:ext cx="7772400" cy="4114800"/>
          </a:xfrm>
        </p:spPr>
        <p:txBody>
          <a:bodyPr>
            <a:normAutofit/>
          </a:bodyPr>
          <a:lstStyle/>
          <a:p>
            <a:pPr eaLnBrk="1" hangingPunct="1">
              <a:lnSpc>
                <a:spcPct val="90000"/>
              </a:lnSpc>
              <a:buFont typeface="Wingdings" pitchFamily="2" charset="2"/>
              <a:buNone/>
            </a:pPr>
            <a:r>
              <a:rPr lang="en-GB" altLang="en-US" sz="2400" b="1" dirty="0">
                <a:latin typeface="Arial" charset="0"/>
              </a:rPr>
              <a:t>Experimental Groups:</a:t>
            </a:r>
          </a:p>
          <a:p>
            <a:pPr eaLnBrk="1" hangingPunct="1">
              <a:lnSpc>
                <a:spcPct val="90000"/>
              </a:lnSpc>
              <a:buFont typeface="Wingdings" pitchFamily="2" charset="2"/>
              <a:buNone/>
            </a:pPr>
            <a:endParaRPr lang="en-GB" altLang="en-US" sz="2400" b="1" dirty="0">
              <a:latin typeface="Arial" charset="0"/>
            </a:endParaRPr>
          </a:p>
          <a:p>
            <a:pPr eaLnBrk="1" hangingPunct="1">
              <a:lnSpc>
                <a:spcPct val="90000"/>
              </a:lnSpc>
            </a:pPr>
            <a:r>
              <a:rPr lang="en-GB" altLang="en-US" sz="2400" dirty="0">
                <a:latin typeface="Arial" charset="0"/>
              </a:rPr>
              <a:t>Teacher A	Pre-test ……… (X) ……… Post-test</a:t>
            </a:r>
          </a:p>
          <a:p>
            <a:pPr eaLnBrk="1" hangingPunct="1">
              <a:lnSpc>
                <a:spcPct val="90000"/>
              </a:lnSpc>
            </a:pPr>
            <a:r>
              <a:rPr lang="en-GB" altLang="en-US" sz="2400" dirty="0">
                <a:latin typeface="Arial" charset="0"/>
              </a:rPr>
              <a:t>Teacher B	Pre-test ……… (X) ……… Post-test</a:t>
            </a:r>
          </a:p>
          <a:p>
            <a:pPr eaLnBrk="1" hangingPunct="1">
              <a:lnSpc>
                <a:spcPct val="90000"/>
              </a:lnSpc>
            </a:pPr>
            <a:r>
              <a:rPr lang="en-GB" altLang="en-US" sz="2400" dirty="0">
                <a:latin typeface="Arial" charset="0"/>
              </a:rPr>
              <a:t>Teacher C	Pre-test ……… (X) ……… Post-test</a:t>
            </a:r>
          </a:p>
          <a:p>
            <a:pPr eaLnBrk="1" hangingPunct="1">
              <a:lnSpc>
                <a:spcPct val="90000"/>
              </a:lnSpc>
              <a:buFont typeface="Wingdings" pitchFamily="2" charset="2"/>
              <a:buNone/>
            </a:pPr>
            <a:endParaRPr lang="en-GB" altLang="en-US" sz="2400" dirty="0">
              <a:latin typeface="Arial" charset="0"/>
            </a:endParaRPr>
          </a:p>
          <a:p>
            <a:pPr eaLnBrk="1" hangingPunct="1">
              <a:lnSpc>
                <a:spcPct val="90000"/>
              </a:lnSpc>
              <a:buFont typeface="Wingdings" pitchFamily="2" charset="2"/>
              <a:buNone/>
            </a:pPr>
            <a:r>
              <a:rPr lang="en-GB" altLang="en-US" sz="2400" b="1" dirty="0">
                <a:latin typeface="Arial" charset="0"/>
              </a:rPr>
              <a:t>Control Group:</a:t>
            </a:r>
          </a:p>
          <a:p>
            <a:pPr eaLnBrk="1" hangingPunct="1">
              <a:lnSpc>
                <a:spcPct val="90000"/>
              </a:lnSpc>
              <a:buFont typeface="Wingdings" pitchFamily="2" charset="2"/>
              <a:buNone/>
            </a:pPr>
            <a:endParaRPr lang="en-GB" altLang="en-US" sz="2400" b="1" dirty="0">
              <a:latin typeface="Arial" charset="0"/>
            </a:endParaRPr>
          </a:p>
          <a:p>
            <a:pPr eaLnBrk="1" hangingPunct="1">
              <a:lnSpc>
                <a:spcPct val="90000"/>
              </a:lnSpc>
            </a:pPr>
            <a:r>
              <a:rPr lang="en-GB" altLang="en-US" sz="2400" dirty="0">
                <a:latin typeface="Arial" charset="0"/>
              </a:rPr>
              <a:t>Pre-test ………………………………..…. Post-test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30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3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305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3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03350" y="0"/>
            <a:ext cx="8008938" cy="1462088"/>
          </a:xfrm>
        </p:spPr>
        <p:txBody>
          <a:bodyPr/>
          <a:lstStyle/>
          <a:p>
            <a:pPr eaLnBrk="1" hangingPunct="1"/>
            <a:r>
              <a:rPr lang="en-GB" altLang="en-US" sz="3200" dirty="0">
                <a:latin typeface="Arial" charset="0"/>
              </a:rPr>
              <a:t>Significance (a dangerous word!)</a:t>
            </a:r>
          </a:p>
        </p:txBody>
      </p:sp>
      <p:sp>
        <p:nvSpPr>
          <p:cNvPr id="176131" name="Rectangle 3"/>
          <p:cNvSpPr>
            <a:spLocks noGrp="1" noChangeArrowheads="1"/>
          </p:cNvSpPr>
          <p:nvPr>
            <p:ph idx="1"/>
          </p:nvPr>
        </p:nvSpPr>
        <p:spPr>
          <a:xfrm>
            <a:off x="899592" y="1844824"/>
            <a:ext cx="7632700" cy="4797425"/>
          </a:xfrm>
        </p:spPr>
        <p:txBody>
          <a:bodyPr/>
          <a:lstStyle/>
          <a:p>
            <a:pPr eaLnBrk="1" hangingPunct="1">
              <a:lnSpc>
                <a:spcPct val="80000"/>
              </a:lnSpc>
            </a:pPr>
            <a:r>
              <a:rPr lang="en-GB" altLang="en-US" sz="2000" dirty="0">
                <a:latin typeface="Arial" charset="0"/>
              </a:rPr>
              <a:t>Significance in the statistical sense should always be quoted at a particular level.</a:t>
            </a:r>
          </a:p>
          <a:p>
            <a:pPr eaLnBrk="1" hangingPunct="1">
              <a:lnSpc>
                <a:spcPct val="80000"/>
              </a:lnSpc>
            </a:pPr>
            <a:endParaRPr lang="en-GB" altLang="en-US" sz="2000" dirty="0">
              <a:latin typeface="Arial" charset="0"/>
            </a:endParaRPr>
          </a:p>
          <a:p>
            <a:pPr eaLnBrk="1" hangingPunct="1">
              <a:lnSpc>
                <a:spcPct val="80000"/>
              </a:lnSpc>
            </a:pPr>
            <a:r>
              <a:rPr lang="en-GB" altLang="en-US" sz="2000" dirty="0">
                <a:latin typeface="Arial" charset="0"/>
              </a:rPr>
              <a:t>Levels most commonly quoted are 5% (or 0.05) or 1% (or 0.01).</a:t>
            </a:r>
          </a:p>
          <a:p>
            <a:pPr eaLnBrk="1" hangingPunct="1">
              <a:lnSpc>
                <a:spcPct val="80000"/>
              </a:lnSpc>
              <a:buFont typeface="Wingdings" pitchFamily="2" charset="2"/>
              <a:buNone/>
            </a:pPr>
            <a:endParaRPr lang="en-GB" altLang="en-US" sz="2000" dirty="0">
              <a:latin typeface="Arial" charset="0"/>
            </a:endParaRPr>
          </a:p>
          <a:p>
            <a:pPr eaLnBrk="1" hangingPunct="1">
              <a:lnSpc>
                <a:spcPct val="80000"/>
              </a:lnSpc>
            </a:pPr>
            <a:r>
              <a:rPr lang="en-GB" altLang="en-US" sz="2000" dirty="0">
                <a:latin typeface="Arial" charset="0"/>
              </a:rPr>
              <a:t>To say that a ‘relationship is significant at the 5% level’ means that the probability of that relationship happening by chance is less than or equal to 5 in 100: </a:t>
            </a:r>
            <a:r>
              <a:rPr lang="en-GB" altLang="en-US" sz="2000" dirty="0" err="1">
                <a:latin typeface="Arial" charset="0"/>
              </a:rPr>
              <a:t>ie</a:t>
            </a:r>
            <a:r>
              <a:rPr lang="en-GB" altLang="en-US" sz="2000" dirty="0">
                <a:latin typeface="Arial" charset="0"/>
              </a:rPr>
              <a:t>. the probability of it happening because of a particular reason is greater than 95 in 100.</a:t>
            </a:r>
          </a:p>
          <a:p>
            <a:pPr eaLnBrk="1" hangingPunct="1">
              <a:lnSpc>
                <a:spcPct val="80000"/>
              </a:lnSpc>
              <a:buFont typeface="Wingdings" pitchFamily="2" charset="2"/>
              <a:buNone/>
            </a:pPr>
            <a:endParaRPr lang="en-GB" altLang="en-US" sz="2000" dirty="0">
              <a:latin typeface="Arial" charset="0"/>
            </a:endParaRPr>
          </a:p>
          <a:p>
            <a:pPr eaLnBrk="1" hangingPunct="1">
              <a:lnSpc>
                <a:spcPct val="80000"/>
              </a:lnSpc>
            </a:pPr>
            <a:r>
              <a:rPr lang="en-GB" altLang="en-US" sz="2000" dirty="0">
                <a:latin typeface="Arial" charset="0"/>
              </a:rPr>
              <a:t>Significance at the 5% level therefore indicates a stronger relationship than, e.g., significance at the 10% level.</a:t>
            </a:r>
          </a:p>
          <a:p>
            <a:pPr eaLnBrk="1" hangingPunct="1">
              <a:lnSpc>
                <a:spcPct val="80000"/>
              </a:lnSpc>
              <a:buFont typeface="Wingdings" pitchFamily="2" charset="2"/>
              <a:buNone/>
            </a:pPr>
            <a:endParaRPr lang="en-GB" altLang="en-US" sz="2000" dirty="0">
              <a:latin typeface="Arial" charset="0"/>
            </a:endParaRPr>
          </a:p>
          <a:p>
            <a:pPr eaLnBrk="1" hangingPunct="1">
              <a:lnSpc>
                <a:spcPct val="80000"/>
              </a:lnSpc>
            </a:pPr>
            <a:r>
              <a:rPr lang="en-GB" altLang="en-US" sz="2000" dirty="0">
                <a:latin typeface="Arial" charset="0"/>
              </a:rPr>
              <a:t>Significance levels are used with, e.g., the t-test; a value for t is calculated and then a table is referred to in order to determine the level at which that value of t is significant, given the size of population under consideration.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61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6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50963" y="260350"/>
            <a:ext cx="7793037" cy="1462088"/>
          </a:xfrm>
        </p:spPr>
        <p:txBody>
          <a:bodyPr/>
          <a:lstStyle/>
          <a:p>
            <a:pPr eaLnBrk="1" hangingPunct="1"/>
            <a:r>
              <a:rPr lang="en-GB" altLang="en-US" sz="3200" dirty="0">
                <a:latin typeface="Arial" charset="0"/>
              </a:rPr>
              <a:t>Correlational research</a:t>
            </a:r>
          </a:p>
        </p:txBody>
      </p:sp>
      <p:sp>
        <p:nvSpPr>
          <p:cNvPr id="177155" name="Rectangle 3"/>
          <p:cNvSpPr>
            <a:spLocks noGrp="1" noChangeArrowheads="1"/>
          </p:cNvSpPr>
          <p:nvPr>
            <p:ph idx="1"/>
          </p:nvPr>
        </p:nvSpPr>
        <p:spPr>
          <a:xfrm>
            <a:off x="539552" y="2060848"/>
            <a:ext cx="8208912" cy="4248472"/>
          </a:xfrm>
        </p:spPr>
        <p:txBody>
          <a:bodyPr>
            <a:noAutofit/>
          </a:bodyPr>
          <a:lstStyle/>
          <a:p>
            <a:pPr marL="0" indent="0" eaLnBrk="1" hangingPunct="1">
              <a:lnSpc>
                <a:spcPct val="90000"/>
              </a:lnSpc>
              <a:buFont typeface="Wingdings" pitchFamily="2" charset="2"/>
              <a:buNone/>
            </a:pPr>
            <a:r>
              <a:rPr lang="en-GB" altLang="en-US" sz="2400" dirty="0">
                <a:latin typeface="Arial" charset="0"/>
              </a:rPr>
              <a:t>Sometimes it is important to know how one set of figures compares with another set (e.g. maths results and English results for the same set of students). </a:t>
            </a:r>
          </a:p>
          <a:p>
            <a:pPr marL="0" indent="0" eaLnBrk="1" hangingPunct="1">
              <a:lnSpc>
                <a:spcPct val="90000"/>
              </a:lnSpc>
              <a:buFont typeface="Wingdings" pitchFamily="2" charset="2"/>
              <a:buNone/>
            </a:pPr>
            <a:r>
              <a:rPr lang="en-GB" altLang="en-US" sz="2400" dirty="0">
                <a:latin typeface="Arial" charset="0"/>
              </a:rPr>
              <a:t> </a:t>
            </a:r>
          </a:p>
          <a:p>
            <a:pPr marL="0" indent="0" eaLnBrk="1" hangingPunct="1">
              <a:lnSpc>
                <a:spcPct val="90000"/>
              </a:lnSpc>
              <a:buFont typeface="Wingdings" pitchFamily="2" charset="2"/>
              <a:buNone/>
            </a:pPr>
            <a:r>
              <a:rPr lang="en-GB" altLang="en-US" sz="2400" dirty="0">
                <a:latin typeface="Arial" charset="0"/>
              </a:rPr>
              <a:t>The degree of agreement between two variables can be measured by calculating the </a:t>
            </a:r>
            <a:r>
              <a:rPr lang="en-GB" altLang="en-US" sz="2400" b="1" dirty="0">
                <a:latin typeface="Arial" charset="0"/>
              </a:rPr>
              <a:t>coefficient of correlation (r)</a:t>
            </a:r>
            <a:r>
              <a:rPr lang="en-GB" altLang="en-US" sz="2400" dirty="0">
                <a:latin typeface="Arial" charset="0"/>
              </a:rPr>
              <a:t>.  </a:t>
            </a:r>
          </a:p>
          <a:p>
            <a:pPr marL="0" indent="0" eaLnBrk="1" hangingPunct="1">
              <a:lnSpc>
                <a:spcPct val="90000"/>
              </a:lnSpc>
              <a:buFont typeface="Wingdings" pitchFamily="2" charset="2"/>
              <a:buNone/>
            </a:pPr>
            <a:endParaRPr lang="en-GB" altLang="en-US" sz="2400" dirty="0">
              <a:latin typeface="Arial" charset="0"/>
            </a:endParaRPr>
          </a:p>
          <a:p>
            <a:pPr marL="0" indent="0" eaLnBrk="1" hangingPunct="1">
              <a:lnSpc>
                <a:spcPct val="90000"/>
              </a:lnSpc>
              <a:buFont typeface="Wingdings" pitchFamily="2" charset="2"/>
              <a:buNone/>
            </a:pPr>
            <a:r>
              <a:rPr lang="en-GB" altLang="en-US" sz="2400" dirty="0">
                <a:latin typeface="Arial" charset="0"/>
              </a:rPr>
              <a:t>The value of this quality always lies between -1 and +1. </a:t>
            </a:r>
          </a:p>
          <a:p>
            <a:pPr marL="0" indent="0" eaLnBrk="1" hangingPunct="1">
              <a:lnSpc>
                <a:spcPct val="90000"/>
              </a:lnSpc>
              <a:buFont typeface="Wingdings" pitchFamily="2" charset="2"/>
              <a:buNone/>
            </a:pPr>
            <a:endParaRPr lang="en-GB" altLang="en-US" sz="2400" dirty="0">
              <a:latin typeface="Arial" charset="0"/>
            </a:endParaRPr>
          </a:p>
          <a:p>
            <a:pPr marL="0" indent="0" eaLnBrk="1" hangingPunct="1">
              <a:lnSpc>
                <a:spcPct val="90000"/>
              </a:lnSpc>
              <a:buFont typeface="Wingdings" pitchFamily="2" charset="2"/>
              <a:buNone/>
            </a:pPr>
            <a:r>
              <a:rPr lang="en-GB" altLang="en-US" sz="2400" dirty="0">
                <a:latin typeface="Arial" charset="0"/>
              </a:rPr>
              <a:t>Two sets of figures can also be shown diagrammatically, by plotting them on the two axes of a graph.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1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71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715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7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87450" y="1060450"/>
            <a:ext cx="7793038" cy="661988"/>
          </a:xfrm>
        </p:spPr>
        <p:txBody>
          <a:bodyPr/>
          <a:lstStyle/>
          <a:p>
            <a:pPr eaLnBrk="1" hangingPunct="1"/>
            <a:r>
              <a:rPr lang="en-GB" altLang="en-US" sz="3200" dirty="0">
                <a:latin typeface="Arial" charset="0"/>
              </a:rPr>
              <a:t>It’s bananas!</a:t>
            </a:r>
          </a:p>
        </p:txBody>
      </p:sp>
      <p:sp>
        <p:nvSpPr>
          <p:cNvPr id="16387" name="Rectangle 3"/>
          <p:cNvSpPr>
            <a:spLocks noGrp="1" noChangeArrowheads="1"/>
          </p:cNvSpPr>
          <p:nvPr>
            <p:ph idx="1"/>
          </p:nvPr>
        </p:nvSpPr>
        <p:spPr>
          <a:xfrm>
            <a:off x="395536" y="2060575"/>
            <a:ext cx="8203952" cy="4114800"/>
          </a:xfrm>
        </p:spPr>
        <p:txBody>
          <a:bodyPr/>
          <a:lstStyle/>
          <a:p>
            <a:pPr>
              <a:buNone/>
            </a:pPr>
            <a:r>
              <a:rPr lang="en-GB" altLang="en-US" sz="2000" dirty="0">
                <a:latin typeface="Arial" charset="0"/>
              </a:rPr>
              <a:t>	Suppose we wanted to look at the relationship between birth-rate and banana production on an island. What do we make of the data?</a:t>
            </a:r>
          </a:p>
          <a:p>
            <a:pPr eaLnBrk="1" hangingPunct="1"/>
            <a:endParaRPr lang="en-GB" altLang="en-US" sz="2000" dirty="0">
              <a:latin typeface="Arial" charset="0"/>
            </a:endParaRPr>
          </a:p>
          <a:p>
            <a:pPr eaLnBrk="1" hangingPunct="1">
              <a:buFont typeface="Wingdings" pitchFamily="2" charset="2"/>
              <a:buNone/>
            </a:pPr>
            <a:endParaRPr lang="en-GB" altLang="en-US" sz="2000" dirty="0">
              <a:latin typeface="Arial" charset="0"/>
            </a:endParaRPr>
          </a:p>
        </p:txBody>
      </p:sp>
      <p:sp>
        <p:nvSpPr>
          <p:cNvPr id="16388" name="Line 5"/>
          <p:cNvSpPr>
            <a:spLocks noChangeShapeType="1"/>
          </p:cNvSpPr>
          <p:nvPr/>
        </p:nvSpPr>
        <p:spPr bwMode="auto">
          <a:xfrm>
            <a:off x="2195513" y="5516563"/>
            <a:ext cx="489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89" name="Line 6"/>
          <p:cNvSpPr>
            <a:spLocks noChangeShapeType="1"/>
          </p:cNvSpPr>
          <p:nvPr/>
        </p:nvSpPr>
        <p:spPr bwMode="auto">
          <a:xfrm flipV="1">
            <a:off x="2195513" y="3068638"/>
            <a:ext cx="0"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0" name="Text Box 7"/>
          <p:cNvSpPr txBox="1">
            <a:spLocks noChangeArrowheads="1"/>
          </p:cNvSpPr>
          <p:nvPr/>
        </p:nvSpPr>
        <p:spPr bwMode="auto">
          <a:xfrm>
            <a:off x="900113" y="3357563"/>
            <a:ext cx="1511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2000">
                <a:latin typeface="Arial" charset="0"/>
              </a:rPr>
              <a:t>Birth rate</a:t>
            </a:r>
          </a:p>
        </p:txBody>
      </p:sp>
      <p:sp>
        <p:nvSpPr>
          <p:cNvPr id="16391" name="Text Box 8"/>
          <p:cNvSpPr txBox="1">
            <a:spLocks noChangeArrowheads="1"/>
          </p:cNvSpPr>
          <p:nvPr/>
        </p:nvSpPr>
        <p:spPr bwMode="auto">
          <a:xfrm>
            <a:off x="3635375" y="5734050"/>
            <a:ext cx="280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2000">
                <a:latin typeface="Arial" charset="0"/>
              </a:rPr>
              <a:t>Banana production</a:t>
            </a:r>
          </a:p>
        </p:txBody>
      </p:sp>
      <p:sp>
        <p:nvSpPr>
          <p:cNvPr id="16393" name="Text Box 10"/>
          <p:cNvSpPr txBox="1">
            <a:spLocks noChangeArrowheads="1"/>
          </p:cNvSpPr>
          <p:nvPr/>
        </p:nvSpPr>
        <p:spPr bwMode="auto">
          <a:xfrm>
            <a:off x="3040063" y="4524375"/>
            <a:ext cx="296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394" name="Text Box 11"/>
          <p:cNvSpPr txBox="1">
            <a:spLocks noChangeArrowheads="1"/>
          </p:cNvSpPr>
          <p:nvPr/>
        </p:nvSpPr>
        <p:spPr bwMode="auto">
          <a:xfrm>
            <a:off x="2459832" y="3294567"/>
            <a:ext cx="296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dirty="0"/>
              <a:t>x</a:t>
            </a:r>
          </a:p>
        </p:txBody>
      </p:sp>
      <p:sp>
        <p:nvSpPr>
          <p:cNvPr id="16395" name="Text Box 12"/>
          <p:cNvSpPr txBox="1">
            <a:spLocks noChangeArrowheads="1"/>
          </p:cNvSpPr>
          <p:nvPr/>
        </p:nvSpPr>
        <p:spPr bwMode="auto">
          <a:xfrm>
            <a:off x="3851275" y="4365625"/>
            <a:ext cx="29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396" name="Text Box 13"/>
          <p:cNvSpPr txBox="1">
            <a:spLocks noChangeArrowheads="1"/>
          </p:cNvSpPr>
          <p:nvPr/>
        </p:nvSpPr>
        <p:spPr bwMode="auto">
          <a:xfrm>
            <a:off x="4572000" y="4149725"/>
            <a:ext cx="29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397" name="Text Box 14"/>
          <p:cNvSpPr txBox="1">
            <a:spLocks noChangeArrowheads="1"/>
          </p:cNvSpPr>
          <p:nvPr/>
        </p:nvSpPr>
        <p:spPr bwMode="auto">
          <a:xfrm>
            <a:off x="5200650" y="3660775"/>
            <a:ext cx="29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398" name="Text Box 15"/>
          <p:cNvSpPr txBox="1">
            <a:spLocks noChangeArrowheads="1"/>
          </p:cNvSpPr>
          <p:nvPr/>
        </p:nvSpPr>
        <p:spPr bwMode="auto">
          <a:xfrm>
            <a:off x="6385370" y="4341018"/>
            <a:ext cx="29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dirty="0"/>
              <a:t>x</a:t>
            </a:r>
          </a:p>
        </p:txBody>
      </p:sp>
      <p:sp>
        <p:nvSpPr>
          <p:cNvPr id="16399" name="Text Box 16"/>
          <p:cNvSpPr txBox="1">
            <a:spLocks noChangeArrowheads="1"/>
          </p:cNvSpPr>
          <p:nvPr/>
        </p:nvSpPr>
        <p:spPr bwMode="auto">
          <a:xfrm>
            <a:off x="3471863" y="4595813"/>
            <a:ext cx="296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400" name="Text Box 17"/>
          <p:cNvSpPr txBox="1">
            <a:spLocks noChangeArrowheads="1"/>
          </p:cNvSpPr>
          <p:nvPr/>
        </p:nvSpPr>
        <p:spPr bwMode="auto">
          <a:xfrm>
            <a:off x="4416425" y="4790398"/>
            <a:ext cx="296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dirty="0"/>
              <a:t>x</a:t>
            </a:r>
          </a:p>
        </p:txBody>
      </p:sp>
      <p:sp>
        <p:nvSpPr>
          <p:cNvPr id="16401" name="Text Box 18"/>
          <p:cNvSpPr txBox="1">
            <a:spLocks noChangeArrowheads="1"/>
          </p:cNvSpPr>
          <p:nvPr/>
        </p:nvSpPr>
        <p:spPr bwMode="auto">
          <a:xfrm>
            <a:off x="4872483" y="3552535"/>
            <a:ext cx="296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dirty="0"/>
              <a:t>x</a:t>
            </a:r>
          </a:p>
        </p:txBody>
      </p:sp>
      <p:sp>
        <p:nvSpPr>
          <p:cNvPr id="16402" name="Text Box 19"/>
          <p:cNvSpPr txBox="1">
            <a:spLocks noChangeArrowheads="1"/>
          </p:cNvSpPr>
          <p:nvPr/>
        </p:nvSpPr>
        <p:spPr bwMode="auto">
          <a:xfrm>
            <a:off x="5703888" y="3587750"/>
            <a:ext cx="296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403" name="Text Box 20"/>
          <p:cNvSpPr txBox="1">
            <a:spLocks noChangeArrowheads="1"/>
          </p:cNvSpPr>
          <p:nvPr/>
        </p:nvSpPr>
        <p:spPr bwMode="auto">
          <a:xfrm>
            <a:off x="6280150" y="3227388"/>
            <a:ext cx="296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404" name="Text Box 21"/>
          <p:cNvSpPr txBox="1">
            <a:spLocks noChangeArrowheads="1"/>
          </p:cNvSpPr>
          <p:nvPr/>
        </p:nvSpPr>
        <p:spPr bwMode="auto">
          <a:xfrm>
            <a:off x="2890217" y="3783013"/>
            <a:ext cx="296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dirty="0"/>
              <a:t>x</a:t>
            </a:r>
          </a:p>
        </p:txBody>
      </p:sp>
    </p:spTree>
    <p:extLst>
      <p:ext uri="{BB962C8B-B14F-4D97-AF65-F5344CB8AC3E}">
        <p14:creationId xmlns:p14="http://schemas.microsoft.com/office/powerpoint/2010/main" val="233045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87450" y="260350"/>
            <a:ext cx="7793038" cy="1462088"/>
          </a:xfrm>
        </p:spPr>
        <p:txBody>
          <a:bodyPr/>
          <a:lstStyle/>
          <a:p>
            <a:pPr eaLnBrk="1" hangingPunct="1"/>
            <a:r>
              <a:rPr lang="en-GB" altLang="en-US" sz="3200" dirty="0">
                <a:latin typeface="Arial" charset="0"/>
              </a:rPr>
              <a:t>It’s bananas!</a:t>
            </a:r>
          </a:p>
        </p:txBody>
      </p:sp>
      <p:sp>
        <p:nvSpPr>
          <p:cNvPr id="16387" name="Rectangle 3"/>
          <p:cNvSpPr>
            <a:spLocks noGrp="1" noChangeArrowheads="1"/>
          </p:cNvSpPr>
          <p:nvPr>
            <p:ph idx="1"/>
          </p:nvPr>
        </p:nvSpPr>
        <p:spPr>
          <a:xfrm>
            <a:off x="467544" y="2060575"/>
            <a:ext cx="8208912" cy="4114800"/>
          </a:xfrm>
        </p:spPr>
        <p:txBody>
          <a:bodyPr/>
          <a:lstStyle/>
          <a:p>
            <a:pPr eaLnBrk="1" hangingPunct="1">
              <a:buFont typeface="Wingdings" pitchFamily="2" charset="2"/>
              <a:buNone/>
            </a:pPr>
            <a:r>
              <a:rPr lang="en-GB" altLang="en-US" sz="2000" dirty="0">
                <a:latin typeface="Arial" charset="0"/>
              </a:rPr>
              <a:t>	What about if they looked like this?</a:t>
            </a:r>
          </a:p>
          <a:p>
            <a:pPr eaLnBrk="1" hangingPunct="1"/>
            <a:endParaRPr lang="en-GB" altLang="en-US" sz="2000" dirty="0">
              <a:latin typeface="Arial" charset="0"/>
            </a:endParaRPr>
          </a:p>
          <a:p>
            <a:pPr eaLnBrk="1" hangingPunct="1">
              <a:buFont typeface="Wingdings" pitchFamily="2" charset="2"/>
              <a:buNone/>
            </a:pPr>
            <a:endParaRPr lang="en-GB" altLang="en-US" sz="2000" dirty="0">
              <a:latin typeface="Arial" charset="0"/>
            </a:endParaRPr>
          </a:p>
        </p:txBody>
      </p:sp>
      <p:sp>
        <p:nvSpPr>
          <p:cNvPr id="16388" name="Line 5"/>
          <p:cNvSpPr>
            <a:spLocks noChangeShapeType="1"/>
          </p:cNvSpPr>
          <p:nvPr/>
        </p:nvSpPr>
        <p:spPr bwMode="auto">
          <a:xfrm>
            <a:off x="2195513" y="5516563"/>
            <a:ext cx="489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89" name="Line 6"/>
          <p:cNvSpPr>
            <a:spLocks noChangeShapeType="1"/>
          </p:cNvSpPr>
          <p:nvPr/>
        </p:nvSpPr>
        <p:spPr bwMode="auto">
          <a:xfrm flipV="1">
            <a:off x="2195513" y="3068638"/>
            <a:ext cx="0"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0" name="Text Box 7"/>
          <p:cNvSpPr txBox="1">
            <a:spLocks noChangeArrowheads="1"/>
          </p:cNvSpPr>
          <p:nvPr/>
        </p:nvSpPr>
        <p:spPr bwMode="auto">
          <a:xfrm>
            <a:off x="900113" y="3357563"/>
            <a:ext cx="1511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2000">
                <a:latin typeface="Arial" charset="0"/>
              </a:rPr>
              <a:t>Birth rate</a:t>
            </a:r>
          </a:p>
        </p:txBody>
      </p:sp>
      <p:sp>
        <p:nvSpPr>
          <p:cNvPr id="16391" name="Text Box 8"/>
          <p:cNvSpPr txBox="1">
            <a:spLocks noChangeArrowheads="1"/>
          </p:cNvSpPr>
          <p:nvPr/>
        </p:nvSpPr>
        <p:spPr bwMode="auto">
          <a:xfrm>
            <a:off x="3635375" y="5734050"/>
            <a:ext cx="280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2000">
                <a:latin typeface="Arial" charset="0"/>
              </a:rPr>
              <a:t>Banana production</a:t>
            </a:r>
          </a:p>
        </p:txBody>
      </p:sp>
      <p:sp>
        <p:nvSpPr>
          <p:cNvPr id="16392" name="Line 9"/>
          <p:cNvSpPr>
            <a:spLocks noChangeShapeType="1"/>
          </p:cNvSpPr>
          <p:nvPr/>
        </p:nvSpPr>
        <p:spPr bwMode="auto">
          <a:xfrm flipV="1">
            <a:off x="2484438" y="3500438"/>
            <a:ext cx="3959225" cy="165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3" name="Text Box 10"/>
          <p:cNvSpPr txBox="1">
            <a:spLocks noChangeArrowheads="1"/>
          </p:cNvSpPr>
          <p:nvPr/>
        </p:nvSpPr>
        <p:spPr bwMode="auto">
          <a:xfrm>
            <a:off x="3040063" y="4524375"/>
            <a:ext cx="296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394" name="Text Box 11"/>
          <p:cNvSpPr txBox="1">
            <a:spLocks noChangeArrowheads="1"/>
          </p:cNvSpPr>
          <p:nvPr/>
        </p:nvSpPr>
        <p:spPr bwMode="auto">
          <a:xfrm>
            <a:off x="2608263" y="4884738"/>
            <a:ext cx="296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395" name="Text Box 12"/>
          <p:cNvSpPr txBox="1">
            <a:spLocks noChangeArrowheads="1"/>
          </p:cNvSpPr>
          <p:nvPr/>
        </p:nvSpPr>
        <p:spPr bwMode="auto">
          <a:xfrm>
            <a:off x="3851275" y="4365625"/>
            <a:ext cx="29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396" name="Text Box 13"/>
          <p:cNvSpPr txBox="1">
            <a:spLocks noChangeArrowheads="1"/>
          </p:cNvSpPr>
          <p:nvPr/>
        </p:nvSpPr>
        <p:spPr bwMode="auto">
          <a:xfrm>
            <a:off x="4572000" y="4149725"/>
            <a:ext cx="29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397" name="Text Box 14"/>
          <p:cNvSpPr txBox="1">
            <a:spLocks noChangeArrowheads="1"/>
          </p:cNvSpPr>
          <p:nvPr/>
        </p:nvSpPr>
        <p:spPr bwMode="auto">
          <a:xfrm>
            <a:off x="5200650" y="3660775"/>
            <a:ext cx="29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398" name="Text Box 15"/>
          <p:cNvSpPr txBox="1">
            <a:spLocks noChangeArrowheads="1"/>
          </p:cNvSpPr>
          <p:nvPr/>
        </p:nvSpPr>
        <p:spPr bwMode="auto">
          <a:xfrm>
            <a:off x="5940425" y="3429000"/>
            <a:ext cx="29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399" name="Text Box 16"/>
          <p:cNvSpPr txBox="1">
            <a:spLocks noChangeArrowheads="1"/>
          </p:cNvSpPr>
          <p:nvPr/>
        </p:nvSpPr>
        <p:spPr bwMode="auto">
          <a:xfrm>
            <a:off x="3471863" y="4595813"/>
            <a:ext cx="296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400" name="Text Box 17"/>
          <p:cNvSpPr txBox="1">
            <a:spLocks noChangeArrowheads="1"/>
          </p:cNvSpPr>
          <p:nvPr/>
        </p:nvSpPr>
        <p:spPr bwMode="auto">
          <a:xfrm>
            <a:off x="4119563" y="4092575"/>
            <a:ext cx="296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401" name="Text Box 18"/>
          <p:cNvSpPr txBox="1">
            <a:spLocks noChangeArrowheads="1"/>
          </p:cNvSpPr>
          <p:nvPr/>
        </p:nvSpPr>
        <p:spPr bwMode="auto">
          <a:xfrm>
            <a:off x="4984750" y="3948113"/>
            <a:ext cx="296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402" name="Text Box 19"/>
          <p:cNvSpPr txBox="1">
            <a:spLocks noChangeArrowheads="1"/>
          </p:cNvSpPr>
          <p:nvPr/>
        </p:nvSpPr>
        <p:spPr bwMode="auto">
          <a:xfrm>
            <a:off x="5703888" y="3587750"/>
            <a:ext cx="296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403" name="Text Box 20"/>
          <p:cNvSpPr txBox="1">
            <a:spLocks noChangeArrowheads="1"/>
          </p:cNvSpPr>
          <p:nvPr/>
        </p:nvSpPr>
        <p:spPr bwMode="auto">
          <a:xfrm>
            <a:off x="6280150" y="3227388"/>
            <a:ext cx="296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
        <p:nvSpPr>
          <p:cNvPr id="16404" name="Text Box 21"/>
          <p:cNvSpPr txBox="1">
            <a:spLocks noChangeArrowheads="1"/>
          </p:cNvSpPr>
          <p:nvPr/>
        </p:nvSpPr>
        <p:spPr bwMode="auto">
          <a:xfrm>
            <a:off x="2771775" y="4652963"/>
            <a:ext cx="296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GB" altLang="en-US" sz="1800"/>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87450" y="260350"/>
            <a:ext cx="7793038" cy="1462088"/>
          </a:xfrm>
        </p:spPr>
        <p:txBody>
          <a:bodyPr/>
          <a:lstStyle/>
          <a:p>
            <a:pPr eaLnBrk="1" hangingPunct="1"/>
            <a:r>
              <a:rPr lang="en-GB" altLang="en-US" sz="3200" dirty="0">
                <a:latin typeface="Arial" charset="0"/>
              </a:rPr>
              <a:t>Brexit and educational attainment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060848"/>
            <a:ext cx="5273692" cy="4445451"/>
          </a:xfrm>
          <a:prstGeom prst="rect">
            <a:avLst/>
          </a:prstGeom>
        </p:spPr>
      </p:pic>
    </p:spTree>
    <p:extLst>
      <p:ext uri="{BB962C8B-B14F-4D97-AF65-F5344CB8AC3E}">
        <p14:creationId xmlns:p14="http://schemas.microsoft.com/office/powerpoint/2010/main" val="134405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87450" y="260350"/>
            <a:ext cx="7793038" cy="1462088"/>
          </a:xfrm>
        </p:spPr>
        <p:txBody>
          <a:bodyPr/>
          <a:lstStyle/>
          <a:p>
            <a:pPr eaLnBrk="1" hangingPunct="1"/>
            <a:r>
              <a:rPr lang="en-GB" altLang="en-US" sz="3200" dirty="0">
                <a:latin typeface="Arial" charset="0"/>
              </a:rPr>
              <a:t>Brexit and age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060848"/>
            <a:ext cx="5132455" cy="4326396"/>
          </a:xfrm>
          <a:prstGeom prst="rect">
            <a:avLst/>
          </a:prstGeom>
        </p:spPr>
      </p:pic>
    </p:spTree>
    <p:extLst>
      <p:ext uri="{BB962C8B-B14F-4D97-AF65-F5344CB8AC3E}">
        <p14:creationId xmlns:p14="http://schemas.microsoft.com/office/powerpoint/2010/main" val="3651955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350963" y="0"/>
            <a:ext cx="7793037" cy="1462088"/>
          </a:xfrm>
        </p:spPr>
        <p:txBody>
          <a:bodyPr/>
          <a:lstStyle/>
          <a:p>
            <a:pPr eaLnBrk="1" hangingPunct="1"/>
            <a:r>
              <a:rPr lang="en-US" altLang="en-US" sz="3200">
                <a:latin typeface="Arial" charset="0"/>
              </a:rPr>
              <a:t>Correlation and Causality</a:t>
            </a:r>
          </a:p>
        </p:txBody>
      </p:sp>
      <p:sp>
        <p:nvSpPr>
          <p:cNvPr id="189443" name="Rectangle 3"/>
          <p:cNvSpPr>
            <a:spLocks noGrp="1" noChangeArrowheads="1"/>
          </p:cNvSpPr>
          <p:nvPr>
            <p:ph idx="1"/>
          </p:nvPr>
        </p:nvSpPr>
        <p:spPr/>
        <p:txBody>
          <a:bodyPr/>
          <a:lstStyle/>
          <a:p>
            <a:pPr eaLnBrk="1" hangingPunct="1"/>
            <a:r>
              <a:rPr lang="en-GB" altLang="en-US" sz="2000" dirty="0">
                <a:latin typeface="Arial" charset="0"/>
              </a:rPr>
              <a:t>Correlation may be high, but what does this tell us about cause and effect?</a:t>
            </a:r>
          </a:p>
          <a:p>
            <a:pPr eaLnBrk="1" hangingPunct="1"/>
            <a:endParaRPr lang="en-GB" altLang="en-US" sz="2000" dirty="0">
              <a:latin typeface="Arial" charset="0"/>
            </a:endParaRPr>
          </a:p>
          <a:p>
            <a:pPr eaLnBrk="1" hangingPunct="1"/>
            <a:r>
              <a:rPr lang="en-GB" altLang="en-US" sz="2000" dirty="0">
                <a:latin typeface="Arial" charset="0"/>
              </a:rPr>
              <a:t>Does one cause the other? If so, which way round?</a:t>
            </a:r>
          </a:p>
          <a:p>
            <a:pPr eaLnBrk="1" hangingPunct="1"/>
            <a:endParaRPr lang="en-GB" altLang="en-US" sz="2000" dirty="0">
              <a:latin typeface="Arial" charset="0"/>
            </a:endParaRPr>
          </a:p>
          <a:p>
            <a:pPr eaLnBrk="1" hangingPunct="1"/>
            <a:r>
              <a:rPr lang="en-GB" altLang="en-US" sz="2000" dirty="0">
                <a:latin typeface="Arial" charset="0"/>
              </a:rPr>
              <a:t>Be careful about assuming causality in any relationship: high correlation does</a:t>
            </a:r>
            <a:r>
              <a:rPr lang="en-GB" altLang="en-US" sz="2000" b="1" dirty="0">
                <a:latin typeface="Arial" charset="0"/>
              </a:rPr>
              <a:t> not</a:t>
            </a:r>
            <a:r>
              <a:rPr lang="en-GB" altLang="en-US" sz="2000" dirty="0">
                <a:latin typeface="Arial" charset="0"/>
              </a:rPr>
              <a:t> necessarily mean that there is a causal relationship  …</a:t>
            </a:r>
          </a:p>
          <a:p>
            <a:pPr eaLnBrk="1" hangingPunct="1"/>
            <a:endParaRPr lang="en-GB" altLang="en-US" sz="2000" dirty="0">
              <a:latin typeface="Arial" charset="0"/>
            </a:endParaRPr>
          </a:p>
          <a:p>
            <a:pPr eaLnBrk="1" hangingPunct="1"/>
            <a:r>
              <a:rPr lang="en-GB" altLang="en-US" sz="2000" dirty="0">
                <a:latin typeface="Arial" charset="0"/>
              </a:rPr>
              <a:t>…… though it may indicate a possible relationship that merits further investigation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94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9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724965" y="836712"/>
            <a:ext cx="1728366" cy="661988"/>
          </a:xfrm>
        </p:spPr>
        <p:txBody>
          <a:bodyPr/>
          <a:lstStyle/>
          <a:p>
            <a:pPr algn="ctr" eaLnBrk="1" hangingPunct="1"/>
            <a:r>
              <a:rPr lang="en-GB" altLang="en-US" sz="3200" dirty="0">
                <a:latin typeface="Arial" charset="0"/>
              </a:rPr>
              <a:t>Surveys</a:t>
            </a:r>
          </a:p>
        </p:txBody>
      </p:sp>
      <p:pic>
        <p:nvPicPr>
          <p:cNvPr id="1026" name="Picture 2" descr="https://encrypted-tbn1.gstatic.com/images?q=tbn:ANd9GcQMUahO82vW7BAG9lynT2mtd_84VQKlM92lqURlOnwOI8inv3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148" y="2564904"/>
            <a:ext cx="31242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R7tYCRvRA6f0EhWqX15vNOrxJkj5gOfHIks6loa-nLAZi-2ex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988840"/>
            <a:ext cx="3024336" cy="201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50963" y="0"/>
            <a:ext cx="7793037" cy="1462088"/>
          </a:xfrm>
        </p:spPr>
        <p:txBody>
          <a:bodyPr/>
          <a:lstStyle/>
          <a:p>
            <a:pPr eaLnBrk="1" hangingPunct="1"/>
            <a:r>
              <a:rPr lang="en-GB" altLang="en-US" sz="3200" dirty="0">
                <a:latin typeface="Arial" charset="0"/>
              </a:rPr>
              <a:t>The (quasi) experimental approach</a:t>
            </a:r>
          </a:p>
        </p:txBody>
      </p:sp>
      <p:sp>
        <p:nvSpPr>
          <p:cNvPr id="136195" name="Rectangle 3"/>
          <p:cNvSpPr>
            <a:spLocks noGrp="1" noChangeArrowheads="1"/>
          </p:cNvSpPr>
          <p:nvPr>
            <p:ph idx="1"/>
          </p:nvPr>
        </p:nvSpPr>
        <p:spPr>
          <a:xfrm>
            <a:off x="1042988" y="2492375"/>
            <a:ext cx="7772400" cy="4114800"/>
          </a:xfrm>
        </p:spPr>
        <p:txBody>
          <a:bodyPr>
            <a:normAutofit/>
          </a:bodyPr>
          <a:lstStyle/>
          <a:p>
            <a:pPr marL="0" indent="0" eaLnBrk="1" hangingPunct="1">
              <a:buFont typeface="Wingdings" pitchFamily="2" charset="2"/>
              <a:buNone/>
            </a:pPr>
            <a:r>
              <a:rPr lang="en-GB" altLang="en-US" sz="2400" dirty="0">
                <a:latin typeface="Arial" charset="0"/>
              </a:rPr>
              <a:t>Experiments are used to ascertain the presence, type and degree of a causal relationship between two variables.  </a:t>
            </a:r>
          </a:p>
          <a:p>
            <a:pPr marL="0" indent="0" eaLnBrk="1" hangingPunct="1">
              <a:buFont typeface="Wingdings" pitchFamily="2" charset="2"/>
              <a:buNone/>
            </a:pPr>
            <a:endParaRPr lang="en-GB" altLang="en-US" sz="2400" dirty="0">
              <a:latin typeface="Arial" charset="0"/>
            </a:endParaRPr>
          </a:p>
          <a:p>
            <a:pPr marL="0" indent="0" eaLnBrk="1" hangingPunct="1">
              <a:buFont typeface="Wingdings" pitchFamily="2" charset="2"/>
              <a:buNone/>
            </a:pPr>
            <a:r>
              <a:rPr lang="en-GB" altLang="en-US" sz="2400" dirty="0">
                <a:latin typeface="Arial" charset="0"/>
              </a:rPr>
              <a:t>At its simplest, an ‘experiment’ involves making changes in the value of one variable - the independent variable - and observing the effect on another variable - the dependent variable.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6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e_problems_with_surveys_-_scene_from_Yes_Minister_TV_comed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39552" y="260648"/>
            <a:ext cx="8056691" cy="6093296"/>
          </a:xfrm>
          <a:prstGeom prst="rect">
            <a:avLst/>
          </a:prstGeom>
        </p:spPr>
      </p:pic>
    </p:spTree>
    <p:extLst>
      <p:ext uri="{BB962C8B-B14F-4D97-AF65-F5344CB8AC3E}">
        <p14:creationId xmlns:p14="http://schemas.microsoft.com/office/powerpoint/2010/main" val="25406097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71600" y="620688"/>
            <a:ext cx="4752702" cy="1462088"/>
          </a:xfrm>
        </p:spPr>
        <p:txBody>
          <a:bodyPr>
            <a:normAutofit fontScale="90000"/>
          </a:bodyPr>
          <a:lstStyle/>
          <a:p>
            <a:r>
              <a:rPr lang="en-GB" altLang="en-US" sz="2400" dirty="0">
                <a:solidFill>
                  <a:schemeClr val="tx1"/>
                </a:solidFill>
                <a:latin typeface="Book Antiqua" pitchFamily="18" charset="0"/>
              </a:rPr>
              <a:t> </a:t>
            </a:r>
            <a:br>
              <a:rPr lang="en-GB" altLang="en-US" sz="2400" dirty="0">
                <a:solidFill>
                  <a:schemeClr val="tx1"/>
                </a:solidFill>
                <a:latin typeface="Book Antiqua" pitchFamily="18" charset="0"/>
              </a:rPr>
            </a:br>
            <a:r>
              <a:rPr lang="en-GB" altLang="en-US" sz="3200" dirty="0">
                <a:latin typeface="Arial" charset="0"/>
              </a:rPr>
              <a:t>Typically surveys gather data with the intention of …</a:t>
            </a:r>
          </a:p>
        </p:txBody>
      </p:sp>
      <p:sp>
        <p:nvSpPr>
          <p:cNvPr id="139267" name="Rectangle 3"/>
          <p:cNvSpPr>
            <a:spLocks noGrp="1" noChangeArrowheads="1"/>
          </p:cNvSpPr>
          <p:nvPr>
            <p:ph idx="1"/>
          </p:nvPr>
        </p:nvSpPr>
        <p:spPr>
          <a:xfrm>
            <a:off x="467544" y="2420888"/>
            <a:ext cx="8352928" cy="3960812"/>
          </a:xfrm>
        </p:spPr>
        <p:txBody>
          <a:bodyPr>
            <a:noAutofit/>
          </a:bodyPr>
          <a:lstStyle/>
          <a:p>
            <a:pPr marL="766763" lvl="2" indent="-385763" eaLnBrk="1" hangingPunct="1">
              <a:buSzTx/>
              <a:buFont typeface="Wingdings" pitchFamily="2" charset="2"/>
              <a:buChar char="§"/>
              <a:tabLst>
                <a:tab pos="0" algn="l"/>
              </a:tabLst>
            </a:pPr>
            <a:r>
              <a:rPr lang="en-GB" altLang="en-US" sz="2400" dirty="0">
                <a:latin typeface="Arial" charset="0"/>
              </a:rPr>
              <a:t>describing the nature of existing conditions;</a:t>
            </a:r>
          </a:p>
          <a:p>
            <a:pPr marL="766763" lvl="2" indent="-385763" eaLnBrk="1" hangingPunct="1">
              <a:buSzTx/>
              <a:buFont typeface="Wingdings" pitchFamily="2" charset="2"/>
              <a:buNone/>
              <a:tabLst>
                <a:tab pos="0" algn="l"/>
              </a:tabLst>
            </a:pPr>
            <a:endParaRPr lang="en-GB" altLang="en-US" sz="2400" dirty="0">
              <a:latin typeface="Arial" charset="0"/>
            </a:endParaRPr>
          </a:p>
          <a:p>
            <a:pPr marL="766763" lvl="2" indent="-385763" eaLnBrk="1" hangingPunct="1">
              <a:buSzTx/>
              <a:buFont typeface="Wingdings" pitchFamily="2" charset="2"/>
              <a:buChar char="§"/>
              <a:tabLst>
                <a:tab pos="0" algn="l"/>
              </a:tabLst>
            </a:pPr>
            <a:r>
              <a:rPr lang="en-GB" altLang="en-US" sz="2400" dirty="0">
                <a:latin typeface="Arial" charset="0"/>
              </a:rPr>
              <a:t>comparing existing conditions with a previously documented situation;</a:t>
            </a:r>
          </a:p>
          <a:p>
            <a:pPr marL="766763" lvl="2" indent="-385763" eaLnBrk="1" hangingPunct="1">
              <a:buSzTx/>
              <a:buFont typeface="Wingdings" pitchFamily="2" charset="2"/>
              <a:buNone/>
              <a:tabLst>
                <a:tab pos="0" algn="l"/>
              </a:tabLst>
            </a:pPr>
            <a:endParaRPr lang="en-GB" altLang="en-US" sz="2400" dirty="0">
              <a:latin typeface="Arial" charset="0"/>
            </a:endParaRPr>
          </a:p>
          <a:p>
            <a:pPr marL="766763" lvl="2" indent="-385763" eaLnBrk="1" hangingPunct="1">
              <a:buSzTx/>
              <a:buFont typeface="Wingdings" pitchFamily="2" charset="2"/>
              <a:buChar char="§"/>
              <a:tabLst>
                <a:tab pos="0" algn="l"/>
              </a:tabLst>
            </a:pPr>
            <a:r>
              <a:rPr lang="en-GB" altLang="en-US" sz="2400" dirty="0">
                <a:latin typeface="Arial" charset="0"/>
              </a:rPr>
              <a:t>comparing existing conditions between different groups;</a:t>
            </a:r>
          </a:p>
          <a:p>
            <a:pPr marL="766763" lvl="2" indent="-385763" eaLnBrk="1" hangingPunct="1">
              <a:buSzTx/>
              <a:buFont typeface="Wingdings" pitchFamily="2" charset="2"/>
              <a:buNone/>
              <a:tabLst>
                <a:tab pos="0" algn="l"/>
              </a:tabLst>
            </a:pPr>
            <a:endParaRPr lang="en-GB" altLang="en-US" sz="2400" dirty="0">
              <a:latin typeface="Arial" charset="0"/>
            </a:endParaRPr>
          </a:p>
          <a:p>
            <a:pPr marL="766763" lvl="2" indent="-385763" eaLnBrk="1" hangingPunct="1">
              <a:buSzTx/>
              <a:buFont typeface="Wingdings" pitchFamily="2" charset="2"/>
              <a:buChar char="§"/>
              <a:tabLst>
                <a:tab pos="0" algn="l"/>
              </a:tabLst>
            </a:pPr>
            <a:r>
              <a:rPr lang="en-GB" altLang="en-US" sz="2400" dirty="0">
                <a:latin typeface="Arial" charset="0"/>
              </a:rPr>
              <a:t>determining the relationship between different events.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9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9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9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87624" y="404664"/>
            <a:ext cx="5597301" cy="1462088"/>
          </a:xfrm>
        </p:spPr>
        <p:txBody>
          <a:bodyPr/>
          <a:lstStyle/>
          <a:p>
            <a:pPr eaLnBrk="1" hangingPunct="1"/>
            <a:r>
              <a:rPr lang="en-GB" altLang="en-US" sz="3200" dirty="0">
                <a:latin typeface="Arial" charset="0"/>
              </a:rPr>
              <a:t>Before starting a survey it is necessary to consider …</a:t>
            </a:r>
          </a:p>
        </p:txBody>
      </p:sp>
      <p:sp>
        <p:nvSpPr>
          <p:cNvPr id="140291" name="Rectangle 3"/>
          <p:cNvSpPr>
            <a:spLocks noGrp="1" noChangeArrowheads="1"/>
          </p:cNvSpPr>
          <p:nvPr>
            <p:ph idx="1"/>
          </p:nvPr>
        </p:nvSpPr>
        <p:spPr>
          <a:xfrm>
            <a:off x="900113" y="2565400"/>
            <a:ext cx="7772400" cy="4114800"/>
          </a:xfrm>
        </p:spPr>
        <p:txBody>
          <a:bodyPr>
            <a:normAutofit/>
          </a:bodyPr>
          <a:lstStyle/>
          <a:p>
            <a:pPr marL="534988" indent="-534988" eaLnBrk="1" hangingPunct="1"/>
            <a:r>
              <a:rPr lang="en-GB" altLang="en-US" sz="2400" dirty="0">
                <a:latin typeface="Arial" charset="0"/>
              </a:rPr>
              <a:t>the exact purpose of the enquiry;</a:t>
            </a:r>
          </a:p>
          <a:p>
            <a:pPr marL="534988" indent="-534988" eaLnBrk="1" hangingPunct="1">
              <a:buFont typeface="Wingdings" pitchFamily="2" charset="2"/>
              <a:buNone/>
            </a:pPr>
            <a:endParaRPr lang="en-GB" altLang="en-US" sz="2400" dirty="0">
              <a:latin typeface="Arial" charset="0"/>
            </a:endParaRPr>
          </a:p>
          <a:p>
            <a:pPr marL="534988" indent="-534988" eaLnBrk="1" hangingPunct="1"/>
            <a:r>
              <a:rPr lang="en-GB" altLang="en-US" sz="2400" dirty="0">
                <a:latin typeface="Arial" charset="0"/>
              </a:rPr>
              <a:t>the population to be investigated;</a:t>
            </a:r>
          </a:p>
          <a:p>
            <a:pPr marL="534988" indent="-534988" eaLnBrk="1" hangingPunct="1">
              <a:buFont typeface="Wingdings" pitchFamily="2" charset="2"/>
              <a:buNone/>
            </a:pPr>
            <a:endParaRPr lang="en-GB" altLang="en-US" sz="2400" dirty="0">
              <a:latin typeface="Arial" charset="0"/>
            </a:endParaRPr>
          </a:p>
          <a:p>
            <a:pPr marL="534988" indent="-534988" eaLnBrk="1" hangingPunct="1"/>
            <a:r>
              <a:rPr lang="en-GB" altLang="en-US" sz="2400" dirty="0">
                <a:latin typeface="Arial" charset="0"/>
              </a:rPr>
              <a:t>the most appropriate sampling techniques (if any);</a:t>
            </a:r>
          </a:p>
          <a:p>
            <a:pPr marL="534988" indent="-534988" eaLnBrk="1" hangingPunct="1">
              <a:buFont typeface="Wingdings" pitchFamily="2" charset="2"/>
              <a:buNone/>
            </a:pPr>
            <a:endParaRPr lang="en-GB" altLang="en-US" sz="2400" dirty="0">
              <a:latin typeface="Arial" charset="0"/>
            </a:endParaRPr>
          </a:p>
          <a:p>
            <a:pPr marL="534988" indent="-534988" eaLnBrk="1" hangingPunct="1"/>
            <a:r>
              <a:rPr lang="en-GB" altLang="en-US" sz="2400" dirty="0">
                <a:latin typeface="Arial" charset="0"/>
              </a:rPr>
              <a:t>the resources available to the researcher.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548680"/>
            <a:ext cx="6203032" cy="1143000"/>
          </a:xfrm>
        </p:spPr>
        <p:txBody>
          <a:bodyPr>
            <a:normAutofit/>
          </a:bodyPr>
          <a:lstStyle/>
          <a:p>
            <a:r>
              <a:rPr lang="en-GB" sz="3600" dirty="0">
                <a:latin typeface="Arial" panose="020B0604020202020204" pitchFamily="34" charset="0"/>
                <a:cs typeface="Arial" panose="020B0604020202020204" pitchFamily="34" charset="0"/>
              </a:rPr>
              <a:t>On-line resources</a:t>
            </a:r>
          </a:p>
        </p:txBody>
      </p:sp>
      <p:sp>
        <p:nvSpPr>
          <p:cNvPr id="3" name="Content Placeholder 2"/>
          <p:cNvSpPr>
            <a:spLocks noGrp="1"/>
          </p:cNvSpPr>
          <p:nvPr>
            <p:ph idx="1"/>
          </p:nvPr>
        </p:nvSpPr>
        <p:spPr>
          <a:xfrm>
            <a:off x="1187624" y="1772816"/>
            <a:ext cx="6048672" cy="4680520"/>
          </a:xfrm>
        </p:spPr>
        <p:txBody>
          <a:bodyPr>
            <a:normAutofit/>
          </a:bodyPr>
          <a:lstStyle/>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3200" b="1" dirty="0">
              <a:solidFill>
                <a:schemeClr val="tx2"/>
              </a:solidFill>
              <a:latin typeface="Arial" panose="020B0604020202020204" pitchFamily="34" charset="0"/>
              <a:cs typeface="Arial" panose="020B0604020202020204" pitchFamily="34" charset="0"/>
            </a:endParaRPr>
          </a:p>
          <a:p>
            <a:pPr marL="0" indent="0">
              <a:buNone/>
            </a:pPr>
            <a:r>
              <a:rPr lang="en-GB" sz="3200" b="1" dirty="0">
                <a:solidFill>
                  <a:schemeClr val="tx2"/>
                </a:solidFill>
                <a:latin typeface="Arial" panose="020B0604020202020204" pitchFamily="34" charset="0"/>
                <a:cs typeface="Arial" panose="020B0604020202020204" pitchFamily="34" charset="0"/>
                <a:hlinkClick r:id="rId2"/>
              </a:rPr>
              <a:t>Bristol Online Surveys (BOS)</a:t>
            </a:r>
            <a:endParaRPr lang="en-GB" sz="3200" b="1" dirty="0">
              <a:solidFill>
                <a:schemeClr val="tx2"/>
              </a:solidFill>
              <a:latin typeface="Arial" panose="020B0604020202020204" pitchFamily="34" charset="0"/>
              <a:cs typeface="Arial" panose="020B0604020202020204" pitchFamily="34" charset="0"/>
            </a:endParaRPr>
          </a:p>
          <a:p>
            <a:pPr marL="0" indent="0">
              <a:buNone/>
            </a:pPr>
            <a:endParaRPr lang="en-GB" sz="3200" b="1" dirty="0">
              <a:solidFill>
                <a:schemeClr val="tx2"/>
              </a:solidFill>
              <a:latin typeface="Arial" panose="020B0604020202020204" pitchFamily="34" charset="0"/>
              <a:cs typeface="Arial" panose="020B0604020202020204" pitchFamily="34" charset="0"/>
            </a:endParaRPr>
          </a:p>
          <a:p>
            <a:pPr marL="0" indent="0">
              <a:buNone/>
            </a:pPr>
            <a:r>
              <a:rPr lang="en-GB" sz="3200" b="1" dirty="0">
                <a:solidFill>
                  <a:schemeClr val="tx2"/>
                </a:solidFill>
                <a:latin typeface="Arial" panose="020B0604020202020204" pitchFamily="34" charset="0"/>
                <a:cs typeface="Arial" panose="020B0604020202020204" pitchFamily="34" charset="0"/>
                <a:hlinkClick r:id="rId3"/>
              </a:rPr>
              <a:t>Other on-line survey possibilities</a:t>
            </a:r>
            <a:endParaRPr lang="en-GB" sz="3200" b="1" dirty="0">
              <a:solidFill>
                <a:schemeClr val="tx2"/>
              </a:solidFill>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39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2699792" y="2204864"/>
            <a:ext cx="3744342" cy="2160066"/>
          </a:xfrm>
        </p:spPr>
        <p:txBody>
          <a:bodyPr/>
          <a:lstStyle/>
          <a:p>
            <a:pPr algn="ctr" eaLnBrk="1" hangingPunct="1">
              <a:buFont typeface="Wingdings" pitchFamily="2" charset="2"/>
              <a:buNone/>
            </a:pPr>
            <a:endParaRPr lang="en-GB" altLang="en-US" dirty="0"/>
          </a:p>
          <a:p>
            <a:pPr algn="ctr" eaLnBrk="1" hangingPunct="1">
              <a:buFont typeface="Wingdings" pitchFamily="2" charset="2"/>
              <a:buNone/>
            </a:pPr>
            <a:endParaRPr lang="en-GB" altLang="en-US" dirty="0"/>
          </a:p>
          <a:p>
            <a:pPr algn="ctr" eaLnBrk="1" hangingPunct="1">
              <a:buFont typeface="Wingdings" pitchFamily="2" charset="2"/>
              <a:buNone/>
            </a:pPr>
            <a:r>
              <a:rPr lang="en-GB" altLang="en-US" sz="3600" b="1" dirty="0">
                <a:solidFill>
                  <a:schemeClr val="tx2"/>
                </a:solidFill>
                <a:latin typeface="Arial" charset="0"/>
              </a:rPr>
              <a:t>Sampling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50963" y="260648"/>
            <a:ext cx="7793037" cy="1462087"/>
          </a:xfrm>
        </p:spPr>
        <p:txBody>
          <a:bodyPr/>
          <a:lstStyle/>
          <a:p>
            <a:pPr eaLnBrk="1" hangingPunct="1"/>
            <a:r>
              <a:rPr lang="en-GB" altLang="en-US" sz="3200" dirty="0">
                <a:latin typeface="Arial" charset="0"/>
              </a:rPr>
              <a:t>Populations and samples</a:t>
            </a:r>
          </a:p>
        </p:txBody>
      </p:sp>
      <p:sp>
        <p:nvSpPr>
          <p:cNvPr id="181251" name="Rectangle 3"/>
          <p:cNvSpPr>
            <a:spLocks noGrp="1" noChangeArrowheads="1"/>
          </p:cNvSpPr>
          <p:nvPr>
            <p:ph idx="1"/>
          </p:nvPr>
        </p:nvSpPr>
        <p:spPr>
          <a:xfrm>
            <a:off x="1042988" y="2349500"/>
            <a:ext cx="7026275" cy="3709988"/>
          </a:xfrm>
        </p:spPr>
        <p:txBody>
          <a:bodyPr/>
          <a:lstStyle/>
          <a:p>
            <a:pPr eaLnBrk="1" hangingPunct="1">
              <a:lnSpc>
                <a:spcPct val="90000"/>
              </a:lnSpc>
              <a:buFont typeface="Wingdings" pitchFamily="2" charset="2"/>
              <a:buNone/>
            </a:pPr>
            <a:r>
              <a:rPr lang="en-GB" altLang="en-US" sz="2000" dirty="0">
                <a:latin typeface="Arial" charset="0"/>
              </a:rPr>
              <a:t>	</a:t>
            </a:r>
            <a:r>
              <a:rPr lang="en-GB" altLang="en-US" sz="2400" dirty="0">
                <a:latin typeface="Arial" charset="0"/>
              </a:rPr>
              <a:t>Educational researchers can make inferences about a large group of people by studying a smaller group (or subset).  </a:t>
            </a:r>
          </a:p>
          <a:p>
            <a:pPr eaLnBrk="1" hangingPunct="1">
              <a:lnSpc>
                <a:spcPct val="90000"/>
              </a:lnSpc>
              <a:buFont typeface="Wingdings" pitchFamily="2" charset="2"/>
              <a:buNone/>
            </a:pPr>
            <a:endParaRPr lang="en-GB" altLang="en-US" sz="2400" dirty="0">
              <a:latin typeface="Arial" charset="0"/>
            </a:endParaRPr>
          </a:p>
          <a:p>
            <a:pPr eaLnBrk="1" hangingPunct="1">
              <a:lnSpc>
                <a:spcPct val="90000"/>
              </a:lnSpc>
              <a:buFont typeface="Wingdings" pitchFamily="2" charset="2"/>
              <a:buNone/>
            </a:pPr>
            <a:r>
              <a:rPr lang="en-GB" altLang="en-US" sz="2400" dirty="0">
                <a:latin typeface="Arial" charset="0"/>
              </a:rPr>
              <a:t>	The large group is described as the </a:t>
            </a:r>
            <a:r>
              <a:rPr lang="en-GB" altLang="en-US" sz="2400" b="1" dirty="0">
                <a:solidFill>
                  <a:schemeClr val="tx2"/>
                </a:solidFill>
                <a:latin typeface="Arial" charset="0"/>
              </a:rPr>
              <a:t>population.</a:t>
            </a:r>
            <a:r>
              <a:rPr lang="en-GB" altLang="en-US" sz="2400" dirty="0">
                <a:latin typeface="Arial" charset="0"/>
              </a:rPr>
              <a:t>  </a:t>
            </a:r>
          </a:p>
          <a:p>
            <a:pPr eaLnBrk="1" hangingPunct="1">
              <a:lnSpc>
                <a:spcPct val="90000"/>
              </a:lnSpc>
              <a:buFont typeface="Wingdings" pitchFamily="2" charset="2"/>
              <a:buNone/>
            </a:pPr>
            <a:endParaRPr lang="en-GB" altLang="en-US" sz="2400" dirty="0">
              <a:latin typeface="Arial" charset="0"/>
            </a:endParaRPr>
          </a:p>
          <a:p>
            <a:pPr eaLnBrk="1" hangingPunct="1">
              <a:lnSpc>
                <a:spcPct val="90000"/>
              </a:lnSpc>
              <a:buFont typeface="Wingdings" pitchFamily="2" charset="2"/>
              <a:buNone/>
            </a:pPr>
            <a:r>
              <a:rPr lang="en-GB" altLang="en-US" sz="2400" dirty="0">
                <a:latin typeface="Arial" charset="0"/>
              </a:rPr>
              <a:t>	The smaller group is described as the </a:t>
            </a:r>
            <a:r>
              <a:rPr lang="en-GB" altLang="en-US" sz="2400" b="1" dirty="0">
                <a:solidFill>
                  <a:schemeClr val="tx2"/>
                </a:solidFill>
                <a:latin typeface="Arial" charset="0"/>
              </a:rPr>
              <a:t>sample.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1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50963" y="188913"/>
            <a:ext cx="7793037" cy="1462087"/>
          </a:xfrm>
        </p:spPr>
        <p:txBody>
          <a:bodyPr/>
          <a:lstStyle/>
          <a:p>
            <a:pPr eaLnBrk="1" hangingPunct="1"/>
            <a:r>
              <a:rPr lang="en-GB" altLang="en-US" sz="3200" dirty="0">
                <a:latin typeface="Arial" charset="0"/>
              </a:rPr>
              <a:t>Why sample?</a:t>
            </a:r>
          </a:p>
        </p:txBody>
      </p:sp>
      <p:sp>
        <p:nvSpPr>
          <p:cNvPr id="182275" name="Rectangle 3"/>
          <p:cNvSpPr>
            <a:spLocks noGrp="1" noChangeArrowheads="1"/>
          </p:cNvSpPr>
          <p:nvPr>
            <p:ph idx="1"/>
          </p:nvPr>
        </p:nvSpPr>
        <p:spPr>
          <a:xfrm>
            <a:off x="900113" y="2060575"/>
            <a:ext cx="7772400" cy="4114800"/>
          </a:xfrm>
        </p:spPr>
        <p:txBody>
          <a:bodyPr/>
          <a:lstStyle/>
          <a:p>
            <a:pPr eaLnBrk="1" hangingPunct="1">
              <a:buClr>
                <a:schemeClr val="tx1"/>
              </a:buClr>
              <a:buFont typeface="Wingdings" pitchFamily="2" charset="2"/>
              <a:buNone/>
            </a:pPr>
            <a:endParaRPr lang="en-GB" altLang="en-US" sz="2400" dirty="0">
              <a:latin typeface="Arial" charset="0"/>
            </a:endParaRPr>
          </a:p>
          <a:p>
            <a:pPr eaLnBrk="1" hangingPunct="1">
              <a:buClr>
                <a:schemeClr val="tx1"/>
              </a:buClr>
            </a:pPr>
            <a:r>
              <a:rPr lang="en-GB" altLang="en-US" sz="2400" dirty="0">
                <a:latin typeface="Arial" charset="0"/>
              </a:rPr>
              <a:t>In many cases complete coverage is not possible.</a:t>
            </a:r>
          </a:p>
          <a:p>
            <a:pPr eaLnBrk="1" hangingPunct="1">
              <a:buClr>
                <a:schemeClr val="tx1"/>
              </a:buClr>
              <a:buFont typeface="Wingdings" pitchFamily="2" charset="2"/>
              <a:buNone/>
            </a:pPr>
            <a:endParaRPr lang="en-GB" altLang="en-US" sz="2400" dirty="0">
              <a:latin typeface="Arial" charset="0"/>
            </a:endParaRPr>
          </a:p>
          <a:p>
            <a:pPr eaLnBrk="1" hangingPunct="1">
              <a:buClr>
                <a:schemeClr val="tx1"/>
              </a:buClr>
            </a:pPr>
            <a:r>
              <a:rPr lang="en-GB" altLang="en-US" sz="2400" dirty="0">
                <a:latin typeface="Arial" charset="0"/>
              </a:rPr>
              <a:t>Complete coverage may not offer substantial advantage over a sample (extent of variation within the population).</a:t>
            </a:r>
          </a:p>
          <a:p>
            <a:pPr eaLnBrk="1" hangingPunct="1">
              <a:buClr>
                <a:schemeClr val="tx1"/>
              </a:buClr>
              <a:buFont typeface="Wingdings" pitchFamily="2" charset="2"/>
              <a:buNone/>
            </a:pPr>
            <a:endParaRPr lang="en-GB" altLang="en-US" sz="2400" dirty="0">
              <a:latin typeface="Arial" charset="0"/>
            </a:endParaRPr>
          </a:p>
          <a:p>
            <a:pPr eaLnBrk="1" hangingPunct="1">
              <a:buClr>
                <a:schemeClr val="tx1"/>
              </a:buClr>
            </a:pPr>
            <a:r>
              <a:rPr lang="en-GB" altLang="en-US" sz="2400" dirty="0">
                <a:latin typeface="Arial" charset="0"/>
              </a:rPr>
              <a:t>Studies based on samples require less time and produce quick answers.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95736" y="692696"/>
            <a:ext cx="2746648" cy="1143000"/>
          </a:xfrm>
        </p:spPr>
        <p:txBody>
          <a:bodyPr/>
          <a:lstStyle/>
          <a:p>
            <a:pPr eaLnBrk="1" hangingPunct="1"/>
            <a:r>
              <a:rPr lang="en-GB" altLang="en-US" sz="3200" dirty="0">
                <a:latin typeface="Arial" charset="0"/>
              </a:rPr>
              <a:t>but ….</a:t>
            </a:r>
          </a:p>
        </p:txBody>
      </p:sp>
      <p:sp>
        <p:nvSpPr>
          <p:cNvPr id="183299" name="Rectangle 3"/>
          <p:cNvSpPr>
            <a:spLocks noGrp="1" noChangeArrowheads="1"/>
          </p:cNvSpPr>
          <p:nvPr>
            <p:ph idx="1"/>
          </p:nvPr>
        </p:nvSpPr>
        <p:spPr/>
        <p:txBody>
          <a:bodyPr/>
          <a:lstStyle/>
          <a:p>
            <a:pPr eaLnBrk="1" hangingPunct="1"/>
            <a:endParaRPr lang="en-GB" altLang="en-US" sz="2400" dirty="0">
              <a:latin typeface="Arial" charset="0"/>
            </a:endParaRPr>
          </a:p>
          <a:p>
            <a:pPr marL="534988" indent="-534988" eaLnBrk="1" hangingPunct="1"/>
            <a:r>
              <a:rPr lang="en-GB" altLang="en-US" sz="2400" dirty="0">
                <a:latin typeface="Arial" charset="0"/>
              </a:rPr>
              <a:t>Surveys may require more administration, planning and programming than saturation surveys (because of the need to design appropriate sampling procedures).</a:t>
            </a:r>
          </a:p>
          <a:p>
            <a:pPr eaLnBrk="1" hangingPunct="1">
              <a:buFont typeface="Wingdings" pitchFamily="2" charset="2"/>
              <a:buNone/>
            </a:pPr>
            <a:endParaRPr lang="en-GB" altLang="en-US" sz="2400" dirty="0">
              <a:latin typeface="Arial" charset="0"/>
            </a:endParaRPr>
          </a:p>
          <a:p>
            <a:pPr marL="534988" indent="-534988" eaLnBrk="1" hangingPunct="1"/>
            <a:r>
              <a:rPr lang="en-GB" altLang="en-US" sz="2400" dirty="0">
                <a:latin typeface="Arial" charset="0"/>
              </a:rPr>
              <a:t>Sample studies will always be open to criticism simply because of having to work with </a:t>
            </a:r>
            <a:r>
              <a:rPr lang="en-GB" altLang="en-US" sz="2400">
                <a:latin typeface="Arial" charset="0"/>
              </a:rPr>
              <a:t>a sample..</a:t>
            </a:r>
            <a:endParaRPr lang="en-GB" altLang="en-US"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32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3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50963" y="188913"/>
            <a:ext cx="7793037" cy="1462087"/>
          </a:xfrm>
        </p:spPr>
        <p:txBody>
          <a:bodyPr/>
          <a:lstStyle/>
          <a:p>
            <a:pPr eaLnBrk="1" hangingPunct="1"/>
            <a:r>
              <a:rPr lang="en-GB" altLang="en-US" sz="3200" dirty="0">
                <a:latin typeface="Arial" charset="0"/>
              </a:rPr>
              <a:t>Principles of sampling</a:t>
            </a:r>
          </a:p>
        </p:txBody>
      </p:sp>
      <p:sp>
        <p:nvSpPr>
          <p:cNvPr id="184323" name="Rectangle 3"/>
          <p:cNvSpPr>
            <a:spLocks noGrp="1" noChangeArrowheads="1"/>
          </p:cNvSpPr>
          <p:nvPr>
            <p:ph idx="1"/>
          </p:nvPr>
        </p:nvSpPr>
        <p:spPr>
          <a:xfrm>
            <a:off x="1042988" y="2060575"/>
            <a:ext cx="7273925" cy="4105275"/>
          </a:xfrm>
        </p:spPr>
        <p:txBody>
          <a:bodyPr>
            <a:normAutofit lnSpcReduction="10000"/>
          </a:bodyPr>
          <a:lstStyle/>
          <a:p>
            <a:pPr eaLnBrk="1" hangingPunct="1">
              <a:buClr>
                <a:schemeClr val="tx1"/>
              </a:buClr>
            </a:pPr>
            <a:r>
              <a:rPr lang="en-GB" altLang="en-US" sz="2400" dirty="0">
                <a:latin typeface="Arial" charset="0"/>
              </a:rPr>
              <a:t>A sample must be selected carefully so as to represent the overall population</a:t>
            </a:r>
          </a:p>
          <a:p>
            <a:pPr eaLnBrk="1" hangingPunct="1">
              <a:buClr>
                <a:schemeClr val="tx1"/>
              </a:buClr>
              <a:buFont typeface="Wingdings" pitchFamily="2" charset="2"/>
              <a:buNone/>
            </a:pPr>
            <a:endParaRPr lang="en-GB" altLang="en-US" sz="2400" dirty="0">
              <a:latin typeface="Arial" charset="0"/>
            </a:endParaRPr>
          </a:p>
          <a:p>
            <a:pPr eaLnBrk="1" hangingPunct="1">
              <a:buClr>
                <a:schemeClr val="tx1"/>
              </a:buClr>
            </a:pPr>
            <a:r>
              <a:rPr lang="en-GB" altLang="en-US" sz="2400" dirty="0">
                <a:latin typeface="Arial" charset="0"/>
              </a:rPr>
              <a:t>Sample units must be identifiable and defined</a:t>
            </a:r>
          </a:p>
          <a:p>
            <a:pPr eaLnBrk="1" hangingPunct="1">
              <a:buClr>
                <a:schemeClr val="tx1"/>
              </a:buClr>
              <a:buFont typeface="Wingdings" pitchFamily="2" charset="2"/>
              <a:buNone/>
            </a:pPr>
            <a:endParaRPr lang="en-GB" altLang="en-US" sz="2400" dirty="0">
              <a:latin typeface="Arial" charset="0"/>
            </a:endParaRPr>
          </a:p>
          <a:p>
            <a:pPr eaLnBrk="1" hangingPunct="1">
              <a:buClr>
                <a:schemeClr val="tx1"/>
              </a:buClr>
            </a:pPr>
            <a:r>
              <a:rPr lang="en-GB" altLang="en-US" sz="2400" dirty="0">
                <a:latin typeface="Arial" charset="0"/>
              </a:rPr>
              <a:t>Once selected, the sample should be used throughout the study</a:t>
            </a:r>
          </a:p>
          <a:p>
            <a:pPr eaLnBrk="1" hangingPunct="1">
              <a:buClr>
                <a:schemeClr val="tx1"/>
              </a:buClr>
              <a:buFont typeface="Wingdings" pitchFamily="2" charset="2"/>
              <a:buNone/>
            </a:pPr>
            <a:endParaRPr lang="en-GB" altLang="en-US" sz="2400" dirty="0">
              <a:latin typeface="Arial" charset="0"/>
            </a:endParaRPr>
          </a:p>
          <a:p>
            <a:pPr eaLnBrk="1" hangingPunct="1">
              <a:buClr>
                <a:schemeClr val="tx1"/>
              </a:buClr>
            </a:pPr>
            <a:r>
              <a:rPr lang="en-GB" altLang="en-US" sz="2400" dirty="0">
                <a:latin typeface="Arial" charset="0"/>
              </a:rPr>
              <a:t>The sample must ensure a sufficient number of responses</a:t>
            </a:r>
          </a:p>
          <a:p>
            <a:pPr eaLnBrk="1" hangingPunct="1">
              <a:buClr>
                <a:schemeClr val="tx1"/>
              </a:buClr>
              <a:buFont typeface="Wingdings" pitchFamily="2" charset="2"/>
              <a:buNone/>
            </a:pPr>
            <a:endParaRPr lang="en-GB" alt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50963" y="836712"/>
            <a:ext cx="7793037" cy="597694"/>
          </a:xfrm>
        </p:spPr>
        <p:txBody>
          <a:bodyPr/>
          <a:lstStyle/>
          <a:p>
            <a:pPr eaLnBrk="1" hangingPunct="1"/>
            <a:r>
              <a:rPr lang="en-GB" altLang="en-US" sz="3200" dirty="0">
                <a:latin typeface="Arial" charset="0"/>
              </a:rPr>
              <a:t>Some common types of sample</a:t>
            </a:r>
          </a:p>
        </p:txBody>
      </p:sp>
      <p:sp>
        <p:nvSpPr>
          <p:cNvPr id="185347" name="Rectangle 3"/>
          <p:cNvSpPr>
            <a:spLocks noGrp="1" noChangeArrowheads="1"/>
          </p:cNvSpPr>
          <p:nvPr>
            <p:ph idx="1"/>
          </p:nvPr>
        </p:nvSpPr>
        <p:spPr>
          <a:xfrm>
            <a:off x="395536" y="1772816"/>
            <a:ext cx="8424936" cy="4824536"/>
          </a:xfrm>
        </p:spPr>
        <p:txBody>
          <a:bodyPr>
            <a:normAutofit lnSpcReduction="10000"/>
          </a:bodyPr>
          <a:lstStyle/>
          <a:p>
            <a:pPr eaLnBrk="1" hangingPunct="1">
              <a:lnSpc>
                <a:spcPct val="90000"/>
              </a:lnSpc>
              <a:buFont typeface="Wingdings" pitchFamily="2" charset="2"/>
              <a:buNone/>
            </a:pPr>
            <a:r>
              <a:rPr lang="en-GB" altLang="en-US" b="1" dirty="0">
                <a:latin typeface="Arial Unicode MS" pitchFamily="34" charset="-128"/>
              </a:rPr>
              <a:t>	</a:t>
            </a:r>
            <a:r>
              <a:rPr lang="en-GB" altLang="en-US" sz="2400" b="1" dirty="0">
                <a:solidFill>
                  <a:schemeClr val="tx2"/>
                </a:solidFill>
                <a:latin typeface="Arial" charset="0"/>
              </a:rPr>
              <a:t>Random sample</a:t>
            </a:r>
            <a:r>
              <a:rPr lang="en-GB" altLang="en-US" sz="2400" dirty="0">
                <a:latin typeface="Arial" charset="0"/>
              </a:rPr>
              <a:t>: every member of the ‘parent population’ has an equal chance of being selected.  The method involves selecting at random from a list of the population. </a:t>
            </a:r>
          </a:p>
          <a:p>
            <a:pPr eaLnBrk="1" hangingPunct="1">
              <a:lnSpc>
                <a:spcPct val="90000"/>
              </a:lnSpc>
              <a:buFont typeface="Wingdings" pitchFamily="2" charset="2"/>
              <a:buNone/>
            </a:pPr>
            <a:endParaRPr lang="en-GB" altLang="en-US" sz="2400" dirty="0">
              <a:latin typeface="Arial" charset="0"/>
            </a:endParaRPr>
          </a:p>
          <a:p>
            <a:pPr eaLnBrk="1" hangingPunct="1">
              <a:lnSpc>
                <a:spcPct val="90000"/>
              </a:lnSpc>
              <a:buFont typeface="Wingdings" pitchFamily="2" charset="2"/>
              <a:buNone/>
            </a:pPr>
            <a:r>
              <a:rPr lang="en-GB" altLang="en-US" sz="2400" b="1" dirty="0">
                <a:latin typeface="Arial" charset="0"/>
              </a:rPr>
              <a:t>	</a:t>
            </a:r>
            <a:r>
              <a:rPr lang="en-GB" altLang="en-US" sz="2400" b="1" dirty="0">
                <a:solidFill>
                  <a:schemeClr val="tx2"/>
                </a:solidFill>
                <a:latin typeface="Arial" charset="0"/>
              </a:rPr>
              <a:t>Systematic sample</a:t>
            </a:r>
            <a:r>
              <a:rPr lang="en-GB" altLang="en-US" sz="2400" dirty="0">
                <a:latin typeface="Arial" charset="0"/>
              </a:rPr>
              <a:t>:  members are selected according to a system rather than at random: for example, every tenth person on the list.  The starting point for the selection is chosen at random.</a:t>
            </a:r>
          </a:p>
          <a:p>
            <a:pPr eaLnBrk="1" hangingPunct="1">
              <a:lnSpc>
                <a:spcPct val="90000"/>
              </a:lnSpc>
              <a:buFont typeface="Wingdings" pitchFamily="2" charset="2"/>
              <a:buNone/>
            </a:pPr>
            <a:endParaRPr lang="en-GB" altLang="en-US" sz="2400" dirty="0">
              <a:latin typeface="Arial" charset="0"/>
            </a:endParaRPr>
          </a:p>
          <a:p>
            <a:pPr eaLnBrk="1" hangingPunct="1">
              <a:lnSpc>
                <a:spcPct val="90000"/>
              </a:lnSpc>
              <a:buFont typeface="Wingdings" pitchFamily="2" charset="2"/>
              <a:buNone/>
            </a:pPr>
            <a:r>
              <a:rPr lang="en-GB" altLang="en-US" sz="2400" b="1" dirty="0">
                <a:latin typeface="Arial" charset="0"/>
              </a:rPr>
              <a:t>	</a:t>
            </a:r>
            <a:r>
              <a:rPr lang="en-GB" altLang="en-US" sz="2400" b="1" dirty="0">
                <a:solidFill>
                  <a:schemeClr val="tx2"/>
                </a:solidFill>
                <a:latin typeface="Arial" charset="0"/>
              </a:rPr>
              <a:t>Stratified random sample</a:t>
            </a:r>
            <a:r>
              <a:rPr lang="en-GB" altLang="en-US" sz="2400" dirty="0">
                <a:latin typeface="Arial" charset="0"/>
              </a:rPr>
              <a:t>: the population is grouped (</a:t>
            </a:r>
            <a:r>
              <a:rPr lang="en-GB" altLang="en-US" sz="2400" dirty="0" err="1">
                <a:latin typeface="Arial" charset="0"/>
              </a:rPr>
              <a:t>eg</a:t>
            </a:r>
            <a:r>
              <a:rPr lang="en-GB" altLang="en-US" sz="2400" dirty="0">
                <a:latin typeface="Arial" charset="0"/>
              </a:rPr>
              <a:t> boys and girls, or different socioeconomic groups) before random selection is made.  It is usual to select sample sizes from each group in proportion to the total size of the group.</a:t>
            </a:r>
          </a:p>
          <a:p>
            <a:pPr eaLnBrk="1" hangingPunct="1">
              <a:lnSpc>
                <a:spcPct val="90000"/>
              </a:lnSpc>
              <a:buFont typeface="Wingdings" pitchFamily="2" charset="2"/>
              <a:buNone/>
            </a:pPr>
            <a:endParaRPr lang="en-GB" altLang="en-US" sz="2000" dirty="0">
              <a:latin typeface="Arial" charset="0"/>
            </a:endParaRPr>
          </a:p>
          <a:p>
            <a:pPr eaLnBrk="1" hangingPunct="1">
              <a:lnSpc>
                <a:spcPct val="90000"/>
              </a:lnSpc>
            </a:pPr>
            <a:endParaRPr lang="en-GB" alt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53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5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87450" y="188913"/>
            <a:ext cx="7793038" cy="1462087"/>
          </a:xfrm>
        </p:spPr>
        <p:txBody>
          <a:bodyPr/>
          <a:lstStyle/>
          <a:p>
            <a:pPr eaLnBrk="1" hangingPunct="1"/>
            <a:r>
              <a:rPr lang="en-GB" altLang="en-US" sz="3200" dirty="0">
                <a:latin typeface="Arial" charset="0"/>
              </a:rPr>
              <a:t>Experiments usually involve</a:t>
            </a:r>
          </a:p>
        </p:txBody>
      </p:sp>
      <p:sp>
        <p:nvSpPr>
          <p:cNvPr id="137219" name="Rectangle 3"/>
          <p:cNvSpPr>
            <a:spLocks noGrp="1" noChangeArrowheads="1"/>
          </p:cNvSpPr>
          <p:nvPr>
            <p:ph idx="1"/>
          </p:nvPr>
        </p:nvSpPr>
        <p:spPr>
          <a:xfrm>
            <a:off x="1187450" y="2349500"/>
            <a:ext cx="5832822" cy="4114800"/>
          </a:xfrm>
        </p:spPr>
        <p:txBody>
          <a:bodyPr>
            <a:normAutofit/>
          </a:bodyPr>
          <a:lstStyle/>
          <a:p>
            <a:r>
              <a:rPr lang="en-GB" altLang="en-US" sz="2400" dirty="0">
                <a:latin typeface="Arial" charset="0"/>
              </a:rPr>
              <a:t>The identification and control of variables</a:t>
            </a:r>
          </a:p>
          <a:p>
            <a:pPr eaLnBrk="1" hangingPunct="1"/>
            <a:endParaRPr lang="en-GB" altLang="en-US" sz="2400" dirty="0">
              <a:latin typeface="Arial" charset="0"/>
            </a:endParaRPr>
          </a:p>
          <a:p>
            <a:r>
              <a:rPr lang="en-GB" altLang="en-US" sz="2400" dirty="0">
                <a:latin typeface="Arial" charset="0"/>
              </a:rPr>
              <a:t>Observation and measurement</a:t>
            </a:r>
          </a:p>
          <a:p>
            <a:endParaRPr lang="en-GB" altLang="en-US" sz="2400" dirty="0">
              <a:latin typeface="Arial" charset="0"/>
            </a:endParaRPr>
          </a:p>
          <a:p>
            <a:pPr eaLnBrk="1" hangingPunct="1"/>
            <a:r>
              <a:rPr lang="en-GB" altLang="en-US" sz="2400" dirty="0">
                <a:latin typeface="Arial" charset="0"/>
              </a:rPr>
              <a:t>(Often) the use of ‘controls’ to compare circumstances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ED86701-EE75-49A5-8423-D6ABB621ED24}" type="slidenum">
              <a:rPr lang="en-GB" altLang="en-US"/>
              <a:pPr/>
              <a:t>30</a:t>
            </a:fld>
            <a:endParaRPr lang="en-GB" altLang="en-US"/>
          </a:p>
        </p:txBody>
      </p:sp>
      <p:sp>
        <p:nvSpPr>
          <p:cNvPr id="66562" name="Rectangle 2"/>
          <p:cNvSpPr>
            <a:spLocks noGrp="1" noChangeArrowheads="1"/>
          </p:cNvSpPr>
          <p:nvPr>
            <p:ph type="title"/>
          </p:nvPr>
        </p:nvSpPr>
        <p:spPr>
          <a:xfrm>
            <a:off x="755576" y="692696"/>
            <a:ext cx="4762872" cy="1143000"/>
          </a:xfrm>
        </p:spPr>
        <p:txBody>
          <a:bodyPr>
            <a:normAutofit/>
          </a:bodyPr>
          <a:lstStyle/>
          <a:p>
            <a:r>
              <a:rPr lang="en-GB" altLang="en-US" sz="3600" dirty="0">
                <a:latin typeface="Arial" panose="020B0604020202020204" pitchFamily="34" charset="0"/>
                <a:cs typeface="Arial" panose="020B0604020202020204" pitchFamily="34" charset="0"/>
              </a:rPr>
              <a:t>Probability sampling</a:t>
            </a:r>
            <a:endParaRPr lang="en-US" altLang="en-US" sz="3600" dirty="0">
              <a:latin typeface="Arial" panose="020B0604020202020204" pitchFamily="34" charset="0"/>
              <a:cs typeface="Arial" panose="020B0604020202020204" pitchFamily="34" charset="0"/>
            </a:endParaRPr>
          </a:p>
        </p:txBody>
      </p:sp>
      <p:sp>
        <p:nvSpPr>
          <p:cNvPr id="66563" name="Rectangle 3"/>
          <p:cNvSpPr>
            <a:spLocks noGrp="1" noChangeArrowheads="1"/>
          </p:cNvSpPr>
          <p:nvPr>
            <p:ph type="body" idx="1"/>
          </p:nvPr>
        </p:nvSpPr>
        <p:spPr>
          <a:xfrm>
            <a:off x="611560" y="2060848"/>
            <a:ext cx="7787208" cy="4389120"/>
          </a:xfrm>
        </p:spPr>
        <p:txBody>
          <a:bodyPr/>
          <a:lstStyle/>
          <a:p>
            <a:pPr marL="0" indent="0">
              <a:buNone/>
            </a:pPr>
            <a:r>
              <a:rPr lang="en-GB" altLang="en-US" sz="2800" dirty="0">
                <a:latin typeface="Arial" panose="020B0604020202020204" pitchFamily="34" charset="0"/>
                <a:cs typeface="Arial" panose="020B0604020202020204" pitchFamily="34" charset="0"/>
              </a:rPr>
              <a:t>Based on the idea that the people/events you choose as the sample are chosen because you think it is probable (its likelihood) that they will be a representative cross section of the population/event in the whole population under study.</a:t>
            </a:r>
          </a:p>
        </p:txBody>
      </p:sp>
    </p:spTree>
    <p:extLst>
      <p:ext uri="{BB962C8B-B14F-4D97-AF65-F5344CB8AC3E}">
        <p14:creationId xmlns:p14="http://schemas.microsoft.com/office/powerpoint/2010/main" val="990920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87450" y="188913"/>
            <a:ext cx="7793038" cy="1462087"/>
          </a:xfrm>
        </p:spPr>
        <p:txBody>
          <a:bodyPr/>
          <a:lstStyle/>
          <a:p>
            <a:pPr eaLnBrk="1" hangingPunct="1"/>
            <a:r>
              <a:rPr lang="en-GB" altLang="en-US" sz="3200" dirty="0">
                <a:latin typeface="Arial" charset="0"/>
              </a:rPr>
              <a:t>Some more common types of sample</a:t>
            </a:r>
          </a:p>
        </p:txBody>
      </p:sp>
      <p:sp>
        <p:nvSpPr>
          <p:cNvPr id="186371" name="Rectangle 3"/>
          <p:cNvSpPr>
            <a:spLocks noGrp="1" noChangeArrowheads="1"/>
          </p:cNvSpPr>
          <p:nvPr>
            <p:ph idx="1"/>
          </p:nvPr>
        </p:nvSpPr>
        <p:spPr>
          <a:xfrm>
            <a:off x="611560" y="1988840"/>
            <a:ext cx="7920880" cy="4536504"/>
          </a:xfrm>
        </p:spPr>
        <p:txBody>
          <a:bodyPr>
            <a:normAutofit/>
          </a:bodyPr>
          <a:lstStyle/>
          <a:p>
            <a:pPr eaLnBrk="1" hangingPunct="1">
              <a:buFont typeface="Wingdings" pitchFamily="2" charset="2"/>
              <a:buNone/>
            </a:pPr>
            <a:r>
              <a:rPr lang="en-GB" altLang="en-US" b="1" dirty="0">
                <a:latin typeface="Arial Unicode MS" pitchFamily="34" charset="-128"/>
              </a:rPr>
              <a:t>	</a:t>
            </a:r>
            <a:r>
              <a:rPr lang="en-GB" altLang="en-US" sz="2400" b="1" dirty="0">
                <a:solidFill>
                  <a:schemeClr val="tx2"/>
                </a:solidFill>
                <a:latin typeface="Arial" charset="0"/>
              </a:rPr>
              <a:t>Cluster sample</a:t>
            </a:r>
            <a:r>
              <a:rPr lang="en-GB" altLang="en-US" sz="2400" b="1" dirty="0">
                <a:latin typeface="Arial" charset="0"/>
              </a:rPr>
              <a:t>:</a:t>
            </a:r>
            <a:r>
              <a:rPr lang="en-GB" altLang="en-US" sz="2400" dirty="0">
                <a:latin typeface="Arial" charset="0"/>
              </a:rPr>
              <a:t> this uses pre-existing groups for the study. For example all pupils in a school or class may be selected for reasons of practicality.</a:t>
            </a:r>
          </a:p>
          <a:p>
            <a:pPr eaLnBrk="1" hangingPunct="1">
              <a:buFont typeface="Wingdings" pitchFamily="2" charset="2"/>
              <a:buNone/>
            </a:pPr>
            <a:endParaRPr lang="en-GB" altLang="en-US" sz="2400" dirty="0">
              <a:latin typeface="Arial" charset="0"/>
            </a:endParaRPr>
          </a:p>
          <a:p>
            <a:pPr eaLnBrk="1" hangingPunct="1">
              <a:buFont typeface="Wingdings" pitchFamily="2" charset="2"/>
              <a:buNone/>
            </a:pPr>
            <a:r>
              <a:rPr lang="en-GB" altLang="en-US" sz="2400" b="1" dirty="0">
                <a:latin typeface="Arial" charset="0"/>
              </a:rPr>
              <a:t>	</a:t>
            </a:r>
            <a:r>
              <a:rPr lang="en-GB" altLang="en-US" sz="2400" b="1" dirty="0">
                <a:solidFill>
                  <a:schemeClr val="tx2"/>
                </a:solidFill>
                <a:latin typeface="Arial" charset="0"/>
              </a:rPr>
              <a:t>Convenience/opportunity sample</a:t>
            </a:r>
            <a:r>
              <a:rPr lang="en-GB" altLang="en-US" sz="2400" dirty="0">
                <a:latin typeface="Arial" charset="0"/>
              </a:rPr>
              <a:t>: a group is chosen because they are nearby (or in a convenient location), available, and willing to take part in the exercise.</a:t>
            </a:r>
          </a:p>
          <a:p>
            <a:pPr eaLnBrk="1" hangingPunct="1">
              <a:buFont typeface="Wingdings" pitchFamily="2" charset="2"/>
              <a:buNone/>
            </a:pPr>
            <a:endParaRPr lang="en-GB" altLang="en-US" sz="2400" dirty="0">
              <a:latin typeface="Arial" charset="0"/>
            </a:endParaRPr>
          </a:p>
          <a:p>
            <a:pPr eaLnBrk="1" hangingPunct="1">
              <a:buFont typeface="Wingdings" pitchFamily="2" charset="2"/>
              <a:buNone/>
            </a:pPr>
            <a:r>
              <a:rPr lang="en-GB" altLang="en-US" sz="2400" b="1" dirty="0">
                <a:latin typeface="Arial" charset="0"/>
              </a:rPr>
              <a:t>	</a:t>
            </a:r>
            <a:r>
              <a:rPr lang="en-GB" altLang="en-US" sz="2400" b="1" dirty="0">
                <a:solidFill>
                  <a:schemeClr val="tx2"/>
                </a:solidFill>
                <a:latin typeface="Arial" charset="0"/>
              </a:rPr>
              <a:t>Purposive sample</a:t>
            </a:r>
            <a:r>
              <a:rPr lang="en-GB" altLang="en-US" sz="2400" dirty="0">
                <a:latin typeface="Arial" charset="0"/>
              </a:rPr>
              <a:t>: the cases in the sample are handpicked on the basis of professional judgement about their ‘typicality’.</a:t>
            </a:r>
          </a:p>
          <a:p>
            <a:pPr eaLnBrk="1" hangingPunct="1">
              <a:buFont typeface="Wingdings" pitchFamily="2" charset="2"/>
              <a:buNone/>
            </a:pPr>
            <a:endParaRPr lang="en-GB" alt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04A8A6-27FC-4EA1-A5D0-6334F6C38934}" type="slidenum">
              <a:rPr lang="en-GB" altLang="en-US"/>
              <a:pPr/>
              <a:t>32</a:t>
            </a:fld>
            <a:endParaRPr lang="en-GB" altLang="en-US"/>
          </a:p>
        </p:txBody>
      </p:sp>
      <p:sp>
        <p:nvSpPr>
          <p:cNvPr id="68610" name="Rectangle 2"/>
          <p:cNvSpPr>
            <a:spLocks noGrp="1" noChangeArrowheads="1"/>
          </p:cNvSpPr>
          <p:nvPr>
            <p:ph type="title"/>
          </p:nvPr>
        </p:nvSpPr>
        <p:spPr/>
        <p:txBody>
          <a:bodyPr>
            <a:normAutofit/>
          </a:bodyPr>
          <a:lstStyle/>
          <a:p>
            <a:r>
              <a:rPr lang="en-GB" altLang="en-US" sz="3600" b="1" dirty="0">
                <a:latin typeface="Arial" panose="020B0604020202020204" pitchFamily="34" charset="0"/>
                <a:cs typeface="Arial" panose="020B0604020202020204" pitchFamily="34" charset="0"/>
              </a:rPr>
              <a:t>Non- probability</a:t>
            </a:r>
            <a:endParaRPr lang="en-US" altLang="en-US" sz="3600" b="1" dirty="0">
              <a:latin typeface="Arial" panose="020B0604020202020204" pitchFamily="34" charset="0"/>
              <a:cs typeface="Arial" panose="020B0604020202020204" pitchFamily="34" charset="0"/>
            </a:endParaRPr>
          </a:p>
        </p:txBody>
      </p:sp>
      <p:sp>
        <p:nvSpPr>
          <p:cNvPr id="68611" name="Rectangle 3"/>
          <p:cNvSpPr>
            <a:spLocks noGrp="1" noChangeArrowheads="1"/>
          </p:cNvSpPr>
          <p:nvPr>
            <p:ph type="body" idx="1"/>
          </p:nvPr>
        </p:nvSpPr>
        <p:spPr>
          <a:xfrm>
            <a:off x="395536" y="2204864"/>
            <a:ext cx="8229600" cy="2304256"/>
          </a:xfrm>
        </p:spPr>
        <p:txBody>
          <a:bodyPr>
            <a:noAutofit/>
          </a:bodyPr>
          <a:lstStyle/>
          <a:p>
            <a:pPr marL="0" indent="0">
              <a:buNone/>
            </a:pPr>
            <a:r>
              <a:rPr lang="en-GB" altLang="en-US" sz="2800" dirty="0">
                <a:latin typeface="Arial" panose="020B0604020202020204" pitchFamily="34" charset="0"/>
                <a:cs typeface="Arial" panose="020B0604020202020204" pitchFamily="34" charset="0"/>
              </a:rPr>
              <a:t>Based on the idea that each member of the population does not have an equal chance of being selected. Thus, there is pre-defined rationale for selection.</a:t>
            </a:r>
          </a:p>
        </p:txBody>
      </p:sp>
    </p:spTree>
    <p:extLst>
      <p:ext uri="{BB962C8B-B14F-4D97-AF65-F5344CB8AC3E}">
        <p14:creationId xmlns:p14="http://schemas.microsoft.com/office/powerpoint/2010/main" val="1007917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9552" y="620688"/>
            <a:ext cx="7772400" cy="1143000"/>
          </a:xfrm>
        </p:spPr>
        <p:txBody>
          <a:bodyPr/>
          <a:lstStyle/>
          <a:p>
            <a:pPr eaLnBrk="1" hangingPunct="1"/>
            <a:r>
              <a:rPr lang="en-GB" altLang="en-US" sz="3200" dirty="0">
                <a:latin typeface="Arial" charset="0"/>
              </a:rPr>
              <a:t>Sample size … how many do I need?!</a:t>
            </a:r>
          </a:p>
        </p:txBody>
      </p:sp>
      <p:sp>
        <p:nvSpPr>
          <p:cNvPr id="188419" name="Rectangle 3"/>
          <p:cNvSpPr>
            <a:spLocks noGrp="1" noChangeArrowheads="1"/>
          </p:cNvSpPr>
          <p:nvPr>
            <p:ph idx="1"/>
          </p:nvPr>
        </p:nvSpPr>
        <p:spPr>
          <a:xfrm>
            <a:off x="323528" y="2132856"/>
            <a:ext cx="8640960" cy="4114800"/>
          </a:xfrm>
        </p:spPr>
        <p:txBody>
          <a:bodyPr>
            <a:normAutofit/>
          </a:bodyPr>
          <a:lstStyle/>
          <a:p>
            <a:pPr marL="446088" indent="-446088">
              <a:buClr>
                <a:schemeClr val="tx1"/>
              </a:buClr>
            </a:pPr>
            <a:r>
              <a:rPr lang="en-GB" altLang="en-US" sz="2400" dirty="0">
                <a:latin typeface="Arial" charset="0"/>
              </a:rPr>
              <a:t>What is the variation within the population?</a:t>
            </a:r>
          </a:p>
          <a:p>
            <a:pPr marL="446088" indent="-446088">
              <a:buClr>
                <a:schemeClr val="tx1"/>
              </a:buClr>
            </a:pPr>
            <a:endParaRPr lang="en-GB" altLang="en-US" sz="2400" dirty="0">
              <a:latin typeface="Arial" charset="0"/>
            </a:endParaRPr>
          </a:p>
          <a:p>
            <a:pPr marL="446088" indent="-446088">
              <a:buClr>
                <a:schemeClr val="tx1"/>
              </a:buClr>
            </a:pPr>
            <a:r>
              <a:rPr lang="en-GB" altLang="en-US" sz="2400" dirty="0">
                <a:latin typeface="Arial" charset="0"/>
              </a:rPr>
              <a:t>How much time/resources do I have to collect the data?</a:t>
            </a:r>
          </a:p>
          <a:p>
            <a:pPr marL="446088" indent="-446088">
              <a:buClr>
                <a:schemeClr val="tx1"/>
              </a:buClr>
            </a:pPr>
            <a:endParaRPr lang="en-GB" altLang="en-US" sz="2400" dirty="0">
              <a:latin typeface="Arial" charset="0"/>
            </a:endParaRPr>
          </a:p>
          <a:p>
            <a:pPr marL="446088" indent="-446088">
              <a:buClr>
                <a:schemeClr val="tx1"/>
              </a:buClr>
            </a:pPr>
            <a:r>
              <a:rPr lang="en-GB" altLang="en-US" sz="2400" dirty="0">
                <a:latin typeface="Arial" charset="0"/>
              </a:rPr>
              <a:t>What is my response rate likely to be?</a:t>
            </a:r>
          </a:p>
          <a:p>
            <a:pPr marL="446088" indent="-446088">
              <a:buClr>
                <a:schemeClr val="tx1"/>
              </a:buClr>
            </a:pPr>
            <a:endParaRPr lang="en-GB" altLang="en-US" sz="2400" dirty="0">
              <a:latin typeface="Arial" charset="0"/>
            </a:endParaRPr>
          </a:p>
          <a:p>
            <a:pPr marL="446088" indent="-446088">
              <a:buClr>
                <a:schemeClr val="tx1"/>
              </a:buClr>
            </a:pPr>
            <a:r>
              <a:rPr lang="en-GB" altLang="en-US" sz="2400" dirty="0">
                <a:latin typeface="Arial" charset="0"/>
              </a:rPr>
              <a:t>How much time/resources do I have to analyse the data?</a:t>
            </a:r>
          </a:p>
          <a:p>
            <a:pPr marL="0" indent="0" eaLnBrk="1" hangingPunct="1">
              <a:buClr>
                <a:schemeClr val="tx1"/>
              </a:buClr>
              <a:buFont typeface="Wingdings" pitchFamily="2" charset="2"/>
              <a:buNone/>
            </a:pPr>
            <a:endParaRPr lang="en-GB" altLang="en-US" sz="2400" dirty="0">
              <a:latin typeface="Arial" charset="0"/>
            </a:endParaRPr>
          </a:p>
          <a:p>
            <a:pPr marL="0" indent="0" eaLnBrk="1" hangingPunct="1">
              <a:buClr>
                <a:schemeClr val="tx1"/>
              </a:buClr>
              <a:buFont typeface="Wingdings" pitchFamily="2" charset="2"/>
              <a:buNone/>
            </a:pPr>
            <a:r>
              <a:rPr lang="en-GB" altLang="en-US" sz="2400" dirty="0">
                <a:latin typeface="Arial" charset="0"/>
              </a:rPr>
              <a:t>	</a:t>
            </a:r>
            <a:r>
              <a:rPr lang="en-GB" altLang="en-US" sz="2400" b="1" dirty="0">
                <a:latin typeface="Arial" charset="0"/>
              </a:rPr>
              <a:t>At least 30 for any statistical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4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41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4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1560" y="2708920"/>
            <a:ext cx="7772400" cy="1143000"/>
          </a:xfrm>
        </p:spPr>
        <p:txBody>
          <a:bodyPr>
            <a:normAutofit/>
          </a:bodyPr>
          <a:lstStyle/>
          <a:p>
            <a:pPr algn="ctr" eaLnBrk="1" hangingPunct="1"/>
            <a:r>
              <a:rPr lang="en-GB" altLang="en-US" sz="3600" b="1" dirty="0">
                <a:latin typeface="Arial" charset="0"/>
              </a:rPr>
              <a:t>Making sense of your data</a:t>
            </a:r>
          </a:p>
        </p:txBody>
      </p:sp>
    </p:spTree>
    <p:extLst>
      <p:ext uri="{BB962C8B-B14F-4D97-AF65-F5344CB8AC3E}">
        <p14:creationId xmlns:p14="http://schemas.microsoft.com/office/powerpoint/2010/main" val="1444754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691680" y="692696"/>
            <a:ext cx="4978896" cy="1143000"/>
          </a:xfrm>
        </p:spPr>
        <p:txBody>
          <a:bodyPr>
            <a:normAutofit/>
          </a:bodyPr>
          <a:lstStyle/>
          <a:p>
            <a:pPr eaLnBrk="1" hangingPunct="1">
              <a:defRPr/>
            </a:pPr>
            <a:r>
              <a:rPr lang="en-GB" altLang="en-US" sz="3600" b="1" dirty="0">
                <a:latin typeface="Arial" panose="020B0604020202020204" pitchFamily="34" charset="0"/>
                <a:cs typeface="Arial" panose="020B0604020202020204" pitchFamily="34" charset="0"/>
              </a:rPr>
              <a:t>Descriptive Statistics</a:t>
            </a:r>
          </a:p>
        </p:txBody>
      </p:sp>
      <p:sp>
        <p:nvSpPr>
          <p:cNvPr id="197635" name="Rectangle 3"/>
          <p:cNvSpPr>
            <a:spLocks noGrp="1" noChangeArrowheads="1"/>
          </p:cNvSpPr>
          <p:nvPr>
            <p:ph type="body" idx="1"/>
          </p:nvPr>
        </p:nvSpPr>
        <p:spPr>
          <a:xfrm>
            <a:off x="1763713" y="3213100"/>
            <a:ext cx="6624637" cy="1811338"/>
          </a:xfrm>
        </p:spPr>
        <p:txBody>
          <a:bodyPr>
            <a:normAutofit/>
          </a:bodyPr>
          <a:lstStyle/>
          <a:p>
            <a:pPr marL="534988" indent="-534988" eaLnBrk="1" hangingPunct="1">
              <a:defRPr/>
            </a:pPr>
            <a:r>
              <a:rPr lang="en-GB" altLang="en-US" sz="2800" dirty="0">
                <a:latin typeface="Arial" panose="020B0604020202020204" pitchFamily="34" charset="0"/>
                <a:cs typeface="Arial" panose="020B0604020202020204" pitchFamily="34" charset="0"/>
              </a:rPr>
              <a:t>Counts</a:t>
            </a:r>
          </a:p>
          <a:p>
            <a:pPr marL="534988" indent="-534988" eaLnBrk="1" hangingPunct="1">
              <a:defRPr/>
            </a:pPr>
            <a:r>
              <a:rPr lang="en-GB" altLang="en-US" sz="2800" dirty="0">
                <a:latin typeface="Arial" panose="020B0604020202020204" pitchFamily="34" charset="0"/>
                <a:cs typeface="Arial" panose="020B0604020202020204" pitchFamily="34" charset="0"/>
              </a:rPr>
              <a:t>Indices of centrality</a:t>
            </a:r>
          </a:p>
          <a:p>
            <a:pPr marL="534988" indent="-534988" eaLnBrk="1" hangingPunct="1">
              <a:defRPr/>
            </a:pPr>
            <a:r>
              <a:rPr lang="en-GB" altLang="en-US" sz="2800" dirty="0">
                <a:latin typeface="Arial" panose="020B0604020202020204" pitchFamily="34" charset="0"/>
                <a:cs typeface="Arial" panose="020B0604020202020204" pitchFamily="34" charset="0"/>
              </a:rPr>
              <a:t>Measures of dispersion</a:t>
            </a:r>
          </a:p>
        </p:txBody>
      </p:sp>
    </p:spTree>
    <p:extLst>
      <p:ext uri="{BB962C8B-B14F-4D97-AF65-F5344CB8AC3E}">
        <p14:creationId xmlns:p14="http://schemas.microsoft.com/office/powerpoint/2010/main" val="2397258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 calcmode="lin" valueType="num">
                                      <p:cBhvr additive="base">
                                        <p:cTn id="7" dur="500" fill="hold"/>
                                        <p:tgtEl>
                                          <p:spTgt spid="197634"/>
                                        </p:tgtEl>
                                        <p:attrNameLst>
                                          <p:attrName>ppt_x</p:attrName>
                                        </p:attrNameLst>
                                      </p:cBhvr>
                                      <p:tavLst>
                                        <p:tav tm="0">
                                          <p:val>
                                            <p:strVal val="0-#ppt_w/2"/>
                                          </p:val>
                                        </p:tav>
                                        <p:tav tm="100000">
                                          <p:val>
                                            <p:strVal val="#ppt_x"/>
                                          </p:val>
                                        </p:tav>
                                      </p:tavLst>
                                    </p:anim>
                                    <p:anim calcmode="lin" valueType="num">
                                      <p:cBhvr additive="base">
                                        <p:cTn id="8" dur="500" fill="hold"/>
                                        <p:tgtEl>
                                          <p:spTgt spid="1976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7635">
                                            <p:txEl>
                                              <p:pRg st="0" end="0"/>
                                            </p:txEl>
                                          </p:spTgt>
                                        </p:tgtEl>
                                        <p:attrNameLst>
                                          <p:attrName>style.visibility</p:attrName>
                                        </p:attrNameLst>
                                      </p:cBhvr>
                                      <p:to>
                                        <p:strVal val="visible"/>
                                      </p:to>
                                    </p:set>
                                    <p:anim calcmode="lin" valueType="num">
                                      <p:cBhvr additive="base">
                                        <p:cTn id="13" dur="500" fill="hold"/>
                                        <p:tgtEl>
                                          <p:spTgt spid="19763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7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7635">
                                            <p:txEl>
                                              <p:pRg st="1" end="1"/>
                                            </p:txEl>
                                          </p:spTgt>
                                        </p:tgtEl>
                                        <p:attrNameLst>
                                          <p:attrName>style.visibility</p:attrName>
                                        </p:attrNameLst>
                                      </p:cBhvr>
                                      <p:to>
                                        <p:strVal val="visible"/>
                                      </p:to>
                                    </p:set>
                                    <p:anim calcmode="lin" valueType="num">
                                      <p:cBhvr additive="base">
                                        <p:cTn id="19" dur="500" fill="hold"/>
                                        <p:tgtEl>
                                          <p:spTgt spid="19763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7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7635">
                                            <p:txEl>
                                              <p:pRg st="2" end="2"/>
                                            </p:txEl>
                                          </p:spTgt>
                                        </p:tgtEl>
                                        <p:attrNameLst>
                                          <p:attrName>style.visibility</p:attrName>
                                        </p:attrNameLst>
                                      </p:cBhvr>
                                      <p:to>
                                        <p:strVal val="visible"/>
                                      </p:to>
                                    </p:set>
                                    <p:anim calcmode="lin" valueType="num">
                                      <p:cBhvr additive="base">
                                        <p:cTn id="25" dur="500" fill="hold"/>
                                        <p:tgtEl>
                                          <p:spTgt spid="19763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76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autoUpdateAnimBg="0"/>
      <p:bldP spid="1976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827584" y="332656"/>
            <a:ext cx="7273503" cy="1384300"/>
          </a:xfrm>
        </p:spPr>
        <p:txBody>
          <a:bodyPr>
            <a:normAutofit/>
          </a:bodyPr>
          <a:lstStyle/>
          <a:p>
            <a:pPr eaLnBrk="1" hangingPunct="1">
              <a:defRPr/>
            </a:pPr>
            <a:r>
              <a:rPr lang="en-GB" altLang="en-US" sz="4000" b="1" dirty="0">
                <a:latin typeface="Arial" panose="020B0604020202020204" pitchFamily="34" charset="0"/>
                <a:cs typeface="Arial" panose="020B0604020202020204" pitchFamily="34" charset="0"/>
              </a:rPr>
              <a:t>Indices of centrality</a:t>
            </a:r>
            <a:endParaRPr lang="en-GB" altLang="en-US" sz="3600" dirty="0">
              <a:latin typeface="Arial" panose="020B0604020202020204" pitchFamily="34" charset="0"/>
              <a:cs typeface="Arial" panose="020B0604020202020204" pitchFamily="34" charset="0"/>
            </a:endParaRPr>
          </a:p>
        </p:txBody>
      </p:sp>
      <p:sp>
        <p:nvSpPr>
          <p:cNvPr id="179203" name="Rectangle 3"/>
          <p:cNvSpPr>
            <a:spLocks noGrp="1" noChangeArrowheads="1"/>
          </p:cNvSpPr>
          <p:nvPr>
            <p:ph type="body" idx="1"/>
          </p:nvPr>
        </p:nvSpPr>
        <p:spPr>
          <a:xfrm>
            <a:off x="827584" y="2204864"/>
            <a:ext cx="7489825" cy="1656308"/>
          </a:xfrm>
        </p:spPr>
        <p:txBody>
          <a:bodyPr>
            <a:normAutofit/>
          </a:bodyPr>
          <a:lstStyle/>
          <a:p>
            <a:pPr marL="720725" indent="-720725" eaLnBrk="1" hangingPunct="1">
              <a:defRPr/>
            </a:pPr>
            <a:r>
              <a:rPr lang="en-GB" altLang="en-US" sz="2800" b="1" dirty="0">
                <a:solidFill>
                  <a:schemeClr val="tx2"/>
                </a:solidFill>
                <a:latin typeface="Arial" panose="020B0604020202020204" pitchFamily="34" charset="0"/>
                <a:cs typeface="Arial" panose="020B0604020202020204" pitchFamily="34" charset="0"/>
              </a:rPr>
              <a:t>Mean</a:t>
            </a:r>
            <a:r>
              <a:rPr lang="en-GB" altLang="en-US" sz="2800" dirty="0">
                <a:latin typeface="Arial" panose="020B0604020202020204" pitchFamily="34" charset="0"/>
                <a:cs typeface="Arial" panose="020B0604020202020204" pitchFamily="34" charset="0"/>
              </a:rPr>
              <a:t> – ‘average’ of all values</a:t>
            </a:r>
          </a:p>
          <a:p>
            <a:pPr marL="720725" indent="-720725" eaLnBrk="1" hangingPunct="1">
              <a:defRPr/>
            </a:pPr>
            <a:r>
              <a:rPr lang="en-GB" altLang="en-US" sz="2800" b="1" dirty="0">
                <a:solidFill>
                  <a:schemeClr val="tx2"/>
                </a:solidFill>
                <a:latin typeface="Arial" panose="020B0604020202020204" pitchFamily="34" charset="0"/>
                <a:cs typeface="Arial" panose="020B0604020202020204" pitchFamily="34" charset="0"/>
              </a:rPr>
              <a:t>Median</a:t>
            </a:r>
            <a:r>
              <a:rPr lang="en-GB" altLang="en-US" sz="2800" dirty="0">
                <a:latin typeface="Arial" panose="020B0604020202020204" pitchFamily="34" charset="0"/>
                <a:cs typeface="Arial" panose="020B0604020202020204" pitchFamily="34" charset="0"/>
              </a:rPr>
              <a:t> – mid-point in the range</a:t>
            </a:r>
          </a:p>
          <a:p>
            <a:pPr marL="720725" indent="-720725" eaLnBrk="1" hangingPunct="1">
              <a:defRPr/>
            </a:pPr>
            <a:r>
              <a:rPr lang="en-GB" altLang="en-US" sz="2800" b="1" dirty="0">
                <a:solidFill>
                  <a:schemeClr val="tx2"/>
                </a:solidFill>
                <a:latin typeface="Arial" panose="020B0604020202020204" pitchFamily="34" charset="0"/>
                <a:cs typeface="Arial" panose="020B0604020202020204" pitchFamily="34" charset="0"/>
              </a:rPr>
              <a:t>Mode</a:t>
            </a:r>
            <a:r>
              <a:rPr lang="en-GB" altLang="en-US" sz="2800" dirty="0">
                <a:latin typeface="Arial" panose="020B0604020202020204" pitchFamily="34" charset="0"/>
                <a:cs typeface="Arial" panose="020B0604020202020204" pitchFamily="34" charset="0"/>
              </a:rPr>
              <a:t> – most common value</a:t>
            </a:r>
          </a:p>
        </p:txBody>
      </p:sp>
      <p:sp>
        <p:nvSpPr>
          <p:cNvPr id="2" name="TextBox 1"/>
          <p:cNvSpPr txBox="1"/>
          <p:nvPr/>
        </p:nvSpPr>
        <p:spPr>
          <a:xfrm>
            <a:off x="885466" y="4310070"/>
            <a:ext cx="7887096"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9 21 22 23 23 25 25 26 27 28 28 28 31 32 33 45</a:t>
            </a:r>
          </a:p>
        </p:txBody>
      </p:sp>
      <p:sp>
        <p:nvSpPr>
          <p:cNvPr id="3" name="TextBox 2"/>
          <p:cNvSpPr txBox="1"/>
          <p:nvPr/>
        </p:nvSpPr>
        <p:spPr>
          <a:xfrm>
            <a:off x="491642" y="5661248"/>
            <a:ext cx="8280920"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Mean = 426/16 = 26.6	Median = 26.5	Mode = 28</a:t>
            </a:r>
          </a:p>
        </p:txBody>
      </p:sp>
    </p:spTree>
    <p:extLst>
      <p:ext uri="{BB962C8B-B14F-4D97-AF65-F5344CB8AC3E}">
        <p14:creationId xmlns:p14="http://schemas.microsoft.com/office/powerpoint/2010/main" val="175300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403648" y="764704"/>
            <a:ext cx="5482952" cy="1143000"/>
          </a:xfrm>
        </p:spPr>
        <p:txBody>
          <a:bodyPr>
            <a:normAutofit/>
          </a:bodyPr>
          <a:lstStyle/>
          <a:p>
            <a:pPr eaLnBrk="1" hangingPunct="1">
              <a:defRPr/>
            </a:pPr>
            <a:r>
              <a:rPr lang="en-GB" altLang="en-US" sz="3600" b="1" dirty="0">
                <a:latin typeface="Arial" panose="020B0604020202020204" pitchFamily="34" charset="0"/>
                <a:cs typeface="Arial" panose="020B0604020202020204" pitchFamily="34" charset="0"/>
              </a:rPr>
              <a:t>Dispersion or spread</a:t>
            </a:r>
          </a:p>
        </p:txBody>
      </p:sp>
      <p:sp>
        <p:nvSpPr>
          <p:cNvPr id="199683" name="Rectangle 3"/>
          <p:cNvSpPr>
            <a:spLocks noGrp="1" noChangeArrowheads="1"/>
          </p:cNvSpPr>
          <p:nvPr>
            <p:ph type="body" idx="1"/>
          </p:nvPr>
        </p:nvSpPr>
        <p:spPr>
          <a:xfrm>
            <a:off x="1331640" y="2492896"/>
            <a:ext cx="6552728" cy="2088232"/>
          </a:xfrm>
        </p:spPr>
        <p:txBody>
          <a:bodyPr>
            <a:normAutofit/>
          </a:bodyPr>
          <a:lstStyle/>
          <a:p>
            <a:pPr marL="847725" lvl="1" eaLnBrk="1" hangingPunct="1">
              <a:buFontTx/>
              <a:buChar char="•"/>
              <a:defRPr/>
            </a:pPr>
            <a:r>
              <a:rPr lang="en-GB" altLang="en-US" sz="3600" dirty="0">
                <a:latin typeface="Arial" panose="020B0604020202020204" pitchFamily="34" charset="0"/>
                <a:cs typeface="Arial" panose="020B0604020202020204" pitchFamily="34" charset="0"/>
              </a:rPr>
              <a:t>Range</a:t>
            </a:r>
          </a:p>
          <a:p>
            <a:pPr marL="847725" lvl="1" eaLnBrk="1" hangingPunct="1">
              <a:buFontTx/>
              <a:buChar char="•"/>
              <a:defRPr/>
            </a:pPr>
            <a:r>
              <a:rPr lang="en-GB" altLang="en-US" sz="3600" dirty="0">
                <a:latin typeface="Arial" panose="020B0604020202020204" pitchFamily="34" charset="0"/>
                <a:cs typeface="Arial" panose="020B0604020202020204" pitchFamily="34" charset="0"/>
              </a:rPr>
              <a:t>Semi-interquartile range</a:t>
            </a:r>
          </a:p>
          <a:p>
            <a:pPr marL="847725" lvl="1" eaLnBrk="1" hangingPunct="1">
              <a:buFontTx/>
              <a:buChar char="•"/>
              <a:defRPr/>
            </a:pPr>
            <a:r>
              <a:rPr lang="en-GB" altLang="en-US" sz="3600" dirty="0">
                <a:latin typeface="Arial" panose="020B0604020202020204" pitchFamily="34" charset="0"/>
                <a:cs typeface="Arial" panose="020B0604020202020204" pitchFamily="34" charset="0"/>
                <a:hlinkClick r:id="rId2" action="ppaction://hlinkfile"/>
              </a:rPr>
              <a:t>Standard Deviation</a:t>
            </a:r>
            <a:endParaRPr lang="en-GB"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833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1958975" y="819150"/>
            <a:ext cx="55194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altLang="en-US" sz="3600" dirty="0">
                <a:solidFill>
                  <a:schemeClr val="tx2"/>
                </a:solidFill>
                <a:latin typeface="Arial" panose="020B0604020202020204" pitchFamily="34" charset="0"/>
                <a:cs typeface="Arial" panose="020B0604020202020204" pitchFamily="34" charset="0"/>
              </a:rPr>
              <a:t>Normal distribution curves</a:t>
            </a:r>
          </a:p>
        </p:txBody>
      </p:sp>
      <p:sp>
        <p:nvSpPr>
          <p:cNvPr id="12291" name="AutoShape 11" descr="data:image/jpeg;base64,/9j/4AAQSkZJRgABAQAAAQABAAD/2wCEAAkGBxMMEBQODxAPEBAPDxcSEA4QFg8QEg8PFBIWFhYVFBUaHSghGBolHBUUIj0iJSkrLi4vFx8zODMvNyotLy0BCgoKDg0OGhAQFywcHBwuNzUsLSwrLCwsKywtMy4sLC0sLCwsLC0sLCwsLCwvLCwsLCwsLC8sNzcsLDgsLCwrN//AABEIAJIBWgMBIgACEQEDEQH/xAAbAAEBAQEBAQEBAAAAAAAAAAAABQMEAQYCB//EAEkQAAEDAgIEBg0JBwQDAAAAAAEAAgMEERIhBRMxURQyQVJhcQYVIiMzNFNzdIGTobQWQmNkcqOy0eFDRGKRkrPCgqKxwSRU8P/EABkBAQEBAQEBAAAAAAAAAAAAAAACAQMEBf/EACwRAAICAAUBBwQDAQAAAAAAAAABAhEDEjFBUSEEEzJhocHRInGB4ZGx8EL/2gAMAwEAAhEDEQA/AP7FVTOa6wJAsFlwh3OK/Vbxz1BYLDk27NeEO5xThDucfcskQy2a8Idzj7k4Q7nH3LJEFs14Q7nFOEO5x9yyRBbNeEO5x9ycIdzj7lkiC2a8IdzinCHc4rJEFs14Q7nH3Jwh3OPuWSILZrwh3OKcIdzj7lkiC2a8IdzinCHc4+5ZIgtmvCHc4pwh3OPuWSmvqHVLjFA7Axhwy1IsbOG2OK+RdvdmG7MzsxujphwlN9Njtn0uI3avE58lr6qMY3gHYXAcUdLrBfntlMM9RPboNOT/ACxrSkpGQNwRtwi9ycy5zuVznHNx6St1zc2ejJBbX9/0YUulBMSGvOJvGjcCx7N2JhFwOnYV0cIdzj7lyVtC2cDFdr28SVhwvjO9rv8ArYeULmpatzHinqLCQgmOQZMqGjbbmvHK31jLZUZ2RPC6XD+Cpwh3OPuThDucfcskVnmtmvCHc4+5OEO5x9yyRBbNeEO5x9ycIdzj7lkiC2a8Idzj7k4Q7nH3LJEFs14Q7nH3Jwh3OPuWSILZrwh3OPuThDucVkiC2a8Idzj7k4Q7nH3LJEFs14Q7nH3Jwh3OPuWSILZrwh3OPuThDucVkiC2atqHX4x2qmpDdo61XRHSBOreOeoLBb1vH9QWCHOWoREWGBERAEREAREQBERAEREAREQBEXFpSrdGGxxAOnmOGJpzAtxpHfwtGZ35DaUboqEHOWVGVZK6eQ0sLi2wBqJm7YmEZMafKOH9Iz5QqVPA2JojY0NYwWa0ZAALLR9G2njDGkuNy573caR5zc93SSulcG7Pc6Syx0Xr5hERYSFz11G2oYY3323a5uTmPGxzTyOBXQiGp07RM0fVOxGnntr4xfEMmzRbBIwe4jkPQQu9culKIzNDoyGTRHFC87A7la7exwyI9e0Be6OrBUMxgFrgS2SM8aORvGaerfyix5V1hK+hxx8NVnjpv5fo6URFZ5giIgCIiAIiIAiIgCIiG0EREAREQWet2jrVdSG7R1quqRcCdW8f1BYLet4/qCwWES1CIiwwIiIAiIgCIiAIiIAiIgCIiAzqJ2xMdI8hrGNLnOPIALlceiKdzi6qmBEswAaw/sIBm2Pr+cek25As5RwyfV7YKZwdLulqB3TI+kNycekt3FWFynKz3Qh3cfN+i4CIigBERAEREAUfSTeCycLb4NwDato2BgybN1t2H+H7IVheOaCLEAg5EHMEblqKi6fXR6n4Buil6MJp3mjcThaMdM4/OgvYs62EgfZLelVF2TtHjxcPJKttvsERFpzCIiAIiIaEREAREQBERAEREMPW7R1qupDdo61XVI6QJ1bx/UFgt63j+oLBYRLUIiLDAuDQ1Y6ojc9+EFtRNGMNwMMcz2N9dmhd6kdjPgpPTar4qRCG/qSK6IiFhERAcNTVuZUQwi2GVspde97xhpFv6iu5Sq7xyl+xUfhjVVCVqwiIhQU3T+kTSwucwB0zgRCw7C8NLiT/AAtAJPUqJNujp3L5mV/CWzVZ4pgeynB5IcJJf1vIB6g1ROVI74OHdyekf72LegYgymht86Jr3E5lz3tDnOJ3kkn1qguLQ3i0Ho8f9tq7VzO6bathERYAiIgCIiAIiICL2WksptfGBroJY3Qk5We6VsZB6C15B6Cu3R9YKiMStBF7hzTtY9ps5h6QQQuPst8Uf5yH4mJYMk4JUYv2NS4NfujqNjH9TsmnpDd5VRlTMcO9uO66r1tf73LiIi7HiCIiA4tF1bptbit3upfE22Xctta/Tmu1StAfvHp0v+KqoTF9AiIhdhcNdVujmp422wzyPa+97gNhe8W9bQu5StK+M0fn5PhpEIk6RVREQoIiID1u0darqQ3aOtV1SOkCdW8f1BYLet4/qCwWES1CIiwwKR2M+Bk9NqvipFXUjsZ8DJ6bVfFSLSH4kV0RFhYREQEqu8cpfsVH4Y1VUqu8cpfsVH4Y1VQmOrCIsK6rbTxulfezBsGZcdgaBykkgdZQuMXJ0tydpuXXOFG08cYqgj5tPe2HrecuoOX5rxaGQDICF9huGAr86Pgc0GSXw0zsctsw02sGN/haLN9RPKv3pDwMvmn/AICvLJ5mfRnFQhkW3q9yhobxaD0eP+21dq4tDeLQejx/22rsVs5R0R6iwdWRguaZYwYxd4LmgsbvcL9yOtfltfEbETQkPdhaQ9hxOuBYZ5m5GXSENOlF+WPDthBAJBIINnA2I6wQQvzUTthaXyOaxoIBc42FyQAOskgW6QgNEWckzWMMrnBrGtL3Pdk1rALlxJ2C2a/YOV+S178lt6wHqIM8/wD6y8Wgj9l3ij/OQ/ExJUwNla6N4u14II6Du3Fe9lvij/OQ/ExL9lTIYbrEbXl7nmhKtz2mGU3mgIa8+UaeJJ/qHvDhyKkoNdeFzapgJMQIlaNslOc3C3KW2xDqI5VcjkDwHNIc1wBa4ZgtIuCF2w5Wjn2rDSeeOkvR7/J+kRFZ5SVoD949Ol/xVVStAfvHpsv+KqoRDwhERCwpOlvGaPz8vw0irKVpXxmj8/L8NIhM9CqiIhQREQHrdo61XUhu0darqkdIE6t4/qCwW9bx/UFgsIlqERFhgUjsZ8DJ6bVfFSKupHYz4GT02q+KkWkPxIroiLCwiIgJVd45S/YqPwxqqpVd45S/YqPwxqqtJjqwodTJwqewzhpXeqSptn1hgNvtE81dWmK1zAIYj3+a4aduqYONKegXyHKSBvWVLTthY2NmTWiwvmTvJPKSbm/SuGLLY+h2bDyLvHq9Pd/BqsNIeBl80/8AAVusNIeBl80/8BXJFz8LPNCaHaImS66qvLTw3ZrpMDMMfzANgz2KxTU4ivZ0jr+Ue+S1t1zksNDeLQejx/22rtXRnGEUkqPnfko3VuhEz2xua9tmixfrJBITMb2e64IDgGkYnZ3zW0XY2wB2J7nPkl1heMYLQdWSxpLi4gmJh7pzrHZawAuWSyWyqRMotEalsjBNKWyMLGgEgxAl5xNNzZ/d2uLCzG5ZLhk7FWSANe8EB0BwsjaxjjTzCQOe0k4nuthLtxOS+hRLZtEXTvY+K7GHSWEtM6nLXMbKI2uxd3FcjBJ3W3O+FuWSzm7GhJIZHyucHNewswhuKOSHV4HZ4XAZOF23uBclXl4lsyiAOxqxhOuw8H1OERxiPwLrkCztjxkQb7Ta11aqINYLF0jbG943OYfWQtkSzaPl+ybRYjifOJalxvAzVvle6PKqYblp2nulTK/HZb4o/wA5D8TEv2VMicKKU3Xl7ni59EScHkNIfBuvJTHkAvd8XqJuBuJHzV0LnrqbWtsDge0h8cnMkbsPVyEcoJCyMqdnpSUk4S0fo9mWkXHouu4Qy5GGRhwTR7dXINo6QdoPKCF2L1J2fMnBwk4vVErQH7x6dL/iqqlaA/ePTpf8VVQ5Q8IREQsKVpXxmj8/L8NIqqk6W8Zo/Py/DSIRPQrIiIWEREB63aOtV1IbtHWqypHTDJ9bxz1D/hYLet456gsFhEtQiIsMCkdjHgpPTar4qRV1I7GPBSem1XxUi0h+JFdERYWEREBE01E+Spp2xyGJ5jqMMoa1+A4Y88LsilVJLTRsaah0szmhrGCOIGV4GbjzW8pPJ12B59MV/wD5kEcOCSZjJg5pJDY8TWZvI/CM9mzaummpcBL3OMkr+PK7aQNjWj5rByNHvNyuc8StDvgdnTblPnTn9HNTUErS6R9RilktrHhjLZCway+xgzsOknaVvqJPLn2ca6kXC2etxTOXUSeXPs41hXwSaqTv58E/LBHn3BVFYaQ8DJ5p/wCAoROCyv5NdEU8pp4SJyBweOw1cZsNW3JUqaN7b45NZfZdrW2/ltWGhvFoPR4/7bV2roznCKpHzY0DLifeU6t0MsdhI9ss5meDilkw2BYAQ0gEjFbLl0ZoSUsF5GseyUmMMIwsjMkbgXWY3FINWRcNbk8t3uP0CLbLolaPpKiNsjHysJLTqnm7yJS6Q43izcrGPubnMOztZTavQ1VUx6uSZoYXU5ezWF+MxztfMcWrbZrmAjBYg5cXO/06JYog9kGjKioZJFBIxsUlI6FjcRh1Uzg4YyQx2Nti0WythO2/c+S0FY55AmjjhLHssxz8WEw4Y3C7e5cJLG4Ozer68SzKPn2UVaDDaWJrYxDrbySSOkAd38ElndXbsOR6uW1URudbBJq7be5a6/8APYt0WWKPneymCQUr7zkjWQ5YIx+8R8oX7MEnlz7ONbdl3ij/ADkPxMS0cpkyYRWd/ZHJqJPLn+iNNRJ5c+zjXUimztkRMmo5mO18M15Q3CWljGtmZe+F3SM7HkueQldjRLVxXgrHRuuASYoi+JwcC5jmnYbXHrW655ach+uhcGS2sb8SVo2NkHL0O2jquDUJ5dTJ4McRU+j2fsz99joIE4JxEVst3WAue5zsNirqB2L1zZDPG6zJuFyudCTcgHDm0/OHSPXZX16U7PnKLiqYREQ0KTpbxmj8/L8NIqylaV8Zo/Py/DSIRPQqoiIWEREB63aOtVlJbtHWq6pHSBOreP6gsFvW8c9QWCwiWoREWGBfNaD4TnquD6nhlXrNZrNZi4TLa1srXX0pyzOzevm9A6VhhikDpW4uGVJwNu91jUyEHC25zRtLUzu5TmlFMsf+R9X+9Tv/ANX+9U6fsiH7KFzv4pCIm/yF3e4KbU6QmmyfKWN5kN4x63XLv5EdS5Sx4LzPVDsc34nl/JWrtKOp+5e+nL+SJglfIf8ASNg6TYKNWaVqqgYe9wNN8TWF5e4cl3ji9Tf5rGOMMFmgC5ubcp3neV+l55Y8np0PVDs8IdVbfL+DloGPZVQhohFo5rAY7Zhl7r6Tv/0H3iiUfjkPm5v+GL6VIvojmlcpdd/ZHL3/AOg+8Tv/ANB94upFVlZfM5e//QfeLCv12qkvqLap9/CbMBVFYaQ8DL5p/wCApZM4/S+projX8HhtqLaiO19be2rbtWumqaSUMMLnXY43ju5rJLtsMbmva4AHcTt4pyttobxaD0eP+21di6EQX0nzTNEVjTEDVOe5uoM0zsYFog3WsjYH2drMLuO0nvhOLIAUZ6J880byZIWMAe8MlkvJIMmx4WnDgG05d1kNl71EW2VR892uq4fBTa0Nd3IlLiXuEGEPf3WwvDbtBtm4gXsB26UZUl3eHWbqSGhpiBFRfIyY2m8drcXPbkcrVEWWKItDQVEbqqV0jXTTEcGLrujjAp4xbCAC1utDzhucs9pK5mUtYJHy4nHFTwxgPfAXNkbLI6V7WtaGnJzbXIJ/hsF9Gi2zKPnooK5tnvkD3imkZq2uiZGZxIdU93cEi7MOzlGyyo6HbUBsgqXNcdadSQGtOpwMtrA0kYses2E5WzVBFlm0fO9lOu4K/FqLayHi6y/jEdtvTZaHX/QfeLbsu8Uf5yD4mJaFTJkQj9b67I5O/wD0H3id/wDoPvF1Ios7ZfM5e/8A0H3id/8AoPvF1IljL5nxjY3ufNfV3FU8hw1gLX5ZtIzHWq1LpuqiAa8RTC/H7oSNb0jIP9x61ww+En9Kk/6W6h4jjJ0bhQUsNKXVH0NFXvqBeJ9M4jjN76Ht+005j1hdPf8A6v8Aer5J8QcQSM28VwuHN+y4Zj1Ltp9KTxbHiVvNmGfqe3P1kOXaPaVucp9iX/Evw/k+g7/9X+9UmXhHCabhGotwqbVanWX1fB5bY8XLbct4OyJv7WKRh5S3vrf9vdf7VlWaShmqaPBKwkTSXbfC4XppALtOYzXdTi9GeTF7NiRVtP2PoERFRIREQHrdo61WUlu0darKkdMMn1nH9QUk6M+sVftP0VatPd+oLnusJepwdq/rFX7T9FnLoQPyNRW/6Z5Gfhsqd0usMUmtCIzsXhGZfUOO+SQyn+bwSuHR/Y7E0uilqH64zSvEcc1nat0jnMJZYG+EtvlvX0c8JebiaWPLYzU2PT3TCVPq9FOmnhmMjQKeTGOO4vGrcwgsJwNccR7sC9sha6UmV3k27cmZ/JiLylT7VyfJiHylV7VytXS6zLHgd5PlkX5MQ+UqvauT5MReUqfauVq6OzFr26RtHSEyx4HeT5Z83P2NsiljmE0rI42yCR75SCMQaG2JFgLg39S74tFxyDEyoqHtOxzZsQPUQF0TU0oY4RTl0hFmGobG+NpuO6LWBhJHWvND0PBmOa4tc98hkkkG2SR1rudyA5DIAAABKRmaWtmfaVvl6r2p/JO0rfL1XtT+SpXS6UhnlyTe0rfL1XtT+SyqtBB0b2tmqcTmOAxSm1y0gXy2KvdYzwl5uJZY8rWZqbHp7phSkHKT3J1Do3VsjhdVTiRsLQWNlHzWgEtFr4brp7W/WKv2n6L8SaMxVUNViF4YJonAtGKTWuhIcXDdqTlb53IqN1tIZnycPa36xV+0/RO1v1ir9p+i7rpdKQzPk4e1v1ir9p+i5I9Hv4Q9pq59XqmGOMSjWB+J+NxGG+Egx26irN1Aj0A5sjTjjLWV76zWkEzuMgk70TsAGsw4r8RobblSkLfJR7Wn/wBir9p+idrfrFX7T9F3XS6UhmfJw9rfrFX7T9E7W/WKv2n6Luul0pDM+SFp3RGOBzeEzDu4yTNLZgDZWONzbbYG3TZdZ0M3y9V7U/kv3p7R4raWaluG6+B8YeRiwF7C0Ot0XXc3IAbglIZmutk7tK3y9V7U/knaVvl6r2h/JUrpdZSGeXJN7St8vV+1P5J2lb5aq9ofyVK6XSkM8uT5fRvY/C8zXqHvcZ3utFPiLWOthxgbHZFd3yYi8pU+1ctKDRsjZzUTuhe8MdHGY2ujEUTnB2BoJN74Wkkk3LRawyVa6ZY8BTkuibIvyYh8pU+1cnyYh8pU+1crV0umWPBveT5ZF+TEPlKn2rlxV/Y7FHJDIZ3sYyR2sM0wF2uic0BmIWvcj1XX091x6UpTOwxtIAcCHHFNG6xFsnRkEdXKmVcGOUn0bZP+TEJzbJVM5bxTPiv/AEWuuqPQwbsqK31zPd/yujRNJwaCKAuDzDCyPGGtjDsDQ24Y3Joy2DYuq602WJJ9G7ODtX9Yq/afonav6xV+0/Rd90utJs9ibawuTawucyek9KrqQ05jrVhEXAFo3BMI3BEWljCNwTCNwREAwjcEwjcERAMI3BMI3BEQDCNwTCNwXiID3CNwTCNwREAwjcEwjcERAMI3BMI3BEQDCNwTCNwREAwjcEwjcF4iA9wjcEwjcF4iA9wjcEwjcERAMI3BMI3BEQDCNwTCNwREAwjcEwjcERAMI3BMI3BeIgPcI3BeYRuCIgPcI3BMI3BEQDCNwTCNwREAwjcEwjcERAMI3BMI3BEQDCNwXqIgP//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12292" name="AutoShape 13" descr="data:image/jpeg;base64,/9j/4AAQSkZJRgABAQAAAQABAAD/2wCEAAkGBxMMEBQODxAPEBAPDxcSEA4QFg8QEg8PFBIWFhYVFBUaHSghGBolHBUUIj0iJSkrLi4vFx8zODMvNyotLy0BCgoKDg0OGhAQFywcHBwuNzUsLSwrLCwsKywtMy4sLC0sLCwsLC0sLCwsLCwvLCwsLCwsLC8sNzcsLDgsLCwrN//AABEIAJIBWgMBIgACEQEDEQH/xAAbAAEBAQEBAQEBAAAAAAAAAAAABQMEAQYCB//EAEkQAAEDAgIEBg0JBwQDAAAAAAEAAgMEERIhBRMxURQyQVJhcQYVIiMzNFNzdIGTobQWQmNkcqOy0eFDRGKRkrPCgqKxwSRU8P/EABkBAQEBAQEBAAAAAAAAAAAAAAACAQMEBf/EACwRAAICAAUBBwQDAQAAAAAAAAABAhEDEjFBUSEEEzJhocHRInGB4ZGx8EL/2gAMAwEAAhEDEQA/AP7FVTOa6wJAsFlwh3OK/Vbxz1BYLDk27NeEO5xThDucfcskQy2a8Idzj7k4Q7nH3LJEFs14Q7nFOEO5x9yyRBbNeEO5x9ycIdzj7lkiC2a8IdzinCHc4rJEFs14Q7nH3Jwh3OPuWSILZrwh3OKcIdzj7lkiC2a8IdzinCHc4+5ZIgtmvCHc4pwh3OPuWSmvqHVLjFA7Axhwy1IsbOG2OK+RdvdmG7MzsxujphwlN9Njtn0uI3avE58lr6qMY3gHYXAcUdLrBfntlMM9RPboNOT/ACxrSkpGQNwRtwi9ycy5zuVznHNx6St1zc2ejJBbX9/0YUulBMSGvOJvGjcCx7N2JhFwOnYV0cIdzj7lyVtC2cDFdr28SVhwvjO9rv8ArYeULmpatzHinqLCQgmOQZMqGjbbmvHK31jLZUZ2RPC6XD+Cpwh3OPuThDucfcskVnmtmvCHc4+5OEO5x9yyRBbNeEO5x9ycIdzj7lkiC2a8Idzj7k4Q7nH3LJEFs14Q7nH3Jwh3OPuWSILZrwh3OPuThDucVkiC2a8Idzj7k4Q7nH3LJEFs14Q7nH3Jwh3OPuWSILZrwh3OPuThDucVkiC2atqHX4x2qmpDdo61XRHSBOreOeoLBb1vH9QWCHOWoREWGBERAEREAREQBERAEREAREQBEXFpSrdGGxxAOnmOGJpzAtxpHfwtGZ35DaUboqEHOWVGVZK6eQ0sLi2wBqJm7YmEZMafKOH9Iz5QqVPA2JojY0NYwWa0ZAALLR9G2njDGkuNy573caR5zc93SSulcG7Pc6Syx0Xr5hERYSFz11G2oYY3323a5uTmPGxzTyOBXQiGp07RM0fVOxGnntr4xfEMmzRbBIwe4jkPQQu9culKIzNDoyGTRHFC87A7la7exwyI9e0Be6OrBUMxgFrgS2SM8aORvGaerfyix5V1hK+hxx8NVnjpv5fo6URFZ5giIgCIiAIiIAiIgCIiG0EREAREQWet2jrVdSG7R1quqRcCdW8f1BYLet4/qCwWES1CIiwwIiIAiIgCIiAIiIAiIgCIiAzqJ2xMdI8hrGNLnOPIALlceiKdzi6qmBEswAaw/sIBm2Pr+cek25As5RwyfV7YKZwdLulqB3TI+kNycekt3FWFynKz3Qh3cfN+i4CIigBERAEREAUfSTeCycLb4NwDato2BgybN1t2H+H7IVheOaCLEAg5EHMEblqKi6fXR6n4Buil6MJp3mjcThaMdM4/OgvYs62EgfZLelVF2TtHjxcPJKttvsERFpzCIiAIiIaEREAREQBERAEREMPW7R1qupDdo61XVI6QJ1bx/UFgt63j+oLBYRLUIiLDAuDQ1Y6ojc9+EFtRNGMNwMMcz2N9dmhd6kdjPgpPTar4qRCG/qSK6IiFhERAcNTVuZUQwi2GVspde97xhpFv6iu5Sq7xyl+xUfhjVVCVqwiIhQU3T+kTSwucwB0zgRCw7C8NLiT/AAtAJPUqJNujp3L5mV/CWzVZ4pgeynB5IcJJf1vIB6g1ROVI74OHdyekf72LegYgymht86Jr3E5lz3tDnOJ3kkn1qguLQ3i0Ho8f9tq7VzO6bathERYAiIgCIiAIiICL2WksptfGBroJY3Qk5We6VsZB6C15B6Cu3R9YKiMStBF7hzTtY9ps5h6QQQuPst8Uf5yH4mJYMk4JUYv2NS4NfujqNjH9TsmnpDd5VRlTMcO9uO66r1tf73LiIi7HiCIiA4tF1bptbit3upfE22Xctta/Tmu1StAfvHp0v+KqoTF9AiIhdhcNdVujmp422wzyPa+97gNhe8W9bQu5StK+M0fn5PhpEIk6RVREQoIiID1u0darqQ3aOtV1SOkCdW8f1BYLet4/qCwWES1CIiwwKR2M+Bk9NqvipFXUjsZ8DJ6bVfFSLSH4kV0RFhYREQEqu8cpfsVH4Y1VUqu8cpfsVH4Y1VQmOrCIsK6rbTxulfezBsGZcdgaBykkgdZQuMXJ0tydpuXXOFG08cYqgj5tPe2HrecuoOX5rxaGQDICF9huGAr86Pgc0GSXw0zsctsw02sGN/haLN9RPKv3pDwMvmn/AICvLJ5mfRnFQhkW3q9yhobxaD0eP+21dq4tDeLQejx/22rsVs5R0R6iwdWRguaZYwYxd4LmgsbvcL9yOtfltfEbETQkPdhaQ9hxOuBYZ5m5GXSENOlF+WPDthBAJBIINnA2I6wQQvzUTthaXyOaxoIBc42FyQAOskgW6QgNEWckzWMMrnBrGtL3Pdk1rALlxJ2C2a/YOV+S178lt6wHqIM8/wD6y8Wgj9l3ij/OQ/ExJUwNla6N4u14II6Du3Fe9lvij/OQ/ExL9lTIYbrEbXl7nmhKtz2mGU3mgIa8+UaeJJ/qHvDhyKkoNdeFzapgJMQIlaNslOc3C3KW2xDqI5VcjkDwHNIc1wBa4ZgtIuCF2w5Wjn2rDSeeOkvR7/J+kRFZ5SVoD949Ol/xVVStAfvHpsv+KqoRDwhERCwpOlvGaPz8vw0irKVpXxmj8/L8NIhM9CqiIhQREQHrdo61XUhu0darqkdIE6t4/qCwW9bx/UFgsIlqERFhgUjsZ8DJ6bVfFSKupHYz4GT02q+KkWkPxIroiLCwiIgJVd45S/YqPwxqqpVd45S/YqPwxqqtJjqwodTJwqewzhpXeqSptn1hgNvtE81dWmK1zAIYj3+a4aduqYONKegXyHKSBvWVLTthY2NmTWiwvmTvJPKSbm/SuGLLY+h2bDyLvHq9Pd/BqsNIeBl80/8AAVusNIeBl80/8BXJFz8LPNCaHaImS66qvLTw3ZrpMDMMfzANgz2KxTU4ivZ0jr+Ue+S1t1zksNDeLQejx/22rtXRnGEUkqPnfko3VuhEz2xua9tmixfrJBITMb2e64IDgGkYnZ3zW0XY2wB2J7nPkl1heMYLQdWSxpLi4gmJh7pzrHZawAuWSyWyqRMotEalsjBNKWyMLGgEgxAl5xNNzZ/d2uLCzG5ZLhk7FWSANe8EB0BwsjaxjjTzCQOe0k4nuthLtxOS+hRLZtEXTvY+K7GHSWEtM6nLXMbKI2uxd3FcjBJ3W3O+FuWSzm7GhJIZHyucHNewswhuKOSHV4HZ4XAZOF23uBclXl4lsyiAOxqxhOuw8H1OERxiPwLrkCztjxkQb7Ta11aqINYLF0jbG943OYfWQtkSzaPl+ybRYjifOJalxvAzVvle6PKqYblp2nulTK/HZb4o/wA5D8TEv2VMicKKU3Xl7ni59EScHkNIfBuvJTHkAvd8XqJuBuJHzV0LnrqbWtsDge0h8cnMkbsPVyEcoJCyMqdnpSUk4S0fo9mWkXHouu4Qy5GGRhwTR7dXINo6QdoPKCF2L1J2fMnBwk4vVErQH7x6dL/iqqlaA/ePTpf8VVQ5Q8IREQsKVpXxmj8/L8NIqqk6W8Zo/Py/DSIRPQrIiIWEREB63aOtV1IbtHWqypHTDJ9bxz1D/hYLet456gsFhEtQiIsMCkdjHgpPTar4qRV1I7GPBSem1XxUi0h+JFdERYWEREBE01E+Spp2xyGJ5jqMMoa1+A4Y88LsilVJLTRsaah0szmhrGCOIGV4GbjzW8pPJ12B59MV/wD5kEcOCSZjJg5pJDY8TWZvI/CM9mzaummpcBL3OMkr+PK7aQNjWj5rByNHvNyuc8StDvgdnTblPnTn9HNTUErS6R9RilktrHhjLZCway+xgzsOknaVvqJPLn2ca6kXC2etxTOXUSeXPs41hXwSaqTv58E/LBHn3BVFYaQ8DJ5p/wCAoROCyv5NdEU8pp4SJyBweOw1cZsNW3JUqaN7b45NZfZdrW2/ltWGhvFoPR4/7bV2roznCKpHzY0DLifeU6t0MsdhI9ss5meDilkw2BYAQ0gEjFbLl0ZoSUsF5GseyUmMMIwsjMkbgXWY3FINWRcNbk8t3uP0CLbLolaPpKiNsjHysJLTqnm7yJS6Q43izcrGPubnMOztZTavQ1VUx6uSZoYXU5ezWF+MxztfMcWrbZrmAjBYg5cXO/06JYog9kGjKioZJFBIxsUlI6FjcRh1Uzg4YyQx2Nti0WythO2/c+S0FY55AmjjhLHssxz8WEw4Y3C7e5cJLG4Ozer68SzKPn2UVaDDaWJrYxDrbySSOkAd38ElndXbsOR6uW1URudbBJq7be5a6/8APYt0WWKPneymCQUr7zkjWQ5YIx+8R8oX7MEnlz7ONbdl3ij/ADkPxMS0cpkyYRWd/ZHJqJPLn+iNNRJ5c+zjXUimztkRMmo5mO18M15Q3CWljGtmZe+F3SM7HkueQldjRLVxXgrHRuuASYoi+JwcC5jmnYbXHrW655ach+uhcGS2sb8SVo2NkHL0O2jquDUJ5dTJ4McRU+j2fsz99joIE4JxEVst3WAue5zsNirqB2L1zZDPG6zJuFyudCTcgHDm0/OHSPXZX16U7PnKLiqYREQ0KTpbxmj8/L8NIqylaV8Zo/Py/DSIRPQqoiIWEREB63aOtVlJbtHWq6pHSBOreP6gsFvW8c9QWCwiWoREWGBfNaD4TnquD6nhlXrNZrNZi4TLa1srXX0pyzOzevm9A6VhhikDpW4uGVJwNu91jUyEHC25zRtLUzu5TmlFMsf+R9X+9Tv/ANX+9U6fsiH7KFzv4pCIm/yF3e4KbU6QmmyfKWN5kN4x63XLv5EdS5Sx4LzPVDsc34nl/JWrtKOp+5e+nL+SJglfIf8ASNg6TYKNWaVqqgYe9wNN8TWF5e4cl3ji9Tf5rGOMMFmgC5ubcp3neV+l55Y8np0PVDs8IdVbfL+DloGPZVQhohFo5rAY7Zhl7r6Tv/0H3iiUfjkPm5v+GL6VIvojmlcpdd/ZHL3/AOg+8Tv/ANB94upFVlZfM5e//QfeLCv12qkvqLap9/CbMBVFYaQ8DL5p/wCApZM4/S+projX8HhtqLaiO19be2rbtWumqaSUMMLnXY43ju5rJLtsMbmva4AHcTt4pyttobxaD0eP+21di6EQX0nzTNEVjTEDVOe5uoM0zsYFog3WsjYH2drMLuO0nvhOLIAUZ6J880byZIWMAe8MlkvJIMmx4WnDgG05d1kNl71EW2VR892uq4fBTa0Nd3IlLiXuEGEPf3WwvDbtBtm4gXsB26UZUl3eHWbqSGhpiBFRfIyY2m8drcXPbkcrVEWWKItDQVEbqqV0jXTTEcGLrujjAp4xbCAC1utDzhucs9pK5mUtYJHy4nHFTwxgPfAXNkbLI6V7WtaGnJzbXIJ/hsF9Gi2zKPnooK5tnvkD3imkZq2uiZGZxIdU93cEi7MOzlGyyo6HbUBsgqXNcdadSQGtOpwMtrA0kYses2E5WzVBFlm0fO9lOu4K/FqLayHi6y/jEdtvTZaHX/QfeLbsu8Uf5yD4mJaFTJkQj9b67I5O/wD0H3id/wDoPvF1Ios7ZfM5e/8A0H3id/8AoPvF1IljL5nxjY3ufNfV3FU8hw1gLX5ZtIzHWq1LpuqiAa8RTC/H7oSNb0jIP9x61ww+En9Kk/6W6h4jjJ0bhQUsNKXVH0NFXvqBeJ9M4jjN76Ht+005j1hdPf8A6v8Aer5J8QcQSM28VwuHN+y4Zj1Ltp9KTxbHiVvNmGfqe3P1kOXaPaVucp9iX/Evw/k+g7/9X+9UmXhHCabhGotwqbVanWX1fB5bY8XLbct4OyJv7WKRh5S3vrf9vdf7VlWaShmqaPBKwkTSXbfC4XppALtOYzXdTi9GeTF7NiRVtP2PoERFRIREQHrdo61WUlu0darKkdMMn1nH9QUk6M+sVftP0VatPd+oLnusJepwdq/rFX7T9FnLoQPyNRW/6Z5Gfhsqd0usMUmtCIzsXhGZfUOO+SQyn+bwSuHR/Y7E0uilqH64zSvEcc1nat0jnMJZYG+EtvlvX0c8JebiaWPLYzU2PT3TCVPq9FOmnhmMjQKeTGOO4vGrcwgsJwNccR7sC9sha6UmV3k27cmZ/JiLylT7VyfJiHylV7VytXS6zLHgd5PlkX5MQ+UqvauT5MReUqfauVq6OzFr26RtHSEyx4HeT5Z83P2NsiljmE0rI42yCR75SCMQaG2JFgLg39S74tFxyDEyoqHtOxzZsQPUQF0TU0oY4RTl0hFmGobG+NpuO6LWBhJHWvND0PBmOa4tc98hkkkG2SR1rudyA5DIAAABKRmaWtmfaVvl6r2p/JO0rfL1XtT+SpXS6UhnlyTe0rfL1XtT+SyqtBB0b2tmqcTmOAxSm1y0gXy2KvdYzwl5uJZY8rWZqbHp7phSkHKT3J1Do3VsjhdVTiRsLQWNlHzWgEtFr4brp7W/WKv2n6L8SaMxVUNViF4YJonAtGKTWuhIcXDdqTlb53IqN1tIZnycPa36xV+0/RO1v1ir9p+i7rpdKQzPk4e1v1ir9p+i5I9Hv4Q9pq59XqmGOMSjWB+J+NxGG+Egx26irN1Aj0A5sjTjjLWV76zWkEzuMgk70TsAGsw4r8RobblSkLfJR7Wn/wBir9p+idrfrFX7T9F3XS6UhmfJw9rfrFX7T9E7W/WKv2n6Luul0pDM+SFp3RGOBzeEzDu4yTNLZgDZWONzbbYG3TZdZ0M3y9V7U/kv3p7R4raWaluG6+B8YeRiwF7C0Ot0XXc3IAbglIZmutk7tK3y9V7U/knaVvl6r2h/JUrpdZSGeXJN7St8vV+1P5J2lb5aq9ofyVK6XSkM8uT5fRvY/C8zXqHvcZ3utFPiLWOthxgbHZFd3yYi8pU+1ctKDRsjZzUTuhe8MdHGY2ujEUTnB2BoJN74Wkkk3LRawyVa6ZY8BTkuibIvyYh8pU+1cnyYh8pU+1crV0umWPBveT5ZF+TEPlKn2rlxV/Y7FHJDIZ3sYyR2sM0wF2uic0BmIWvcj1XX091x6UpTOwxtIAcCHHFNG6xFsnRkEdXKmVcGOUn0bZP+TEJzbJVM5bxTPiv/AEWuuqPQwbsqK31zPd/yujRNJwaCKAuDzDCyPGGtjDsDQ24Y3Joy2DYuq602WJJ9G7ODtX9Yq/afonav6xV+0/Rd90utJs9ibawuTawucyek9KrqQ05jrVhEXAFo3BMI3BEWljCNwTCNwREAwjcEwjcERAMI3BMI3BEQDCNwTCNwXiID3CNwTCNwREAwjcEwjcERAMI3BMI3BEQDCNwTCNwREAwjcEwjcF4iA9wjcEwjcF4iA9wjcEwjcERAMI3BMI3BEQDCNwTCNwREAwjcEwjcERAMI3BMI3BeIgPcI3BeYRuCIgPcI3BMI3BEQDCNwTCNwREAwjcEwjcERAMI3BMI3BEQDCNwXqIgP//Z"/>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12293" name="AutoShape 15" descr="data:image/jpeg;base64,/9j/4AAQSkZJRgABAQAAAQABAAD/2wCEAAkGBxMMEBQODxAPEBAPDxcSEA4QFg8QEg8PFBIWFhYVFBUaHSghGBolHBUUIj0iJSkrLi4vFx8zODMvNyotLy0BCgoKDg0OGhAQFywcHBwuNzUsLSwrLCwsKywtMy4sLC0sLCwsLC0sLCwsLCwvLCwsLCwsLC8sNzcsLDgsLCwrN//AABEIAJIBWgMBIgACEQEDEQH/xAAbAAEBAQEBAQEBAAAAAAAAAAAABQMEAQYCB//EAEkQAAEDAgIEBg0JBwQDAAAAAAEAAgMEERIhBRMxURQyQVJhcQYVIiMzNFNzdIGTobQWQmNkcqOy0eFDRGKRkrPCgqKxwSRU8P/EABkBAQEBAQEBAAAAAAAAAAAAAAACAQMEBf/EACwRAAICAAUBBwQDAQAAAAAAAAABAhEDEjFBUSEEEzJhocHRInGB4ZGx8EL/2gAMAwEAAhEDEQA/AP7FVTOa6wJAsFlwh3OK/Vbxz1BYLDk27NeEO5xThDucfcskQy2a8Idzj7k4Q7nH3LJEFs14Q7nFOEO5x9yyRBbNeEO5x9ycIdzj7lkiC2a8IdzinCHc4rJEFs14Q7nH3Jwh3OPuWSILZrwh3OKcIdzj7lkiC2a8IdzinCHc4+5ZIgtmvCHc4pwh3OPuWSmvqHVLjFA7Axhwy1IsbOG2OK+RdvdmG7MzsxujphwlN9Njtn0uI3avE58lr6qMY3gHYXAcUdLrBfntlMM9RPboNOT/ACxrSkpGQNwRtwi9ycy5zuVznHNx6St1zc2ejJBbX9/0YUulBMSGvOJvGjcCx7N2JhFwOnYV0cIdzj7lyVtC2cDFdr28SVhwvjO9rv8ArYeULmpatzHinqLCQgmOQZMqGjbbmvHK31jLZUZ2RPC6XD+Cpwh3OPuThDucfcskVnmtmvCHc4+5OEO5x9yyRBbNeEO5x9ycIdzj7lkiC2a8Idzj7k4Q7nH3LJEFs14Q7nH3Jwh3OPuWSILZrwh3OPuThDucVkiC2a8Idzj7k4Q7nH3LJEFs14Q7nH3Jwh3OPuWSILZrwh3OPuThDucVkiC2atqHX4x2qmpDdo61XRHSBOreOeoLBb1vH9QWCHOWoREWGBERAEREAREQBERAEREAREQBEXFpSrdGGxxAOnmOGJpzAtxpHfwtGZ35DaUboqEHOWVGVZK6eQ0sLi2wBqJm7YmEZMafKOH9Iz5QqVPA2JojY0NYwWa0ZAALLR9G2njDGkuNy573caR5zc93SSulcG7Pc6Syx0Xr5hERYSFz11G2oYY3323a5uTmPGxzTyOBXQiGp07RM0fVOxGnntr4xfEMmzRbBIwe4jkPQQu9culKIzNDoyGTRHFC87A7la7exwyI9e0Be6OrBUMxgFrgS2SM8aORvGaerfyix5V1hK+hxx8NVnjpv5fo6URFZ5giIgCIiAIiIAiIgCIiG0EREAREQWet2jrVdSG7R1quqRcCdW8f1BYLet4/qCwWES1CIiwwIiIAiIgCIiAIiIAiIgCIiAzqJ2xMdI8hrGNLnOPIALlceiKdzi6qmBEswAaw/sIBm2Pr+cek25As5RwyfV7YKZwdLulqB3TI+kNycekt3FWFynKz3Qh3cfN+i4CIigBERAEREAUfSTeCycLb4NwDato2BgybN1t2H+H7IVheOaCLEAg5EHMEblqKi6fXR6n4Buil6MJp3mjcThaMdM4/OgvYs62EgfZLelVF2TtHjxcPJKttvsERFpzCIiAIiIaEREAREQBERAEREMPW7R1qupDdo61XVI6QJ1bx/UFgt63j+oLBYRLUIiLDAuDQ1Y6ojc9+EFtRNGMNwMMcz2N9dmhd6kdjPgpPTar4qRCG/qSK6IiFhERAcNTVuZUQwi2GVspde97xhpFv6iu5Sq7xyl+xUfhjVVCVqwiIhQU3T+kTSwucwB0zgRCw7C8NLiT/AAtAJPUqJNujp3L5mV/CWzVZ4pgeynB5IcJJf1vIB6g1ROVI74OHdyekf72LegYgymht86Jr3E5lz3tDnOJ3kkn1qguLQ3i0Ho8f9tq7VzO6bathERYAiIgCIiAIiICL2WksptfGBroJY3Qk5We6VsZB6C15B6Cu3R9YKiMStBF7hzTtY9ps5h6QQQuPst8Uf5yH4mJYMk4JUYv2NS4NfujqNjH9TsmnpDd5VRlTMcO9uO66r1tf73LiIi7HiCIiA4tF1bptbit3upfE22Xctta/Tmu1StAfvHp0v+KqoTF9AiIhdhcNdVujmp422wzyPa+97gNhe8W9bQu5StK+M0fn5PhpEIk6RVREQoIiID1u0darqQ3aOtV1SOkCdW8f1BYLet4/qCwWES1CIiwwKR2M+Bk9NqvipFXUjsZ8DJ6bVfFSLSH4kV0RFhYREQEqu8cpfsVH4Y1VUqu8cpfsVH4Y1VQmOrCIsK6rbTxulfezBsGZcdgaBykkgdZQuMXJ0tydpuXXOFG08cYqgj5tPe2HrecuoOX5rxaGQDICF9huGAr86Pgc0GSXw0zsctsw02sGN/haLN9RPKv3pDwMvmn/AICvLJ5mfRnFQhkW3q9yhobxaD0eP+21dq4tDeLQejx/22rsVs5R0R6iwdWRguaZYwYxd4LmgsbvcL9yOtfltfEbETQkPdhaQ9hxOuBYZ5m5GXSENOlF+WPDthBAJBIINnA2I6wQQvzUTthaXyOaxoIBc42FyQAOskgW6QgNEWckzWMMrnBrGtL3Pdk1rALlxJ2C2a/YOV+S178lt6wHqIM8/wD6y8Wgj9l3ij/OQ/ExJUwNla6N4u14II6Du3Fe9lvij/OQ/ExL9lTIYbrEbXl7nmhKtz2mGU3mgIa8+UaeJJ/qHvDhyKkoNdeFzapgJMQIlaNslOc3C3KW2xDqI5VcjkDwHNIc1wBa4ZgtIuCF2w5Wjn2rDSeeOkvR7/J+kRFZ5SVoD949Ol/xVVStAfvHpsv+KqoRDwhERCwpOlvGaPz8vw0irKVpXxmj8/L8NIhM9CqiIhQREQHrdo61XUhu0darqkdIE6t4/qCwW9bx/UFgsIlqERFhgUjsZ8DJ6bVfFSKupHYz4GT02q+KkWkPxIroiLCwiIgJVd45S/YqPwxqqpVd45S/YqPwxqqtJjqwodTJwqewzhpXeqSptn1hgNvtE81dWmK1zAIYj3+a4aduqYONKegXyHKSBvWVLTthY2NmTWiwvmTvJPKSbm/SuGLLY+h2bDyLvHq9Pd/BqsNIeBl80/8AAVusNIeBl80/8BXJFz8LPNCaHaImS66qvLTw3ZrpMDMMfzANgz2KxTU4ivZ0jr+Ue+S1t1zksNDeLQejx/22rtXRnGEUkqPnfko3VuhEz2xua9tmixfrJBITMb2e64IDgGkYnZ3zW0XY2wB2J7nPkl1heMYLQdWSxpLi4gmJh7pzrHZawAuWSyWyqRMotEalsjBNKWyMLGgEgxAl5xNNzZ/d2uLCzG5ZLhk7FWSANe8EB0BwsjaxjjTzCQOe0k4nuthLtxOS+hRLZtEXTvY+K7GHSWEtM6nLXMbKI2uxd3FcjBJ3W3O+FuWSzm7GhJIZHyucHNewswhuKOSHV4HZ4XAZOF23uBclXl4lsyiAOxqxhOuw8H1OERxiPwLrkCztjxkQb7Ta11aqINYLF0jbG943OYfWQtkSzaPl+ybRYjifOJalxvAzVvle6PKqYblp2nulTK/HZb4o/wA5D8TEv2VMicKKU3Xl7ni59EScHkNIfBuvJTHkAvd8XqJuBuJHzV0LnrqbWtsDge0h8cnMkbsPVyEcoJCyMqdnpSUk4S0fo9mWkXHouu4Qy5GGRhwTR7dXINo6QdoPKCF2L1J2fMnBwk4vVErQH7x6dL/iqqlaA/ePTpf8VVQ5Q8IREQsKVpXxmj8/L8NIqqk6W8Zo/Py/DSIRPQrIiIWEREB63aOtV1IbtHWqypHTDJ9bxz1D/hYLet456gsFhEtQiIsMCkdjHgpPTar4qRV1I7GPBSem1XxUi0h+JFdERYWEREBE01E+Spp2xyGJ5jqMMoa1+A4Y88LsilVJLTRsaah0szmhrGCOIGV4GbjzW8pPJ12B59MV/wD5kEcOCSZjJg5pJDY8TWZvI/CM9mzaummpcBL3OMkr+PK7aQNjWj5rByNHvNyuc8StDvgdnTblPnTn9HNTUErS6R9RilktrHhjLZCway+xgzsOknaVvqJPLn2ca6kXC2etxTOXUSeXPs41hXwSaqTv58E/LBHn3BVFYaQ8DJ5p/wCAoROCyv5NdEU8pp4SJyBweOw1cZsNW3JUqaN7b45NZfZdrW2/ltWGhvFoPR4/7bV2roznCKpHzY0DLifeU6t0MsdhI9ss5meDilkw2BYAQ0gEjFbLl0ZoSUsF5GseyUmMMIwsjMkbgXWY3FINWRcNbk8t3uP0CLbLolaPpKiNsjHysJLTqnm7yJS6Q43izcrGPubnMOztZTavQ1VUx6uSZoYXU5ezWF+MxztfMcWrbZrmAjBYg5cXO/06JYog9kGjKioZJFBIxsUlI6FjcRh1Uzg4YyQx2Nti0WythO2/c+S0FY55AmjjhLHssxz8WEw4Y3C7e5cJLG4Ozer68SzKPn2UVaDDaWJrYxDrbySSOkAd38ElndXbsOR6uW1URudbBJq7be5a6/8APYt0WWKPneymCQUr7zkjWQ5YIx+8R8oX7MEnlz7ONbdl3ij/ADkPxMS0cpkyYRWd/ZHJqJPLn+iNNRJ5c+zjXUimztkRMmo5mO18M15Q3CWljGtmZe+F3SM7HkueQldjRLVxXgrHRuuASYoi+JwcC5jmnYbXHrW655ach+uhcGS2sb8SVo2NkHL0O2jquDUJ5dTJ4McRU+j2fsz99joIE4JxEVst3WAue5zsNirqB2L1zZDPG6zJuFyudCTcgHDm0/OHSPXZX16U7PnKLiqYREQ0KTpbxmj8/L8NIqylaV8Zo/Py/DSIRPQqoiIWEREB63aOtVlJbtHWq6pHSBOreP6gsFvW8c9QWCwiWoREWGBfNaD4TnquD6nhlXrNZrNZi4TLa1srXX0pyzOzevm9A6VhhikDpW4uGVJwNu91jUyEHC25zRtLUzu5TmlFMsf+R9X+9Tv/ANX+9U6fsiH7KFzv4pCIm/yF3e4KbU6QmmyfKWN5kN4x63XLv5EdS5Sx4LzPVDsc34nl/JWrtKOp+5e+nL+SJglfIf8ASNg6TYKNWaVqqgYe9wNN8TWF5e4cl3ji9Tf5rGOMMFmgC5ubcp3neV+l55Y8np0PVDs8IdVbfL+DloGPZVQhohFo5rAY7Zhl7r6Tv/0H3iiUfjkPm5v+GL6VIvojmlcpdd/ZHL3/AOg+8Tv/ANB94upFVlZfM5e//QfeLCv12qkvqLap9/CbMBVFYaQ8DL5p/wCApZM4/S+projX8HhtqLaiO19be2rbtWumqaSUMMLnXY43ju5rJLtsMbmva4AHcTt4pyttobxaD0eP+21di6EQX0nzTNEVjTEDVOe5uoM0zsYFog3WsjYH2drMLuO0nvhOLIAUZ6J880byZIWMAe8MlkvJIMmx4WnDgG05d1kNl71EW2VR892uq4fBTa0Nd3IlLiXuEGEPf3WwvDbtBtm4gXsB26UZUl3eHWbqSGhpiBFRfIyY2m8drcXPbkcrVEWWKItDQVEbqqV0jXTTEcGLrujjAp4xbCAC1utDzhucs9pK5mUtYJHy4nHFTwxgPfAXNkbLI6V7WtaGnJzbXIJ/hsF9Gi2zKPnooK5tnvkD3imkZq2uiZGZxIdU93cEi7MOzlGyyo6HbUBsgqXNcdadSQGtOpwMtrA0kYses2E5WzVBFlm0fO9lOu4K/FqLayHi6y/jEdtvTZaHX/QfeLbsu8Uf5yD4mJaFTJkQj9b67I5O/wD0H3id/wDoPvF1Ios7ZfM5e/8A0H3id/8AoPvF1IljL5nxjY3ufNfV3FU8hw1gLX5ZtIzHWq1LpuqiAa8RTC/H7oSNb0jIP9x61ww+En9Kk/6W6h4jjJ0bhQUsNKXVH0NFXvqBeJ9M4jjN76Ht+005j1hdPf8A6v8Aer5J8QcQSM28VwuHN+y4Zj1Ltp9KTxbHiVvNmGfqe3P1kOXaPaVucp9iX/Evw/k+g7/9X+9UmXhHCabhGotwqbVanWX1fB5bY8XLbct4OyJv7WKRh5S3vrf9vdf7VlWaShmqaPBKwkTSXbfC4XppALtOYzXdTi9GeTF7NiRVtP2PoERFRIREQHrdo61WUlu0darKkdMMn1nH9QUk6M+sVftP0VatPd+oLnusJepwdq/rFX7T9FnLoQPyNRW/6Z5Gfhsqd0usMUmtCIzsXhGZfUOO+SQyn+bwSuHR/Y7E0uilqH64zSvEcc1nat0jnMJZYG+EtvlvX0c8JebiaWPLYzU2PT3TCVPq9FOmnhmMjQKeTGOO4vGrcwgsJwNccR7sC9sha6UmV3k27cmZ/JiLylT7VyfJiHylV7VytXS6zLHgd5PlkX5MQ+UqvauT5MReUqfauVq6OzFr26RtHSEyx4HeT5Z83P2NsiljmE0rI42yCR75SCMQaG2JFgLg39S74tFxyDEyoqHtOxzZsQPUQF0TU0oY4RTl0hFmGobG+NpuO6LWBhJHWvND0PBmOa4tc98hkkkG2SR1rudyA5DIAAABKRmaWtmfaVvl6r2p/JO0rfL1XtT+SpXS6UhnlyTe0rfL1XtT+SyqtBB0b2tmqcTmOAxSm1y0gXy2KvdYzwl5uJZY8rWZqbHp7phSkHKT3J1Do3VsjhdVTiRsLQWNlHzWgEtFr4brp7W/WKv2n6L8SaMxVUNViF4YJonAtGKTWuhIcXDdqTlb53IqN1tIZnycPa36xV+0/RO1v1ir9p+i7rpdKQzPk4e1v1ir9p+i5I9Hv4Q9pq59XqmGOMSjWB+J+NxGG+Egx26irN1Aj0A5sjTjjLWV76zWkEzuMgk70TsAGsw4r8RobblSkLfJR7Wn/wBir9p+idrfrFX7T9F3XS6UhmfJw9rfrFX7T9E7W/WKv2n6Luul0pDM+SFp3RGOBzeEzDu4yTNLZgDZWONzbbYG3TZdZ0M3y9V7U/kv3p7R4raWaluG6+B8YeRiwF7C0Ot0XXc3IAbglIZmutk7tK3y9V7U/knaVvl6r2h/JUrpdZSGeXJN7St8vV+1P5J2lb5aq9ofyVK6XSkM8uT5fRvY/C8zXqHvcZ3utFPiLWOthxgbHZFd3yYi8pU+1ctKDRsjZzUTuhe8MdHGY2ujEUTnB2BoJN74Wkkk3LRawyVa6ZY8BTkuibIvyYh8pU+1cnyYh8pU+1crV0umWPBveT5ZF+TEPlKn2rlxV/Y7FHJDIZ3sYyR2sM0wF2uic0BmIWvcj1XX091x6UpTOwxtIAcCHHFNG6xFsnRkEdXKmVcGOUn0bZP+TEJzbJVM5bxTPiv/AEWuuqPQwbsqK31zPd/yujRNJwaCKAuDzDCyPGGtjDsDQ24Y3Joy2DYuq602WJJ9G7ODtX9Yq/afonav6xV+0/Rd90utJs9ibawuTawucyek9KrqQ05jrVhEXAFo3BMI3BEWljCNwTCNwREAwjcEwjcERAMI3BMI3BEQDCNwTCNwXiID3CNwTCNwREAwjcEwjcERAMI3BMI3BEQDCNwTCNwREAwjcEwjcF4iA9wjcEwjcF4iA9wjcEwjcERAMI3BMI3BEQDCNwTCNwREAwjcEwjcERAMI3BMI3BeIgPcI3BeYRuCIgPcI3BMI3BEQDCNwTCNwREAwjcEwjcERAMI3BMI3BEQDCNwXqIgP//Z"/>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12294" name="AutoShape 17" descr="data:image/jpeg;base64,/9j/4AAQSkZJRgABAQAAAQABAAD/2wCEAAkGBxMMEBQODxAPEBAPDxcSEA4QFg8QEg8PFBIWFhYVFBUaHSghGBolHBUUIj0iJSkrLi4vFx8zODMvNyotLy0BCgoKDg0OGhAQFywcHBwuNzUsLSwrLCwsKywtMy4sLC0sLCwsLC0sLCwsLCwvLCwsLCwsLC8sNzcsLDgsLCwrN//AABEIAJIBWgMBIgACEQEDEQH/xAAbAAEBAQEBAQEBAAAAAAAAAAAABQMEAQYCB//EAEkQAAEDAgIEBg0JBwQDAAAAAAEAAgMEERIhBRMxURQyQVJhcQYVIiMzNFNzdIGTobQWQmNkcqOy0eFDRGKRkrPCgqKxwSRU8P/EABkBAQEBAQEBAAAAAAAAAAAAAAACAQMEBf/EACwRAAICAAUBBwQDAQAAAAAAAAABAhEDEjFBUSEEEzJhocHRInGB4ZGx8EL/2gAMAwEAAhEDEQA/AP7FVTOa6wJAsFlwh3OK/Vbxz1BYLDk27NeEO5xThDucfcskQy2a8Idzj7k4Q7nH3LJEFs14Q7nFOEO5x9yyRBbNeEO5x9ycIdzj7lkiC2a8IdzinCHc4rJEFs14Q7nH3Jwh3OPuWSILZrwh3OKcIdzj7lkiC2a8IdzinCHc4+5ZIgtmvCHc4pwh3OPuWSmvqHVLjFA7Axhwy1IsbOG2OK+RdvdmG7MzsxujphwlN9Njtn0uI3avE58lr6qMY3gHYXAcUdLrBfntlMM9RPboNOT/ACxrSkpGQNwRtwi9ycy5zuVznHNx6St1zc2ejJBbX9/0YUulBMSGvOJvGjcCx7N2JhFwOnYV0cIdzj7lyVtC2cDFdr28SVhwvjO9rv8ArYeULmpatzHinqLCQgmOQZMqGjbbmvHK31jLZUZ2RPC6XD+Cpwh3OPuThDucfcskVnmtmvCHc4+5OEO5x9yyRBbNeEO5x9ycIdzj7lkiC2a8Idzj7k4Q7nH3LJEFs14Q7nH3Jwh3OPuWSILZrwh3OPuThDucVkiC2a8Idzj7k4Q7nH3LJEFs14Q7nH3Jwh3OPuWSILZrwh3OPuThDucVkiC2atqHX4x2qmpDdo61XRHSBOreOeoLBb1vH9QWCHOWoREWGBERAEREAREQBERAEREAREQBEXFpSrdGGxxAOnmOGJpzAtxpHfwtGZ35DaUboqEHOWVGVZK6eQ0sLi2wBqJm7YmEZMafKOH9Iz5QqVPA2JojY0NYwWa0ZAALLR9G2njDGkuNy573caR5zc93SSulcG7Pc6Syx0Xr5hERYSFz11G2oYY3323a5uTmPGxzTyOBXQiGp07RM0fVOxGnntr4xfEMmzRbBIwe4jkPQQu9culKIzNDoyGTRHFC87A7la7exwyI9e0Be6OrBUMxgFrgS2SM8aORvGaerfyix5V1hK+hxx8NVnjpv5fo6URFZ5giIgCIiAIiIAiIgCIiG0EREAREQWet2jrVdSG7R1quqRcCdW8f1BYLet4/qCwWES1CIiwwIiIAiIgCIiAIiIAiIgCIiAzqJ2xMdI8hrGNLnOPIALlceiKdzi6qmBEswAaw/sIBm2Pr+cek25As5RwyfV7YKZwdLulqB3TI+kNycekt3FWFynKz3Qh3cfN+i4CIigBERAEREAUfSTeCycLb4NwDato2BgybN1t2H+H7IVheOaCLEAg5EHMEblqKi6fXR6n4Buil6MJp3mjcThaMdM4/OgvYs62EgfZLelVF2TtHjxcPJKttvsERFpzCIiAIiIaEREAREQBERAEREMPW7R1qupDdo61XVI6QJ1bx/UFgt63j+oLBYRLUIiLDAuDQ1Y6ojc9+EFtRNGMNwMMcz2N9dmhd6kdjPgpPTar4qRCG/qSK6IiFhERAcNTVuZUQwi2GVspde97xhpFv6iu5Sq7xyl+xUfhjVVCVqwiIhQU3T+kTSwucwB0zgRCw7C8NLiT/AAtAJPUqJNujp3L5mV/CWzVZ4pgeynB5IcJJf1vIB6g1ROVI74OHdyekf72LegYgymht86Jr3E5lz3tDnOJ3kkn1qguLQ3i0Ho8f9tq7VzO6bathERYAiIgCIiAIiICL2WksptfGBroJY3Qk5We6VsZB6C15B6Cu3R9YKiMStBF7hzTtY9ps5h6QQQuPst8Uf5yH4mJYMk4JUYv2NS4NfujqNjH9TsmnpDd5VRlTMcO9uO66r1tf73LiIi7HiCIiA4tF1bptbit3upfE22Xctta/Tmu1StAfvHp0v+KqoTF9AiIhdhcNdVujmp422wzyPa+97gNhe8W9bQu5StK+M0fn5PhpEIk6RVREQoIiID1u0darqQ3aOtV1SOkCdW8f1BYLet4/qCwWES1CIiwwKR2M+Bk9NqvipFXUjsZ8DJ6bVfFSLSH4kV0RFhYREQEqu8cpfsVH4Y1VUqu8cpfsVH4Y1VQmOrCIsK6rbTxulfezBsGZcdgaBykkgdZQuMXJ0tydpuXXOFG08cYqgj5tPe2HrecuoOX5rxaGQDICF9huGAr86Pgc0GSXw0zsctsw02sGN/haLN9RPKv3pDwMvmn/AICvLJ5mfRnFQhkW3q9yhobxaD0eP+21dq4tDeLQejx/22rsVs5R0R6iwdWRguaZYwYxd4LmgsbvcL9yOtfltfEbETQkPdhaQ9hxOuBYZ5m5GXSENOlF+WPDthBAJBIINnA2I6wQQvzUTthaXyOaxoIBc42FyQAOskgW6QgNEWckzWMMrnBrGtL3Pdk1rALlxJ2C2a/YOV+S178lt6wHqIM8/wD6y8Wgj9l3ij/OQ/ExJUwNla6N4u14II6Du3Fe9lvij/OQ/ExL9lTIYbrEbXl7nmhKtz2mGU3mgIa8+UaeJJ/qHvDhyKkoNdeFzapgJMQIlaNslOc3C3KW2xDqI5VcjkDwHNIc1wBa4ZgtIuCF2w5Wjn2rDSeeOkvR7/J+kRFZ5SVoD949Ol/xVVStAfvHpsv+KqoRDwhERCwpOlvGaPz8vw0irKVpXxmj8/L8NIhM9CqiIhQREQHrdo61XUhu0darqkdIE6t4/qCwW9bx/UFgsIlqERFhgUjsZ8DJ6bVfFSKupHYz4GT02q+KkWkPxIroiLCwiIgJVd45S/YqPwxqqpVd45S/YqPwxqqtJjqwodTJwqewzhpXeqSptn1hgNvtE81dWmK1zAIYj3+a4aduqYONKegXyHKSBvWVLTthY2NmTWiwvmTvJPKSbm/SuGLLY+h2bDyLvHq9Pd/BqsNIeBl80/8AAVusNIeBl80/8BXJFz8LPNCaHaImS66qvLTw3ZrpMDMMfzANgz2KxTU4ivZ0jr+Ue+S1t1zksNDeLQejx/22rtXRnGEUkqPnfko3VuhEz2xua9tmixfrJBITMb2e64IDgGkYnZ3zW0XY2wB2J7nPkl1heMYLQdWSxpLi4gmJh7pzrHZawAuWSyWyqRMotEalsjBNKWyMLGgEgxAl5xNNzZ/d2uLCzG5ZLhk7FWSANe8EB0BwsjaxjjTzCQOe0k4nuthLtxOS+hRLZtEXTvY+K7GHSWEtM6nLXMbKI2uxd3FcjBJ3W3O+FuWSzm7GhJIZHyucHNewswhuKOSHV4HZ4XAZOF23uBclXl4lsyiAOxqxhOuw8H1OERxiPwLrkCztjxkQb7Ta11aqINYLF0jbG943OYfWQtkSzaPl+ybRYjifOJalxvAzVvle6PKqYblp2nulTK/HZb4o/wA5D8TEv2VMicKKU3Xl7ni59EScHkNIfBuvJTHkAvd8XqJuBuJHzV0LnrqbWtsDge0h8cnMkbsPVyEcoJCyMqdnpSUk4S0fo9mWkXHouu4Qy5GGRhwTR7dXINo6QdoPKCF2L1J2fMnBwk4vVErQH7x6dL/iqqlaA/ePTpf8VVQ5Q8IREQsKVpXxmj8/L8NIqqk6W8Zo/Py/DSIRPQrIiIWEREB63aOtV1IbtHWqypHTDJ9bxz1D/hYLet456gsFhEtQiIsMCkdjHgpPTar4qRV1I7GPBSem1XxUi0h+JFdERYWEREBE01E+Spp2xyGJ5jqMMoa1+A4Y88LsilVJLTRsaah0szmhrGCOIGV4GbjzW8pPJ12B59MV/wD5kEcOCSZjJg5pJDY8TWZvI/CM9mzaummpcBL3OMkr+PK7aQNjWj5rByNHvNyuc8StDvgdnTblPnTn9HNTUErS6R9RilktrHhjLZCway+xgzsOknaVvqJPLn2ca6kXC2etxTOXUSeXPs41hXwSaqTv58E/LBHn3BVFYaQ8DJ5p/wCAoROCyv5NdEU8pp4SJyBweOw1cZsNW3JUqaN7b45NZfZdrW2/ltWGhvFoPR4/7bV2roznCKpHzY0DLifeU6t0MsdhI9ss5meDilkw2BYAQ0gEjFbLl0ZoSUsF5GseyUmMMIwsjMkbgXWY3FINWRcNbk8t3uP0CLbLolaPpKiNsjHysJLTqnm7yJS6Q43izcrGPubnMOztZTavQ1VUx6uSZoYXU5ezWF+MxztfMcWrbZrmAjBYg5cXO/06JYog9kGjKioZJFBIxsUlI6FjcRh1Uzg4YyQx2Nti0WythO2/c+S0FY55AmjjhLHssxz8WEw4Y3C7e5cJLG4Ozer68SzKPn2UVaDDaWJrYxDrbySSOkAd38ElndXbsOR6uW1URudbBJq7be5a6/8APYt0WWKPneymCQUr7zkjWQ5YIx+8R8oX7MEnlz7ONbdl3ij/ADkPxMS0cpkyYRWd/ZHJqJPLn+iNNRJ5c+zjXUimztkRMmo5mO18M15Q3CWljGtmZe+F3SM7HkueQldjRLVxXgrHRuuASYoi+JwcC5jmnYbXHrW655ach+uhcGS2sb8SVo2NkHL0O2jquDUJ5dTJ4McRU+j2fsz99joIE4JxEVst3WAue5zsNirqB2L1zZDPG6zJuFyudCTcgHDm0/OHSPXZX16U7PnKLiqYREQ0KTpbxmj8/L8NIqylaV8Zo/Py/DSIRPQqoiIWEREB63aOtVlJbtHWq6pHSBOreP6gsFvW8c9QWCwiWoREWGBfNaD4TnquD6nhlXrNZrNZi4TLa1srXX0pyzOzevm9A6VhhikDpW4uGVJwNu91jUyEHC25zRtLUzu5TmlFMsf+R9X+9Tv/ANX+9U6fsiH7KFzv4pCIm/yF3e4KbU6QmmyfKWN5kN4x63XLv5EdS5Sx4LzPVDsc34nl/JWrtKOp+5e+nL+SJglfIf8ASNg6TYKNWaVqqgYe9wNN8TWF5e4cl3ji9Tf5rGOMMFmgC5ubcp3neV+l55Y8np0PVDs8IdVbfL+DloGPZVQhohFo5rAY7Zhl7r6Tv/0H3iiUfjkPm5v+GL6VIvojmlcpdd/ZHL3/AOg+8Tv/ANB94upFVlZfM5e//QfeLCv12qkvqLap9/CbMBVFYaQ8DL5p/wCApZM4/S+projX8HhtqLaiO19be2rbtWumqaSUMMLnXY43ju5rJLtsMbmva4AHcTt4pyttobxaD0eP+21di6EQX0nzTNEVjTEDVOe5uoM0zsYFog3WsjYH2drMLuO0nvhOLIAUZ6J880byZIWMAe8MlkvJIMmx4WnDgG05d1kNl71EW2VR892uq4fBTa0Nd3IlLiXuEGEPf3WwvDbtBtm4gXsB26UZUl3eHWbqSGhpiBFRfIyY2m8drcXPbkcrVEWWKItDQVEbqqV0jXTTEcGLrujjAp4xbCAC1utDzhucs9pK5mUtYJHy4nHFTwxgPfAXNkbLI6V7WtaGnJzbXIJ/hsF9Gi2zKPnooK5tnvkD3imkZq2uiZGZxIdU93cEi7MOzlGyyo6HbUBsgqXNcdadSQGtOpwMtrA0kYses2E5WzVBFlm0fO9lOu4K/FqLayHi6y/jEdtvTZaHX/QfeLbsu8Uf5yD4mJaFTJkQj9b67I5O/wD0H3id/wDoPvF1Ios7ZfM5e/8A0H3id/8AoPvF1IljL5nxjY3ufNfV3FU8hw1gLX5ZtIzHWq1LpuqiAa8RTC/H7oSNb0jIP9x61ww+En9Kk/6W6h4jjJ0bhQUsNKXVH0NFXvqBeJ9M4jjN76Ht+005j1hdPf8A6v8Aer5J8QcQSM28VwuHN+y4Zj1Ltp9KTxbHiVvNmGfqe3P1kOXaPaVucp9iX/Evw/k+g7/9X+9UmXhHCabhGotwqbVanWX1fB5bY8XLbct4OyJv7WKRh5S3vrf9vdf7VlWaShmqaPBKwkTSXbfC4XppALtOYzXdTi9GeTF7NiRVtP2PoERFRIREQHrdo61WUlu0darKkdMMn1nH9QUk6M+sVftP0VatPd+oLnusJepwdq/rFX7T9FnLoQPyNRW/6Z5Gfhsqd0usMUmtCIzsXhGZfUOO+SQyn+bwSuHR/Y7E0uilqH64zSvEcc1nat0jnMJZYG+EtvlvX0c8JebiaWPLYzU2PT3TCVPq9FOmnhmMjQKeTGOO4vGrcwgsJwNccR7sC9sha6UmV3k27cmZ/JiLylT7VyfJiHylV7VytXS6zLHgd5PlkX5MQ+UqvauT5MReUqfauVq6OzFr26RtHSEyx4HeT5Z83P2NsiljmE0rI42yCR75SCMQaG2JFgLg39S74tFxyDEyoqHtOxzZsQPUQF0TU0oY4RTl0hFmGobG+NpuO6LWBhJHWvND0PBmOa4tc98hkkkG2SR1rudyA5DIAAABKRmaWtmfaVvl6r2p/JO0rfL1XtT+SpXS6UhnlyTe0rfL1XtT+SyqtBB0b2tmqcTmOAxSm1y0gXy2KvdYzwl5uJZY8rWZqbHp7phSkHKT3J1Do3VsjhdVTiRsLQWNlHzWgEtFr4brp7W/WKv2n6L8SaMxVUNViF4YJonAtGKTWuhIcXDdqTlb53IqN1tIZnycPa36xV+0/RO1v1ir9p+i7rpdKQzPk4e1v1ir9p+i5I9Hv4Q9pq59XqmGOMSjWB+J+NxGG+Egx26irN1Aj0A5sjTjjLWV76zWkEzuMgk70TsAGsw4r8RobblSkLfJR7Wn/wBir9p+idrfrFX7T9F3XS6UhmfJw9rfrFX7T9E7W/WKv2n6Luul0pDM+SFp3RGOBzeEzDu4yTNLZgDZWONzbbYG3TZdZ0M3y9V7U/kv3p7R4raWaluG6+B8YeRiwF7C0Ot0XXc3IAbglIZmutk7tK3y9V7U/knaVvl6r2h/JUrpdZSGeXJN7St8vV+1P5J2lb5aq9ofyVK6XSkM8uT5fRvY/C8zXqHvcZ3utFPiLWOthxgbHZFd3yYi8pU+1ctKDRsjZzUTuhe8MdHGY2ujEUTnB2BoJN74Wkkk3LRawyVa6ZY8BTkuibIvyYh8pU+1cnyYh8pU+1crV0umWPBveT5ZF+TEPlKn2rlxV/Y7FHJDIZ3sYyR2sM0wF2uic0BmIWvcj1XX091x6UpTOwxtIAcCHHFNG6xFsnRkEdXKmVcGOUn0bZP+TEJzbJVM5bxTPiv/AEWuuqPQwbsqK31zPd/yujRNJwaCKAuDzDCyPGGtjDsDQ24Y3Joy2DYuq602WJJ9G7ODtX9Yq/afonav6xV+0/Rd90utJs9ibawuTawucyek9KrqQ05jrVhEXAFo3BMI3BEWljCNwTCNwREAwjcEwjcERAMI3BMI3BEQDCNwTCNwXiID3CNwTCNwREAwjcEwjcERAMI3BMI3BEQDCNwTCNwREAwjcEwjcF4iA9wjcEwjcF4iA9wjcEwjcERAMI3BMI3BEQDCNwTCNwREAwjcEwjcERAMI3BMI3BeIgPcI3BeYRuCIgPcI3BMI3BEQDCNwTCNwREAwjcEwjcERAMI3BMI3BEQDCNwXqIgP//Z"/>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pic>
        <p:nvPicPr>
          <p:cNvPr id="12295" name="Picture 19" descr="https://encrypted-tbn3.gstatic.com/images?q=tbn:ANd9GcQeIkc_vKdcJquou9Sm-vTro3p_vxuQa4OaIf1j2J2yU5Ps952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1989138"/>
            <a:ext cx="55308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302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a:bodyPr>
          <a:lstStyle/>
          <a:p>
            <a:pPr eaLnBrk="1" hangingPunct="1">
              <a:defRPr/>
            </a:pPr>
            <a:r>
              <a:rPr lang="en-GB" altLang="en-US" sz="3600" b="1" dirty="0">
                <a:latin typeface="Arial" panose="020B0604020202020204" pitchFamily="34" charset="0"/>
                <a:cs typeface="Arial" panose="020B0604020202020204" pitchFamily="34" charset="0"/>
              </a:rPr>
              <a:t>Inferential statistics</a:t>
            </a:r>
            <a:r>
              <a:rPr lang="en-GB" altLang="en-US" sz="3600" i="1" dirty="0">
                <a:latin typeface="Arial" panose="020B0604020202020204" pitchFamily="34" charset="0"/>
                <a:cs typeface="Arial" panose="020B0604020202020204" pitchFamily="34" charset="0"/>
              </a:rPr>
              <a:t> </a:t>
            </a:r>
          </a:p>
        </p:txBody>
      </p:sp>
      <p:sp>
        <p:nvSpPr>
          <p:cNvPr id="196611" name="Rectangle 3"/>
          <p:cNvSpPr>
            <a:spLocks noGrp="1" noChangeArrowheads="1"/>
          </p:cNvSpPr>
          <p:nvPr>
            <p:ph type="body" idx="1"/>
          </p:nvPr>
        </p:nvSpPr>
        <p:spPr>
          <a:xfrm>
            <a:off x="684213" y="2205038"/>
            <a:ext cx="7343775" cy="1511994"/>
          </a:xfrm>
        </p:spPr>
        <p:txBody>
          <a:bodyPr/>
          <a:lstStyle/>
          <a:p>
            <a:pPr marL="0" indent="0" eaLnBrk="1" hangingPunct="1">
              <a:buClr>
                <a:schemeClr val="tx1"/>
              </a:buClr>
              <a:buFontTx/>
              <a:buNone/>
              <a:defRPr/>
            </a:pPr>
            <a:r>
              <a:rPr lang="en-GB" altLang="en-US" dirty="0">
                <a:latin typeface="Arial" panose="020B0604020202020204" pitchFamily="34" charset="0"/>
                <a:cs typeface="Arial" panose="020B0604020202020204" pitchFamily="34" charset="0"/>
              </a:rPr>
              <a:t>These use descriptive statistics of samples to draw inferences about the corresponding population from which the samples are drawn. </a:t>
            </a:r>
          </a:p>
        </p:txBody>
      </p:sp>
      <p:sp>
        <p:nvSpPr>
          <p:cNvPr id="196612" name="Text Box 4"/>
          <p:cNvSpPr txBox="1">
            <a:spLocks noChangeArrowheads="1"/>
          </p:cNvSpPr>
          <p:nvPr/>
        </p:nvSpPr>
        <p:spPr bwMode="auto">
          <a:xfrm>
            <a:off x="973522" y="3845867"/>
            <a:ext cx="867545" cy="461665"/>
          </a:xfrm>
          <a:prstGeom prst="rect">
            <a:avLst/>
          </a:prstGeom>
          <a:solidFill>
            <a:schemeClr val="bg2"/>
          </a:solidFill>
          <a:ln>
            <a:solidFill>
              <a:schemeClr val="tx2"/>
            </a:solidFill>
          </a:ln>
          <a:effec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altLang="en-US" sz="2400" dirty="0">
                <a:latin typeface="Arial" panose="020B0604020202020204" pitchFamily="34" charset="0"/>
                <a:cs typeface="Arial" panose="020B0604020202020204" pitchFamily="34" charset="0"/>
              </a:rPr>
              <a:t>t-test</a:t>
            </a:r>
          </a:p>
        </p:txBody>
      </p:sp>
      <p:sp>
        <p:nvSpPr>
          <p:cNvPr id="196613" name="Text Box 5"/>
          <p:cNvSpPr txBox="1">
            <a:spLocks noChangeArrowheads="1"/>
          </p:cNvSpPr>
          <p:nvPr/>
        </p:nvSpPr>
        <p:spPr bwMode="auto">
          <a:xfrm>
            <a:off x="973522" y="5074553"/>
            <a:ext cx="2444900" cy="461665"/>
          </a:xfrm>
          <a:prstGeom prst="rect">
            <a:avLst/>
          </a:prstGeom>
          <a:solidFill>
            <a:schemeClr val="bg2"/>
          </a:solidFill>
          <a:ln>
            <a:solidFill>
              <a:schemeClr val="tx2"/>
            </a:solidFill>
          </a:ln>
          <a:effec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altLang="en-US" sz="2400" dirty="0">
                <a:latin typeface="Arial" panose="020B0604020202020204" pitchFamily="34" charset="0"/>
                <a:cs typeface="Arial" panose="020B0604020202020204" pitchFamily="34" charset="0"/>
                <a:hlinkClick r:id="rId2" action="ppaction://hlinkfile"/>
              </a:rPr>
              <a:t>Chi-squared test</a:t>
            </a:r>
            <a:endParaRPr lang="en-GB" altLang="en-US" sz="2400" dirty="0">
              <a:latin typeface="Arial" panose="020B0604020202020204" pitchFamily="34" charset="0"/>
              <a:cs typeface="Arial" panose="020B0604020202020204" pitchFamily="34" charset="0"/>
            </a:endParaRPr>
          </a:p>
        </p:txBody>
      </p:sp>
      <p:sp>
        <p:nvSpPr>
          <p:cNvPr id="196614" name="Text Box 6"/>
          <p:cNvSpPr txBox="1">
            <a:spLocks noChangeArrowheads="1"/>
          </p:cNvSpPr>
          <p:nvPr/>
        </p:nvSpPr>
        <p:spPr bwMode="auto">
          <a:xfrm>
            <a:off x="3059832" y="4074260"/>
            <a:ext cx="2153154" cy="461665"/>
          </a:xfrm>
          <a:prstGeom prst="rect">
            <a:avLst/>
          </a:prstGeom>
          <a:solidFill>
            <a:schemeClr val="bg2"/>
          </a:solidFill>
          <a:ln>
            <a:solidFill>
              <a:schemeClr val="tx2"/>
            </a:solidFill>
          </a:ln>
          <a:effec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altLang="en-US" sz="2400" dirty="0">
                <a:latin typeface="Arial" panose="020B0604020202020204" pitchFamily="34" charset="0"/>
                <a:cs typeface="Arial" panose="020B0604020202020204" pitchFamily="34" charset="0"/>
              </a:rPr>
              <a:t>factor analysis</a:t>
            </a:r>
          </a:p>
        </p:txBody>
      </p:sp>
      <p:sp>
        <p:nvSpPr>
          <p:cNvPr id="196615" name="Text Box 7"/>
          <p:cNvSpPr txBox="1">
            <a:spLocks noChangeArrowheads="1"/>
          </p:cNvSpPr>
          <p:nvPr/>
        </p:nvSpPr>
        <p:spPr bwMode="auto">
          <a:xfrm>
            <a:off x="5649023" y="5079766"/>
            <a:ext cx="2809255" cy="461665"/>
          </a:xfrm>
          <a:prstGeom prst="rect">
            <a:avLst/>
          </a:prstGeom>
          <a:solidFill>
            <a:schemeClr val="bg2"/>
          </a:solidFill>
          <a:ln>
            <a:solidFill>
              <a:schemeClr val="tx2"/>
            </a:solidFill>
          </a:ln>
          <a:effec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altLang="en-US" sz="2400" dirty="0" err="1">
                <a:latin typeface="Arial" panose="020B0604020202020204" pitchFamily="34" charset="0"/>
                <a:cs typeface="Arial" panose="020B0604020202020204" pitchFamily="34" charset="0"/>
              </a:rPr>
              <a:t>Cronbach</a:t>
            </a:r>
            <a:r>
              <a:rPr lang="en-GB" altLang="en-US" sz="2400" dirty="0">
                <a:latin typeface="Arial" panose="020B0604020202020204" pitchFamily="34" charset="0"/>
                <a:cs typeface="Arial" panose="020B0604020202020204" pitchFamily="34" charset="0"/>
              </a:rPr>
              <a:t> alpha</a:t>
            </a:r>
          </a:p>
        </p:txBody>
      </p:sp>
      <p:sp>
        <p:nvSpPr>
          <p:cNvPr id="196616" name="Text Box 8"/>
          <p:cNvSpPr txBox="1">
            <a:spLocks noChangeArrowheads="1"/>
          </p:cNvSpPr>
          <p:nvPr/>
        </p:nvSpPr>
        <p:spPr bwMode="auto">
          <a:xfrm>
            <a:off x="6153228" y="3720144"/>
            <a:ext cx="2305050" cy="830997"/>
          </a:xfrm>
          <a:prstGeom prst="rect">
            <a:avLst/>
          </a:prstGeom>
          <a:solidFill>
            <a:schemeClr val="bg2"/>
          </a:solidFill>
          <a:ln>
            <a:solidFill>
              <a:schemeClr val="tx2"/>
            </a:solidFill>
          </a:ln>
          <a:effec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altLang="en-US" sz="2400" dirty="0">
                <a:latin typeface="Arial" panose="020B0604020202020204" pitchFamily="34" charset="0"/>
                <a:cs typeface="Arial" panose="020B0604020202020204" pitchFamily="34" charset="0"/>
              </a:rPr>
              <a:t>correlation coefficients</a:t>
            </a:r>
          </a:p>
        </p:txBody>
      </p:sp>
      <p:sp>
        <p:nvSpPr>
          <p:cNvPr id="9" name="Rectangle 3"/>
          <p:cNvSpPr txBox="1">
            <a:spLocks noChangeArrowheads="1"/>
          </p:cNvSpPr>
          <p:nvPr/>
        </p:nvSpPr>
        <p:spPr>
          <a:xfrm>
            <a:off x="2174268" y="5949280"/>
            <a:ext cx="4648801" cy="473499"/>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chemeClr val="tx1"/>
              </a:buClr>
              <a:buFontTx/>
              <a:buNone/>
              <a:defRPr/>
            </a:pPr>
            <a:r>
              <a:rPr lang="en-GB" altLang="en-US" dirty="0">
                <a:latin typeface="Arial" panose="020B0604020202020204" pitchFamily="34" charset="0"/>
                <a:cs typeface="Arial" panose="020B0604020202020204" pitchFamily="34" charset="0"/>
                <a:hlinkClick r:id="rId3"/>
              </a:rPr>
              <a:t>Graham Gibbs on YouTube</a:t>
            </a: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546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87450" y="188913"/>
            <a:ext cx="7793038" cy="1462087"/>
          </a:xfrm>
        </p:spPr>
        <p:txBody>
          <a:bodyPr/>
          <a:lstStyle/>
          <a:p>
            <a:pPr eaLnBrk="1" hangingPunct="1"/>
            <a:r>
              <a:rPr lang="en-GB" altLang="en-US" sz="3200" dirty="0">
                <a:latin typeface="Arial" charset="0"/>
              </a:rPr>
              <a:t>So let’s do an experiment!</a:t>
            </a:r>
          </a:p>
        </p:txBody>
      </p:sp>
      <p:pic>
        <p:nvPicPr>
          <p:cNvPr id="2" name="Picture 1"/>
          <p:cNvPicPr>
            <a:picLocks noChangeAspect="1"/>
          </p:cNvPicPr>
          <p:nvPr/>
        </p:nvPicPr>
        <p:blipFill rotWithShape="1">
          <a:blip r:embed="rId2"/>
          <a:srcRect l="57442" t="9844" r="25256" b="4032"/>
          <a:stretch/>
        </p:blipFill>
        <p:spPr>
          <a:xfrm>
            <a:off x="1151555" y="2060848"/>
            <a:ext cx="3034623" cy="4248472"/>
          </a:xfrm>
          <a:prstGeom prst="rect">
            <a:avLst/>
          </a:prstGeom>
        </p:spPr>
      </p:pic>
      <p:sp>
        <p:nvSpPr>
          <p:cNvPr id="4" name="Rectangle 3"/>
          <p:cNvSpPr/>
          <p:nvPr/>
        </p:nvSpPr>
        <p:spPr>
          <a:xfrm>
            <a:off x="4644008" y="2060848"/>
            <a:ext cx="3672408" cy="4801314"/>
          </a:xfrm>
          <a:prstGeom prst="rect">
            <a:avLst/>
          </a:prstGeom>
        </p:spPr>
        <p:txBody>
          <a:bodyPr wrap="square">
            <a:spAutoFit/>
          </a:bodyPr>
          <a:lstStyle/>
          <a:p>
            <a:pPr marL="285750" indent="-285750" eaLnBrk="1" hangingPunct="1">
              <a:buFont typeface="Arial" panose="020B0604020202020204" pitchFamily="34" charset="0"/>
              <a:buChar char="•"/>
            </a:pPr>
            <a:r>
              <a:rPr lang="en-GB" altLang="en-US" dirty="0">
                <a:latin typeface="Arial" charset="0"/>
              </a:rPr>
              <a:t>Cut out one spinner and see how it flies.</a:t>
            </a:r>
          </a:p>
          <a:p>
            <a:pPr marL="285750" indent="-285750" eaLnBrk="1" hangingPunct="1">
              <a:buFont typeface="Arial" panose="020B0604020202020204" pitchFamily="34" charset="0"/>
              <a:buChar char="•"/>
            </a:pPr>
            <a:endParaRPr lang="en-GB" altLang="en-US" dirty="0">
              <a:latin typeface="Arial" charset="0"/>
            </a:endParaRPr>
          </a:p>
          <a:p>
            <a:pPr marL="285750" indent="-285750" eaLnBrk="1" hangingPunct="1">
              <a:buFont typeface="Arial" panose="020B0604020202020204" pitchFamily="34" charset="0"/>
              <a:buChar char="•"/>
            </a:pPr>
            <a:r>
              <a:rPr lang="en-GB" altLang="en-US" dirty="0">
                <a:latin typeface="Arial" charset="0"/>
              </a:rPr>
              <a:t>Design a simple ‘experiment’ to investigate changing one variable which you think will affect its flight.</a:t>
            </a:r>
          </a:p>
          <a:p>
            <a:pPr marL="285750" indent="-285750" eaLnBrk="1" hangingPunct="1">
              <a:buFont typeface="Arial" panose="020B0604020202020204" pitchFamily="34" charset="0"/>
              <a:buChar char="•"/>
            </a:pPr>
            <a:endParaRPr lang="en-GB" altLang="en-US" dirty="0">
              <a:latin typeface="Arial" charset="0"/>
            </a:endParaRPr>
          </a:p>
          <a:p>
            <a:pPr marL="285750" indent="-285750" eaLnBrk="1" hangingPunct="1">
              <a:buFont typeface="Arial" panose="020B0604020202020204" pitchFamily="34" charset="0"/>
              <a:buChar char="•"/>
            </a:pPr>
            <a:r>
              <a:rPr lang="en-GB" altLang="en-US" dirty="0">
                <a:latin typeface="Arial" charset="0"/>
              </a:rPr>
              <a:t>Collect some results to present to the group.</a:t>
            </a:r>
          </a:p>
          <a:p>
            <a:pPr marL="285750" indent="-285750" eaLnBrk="1" hangingPunct="1">
              <a:buFont typeface="Arial" panose="020B0604020202020204" pitchFamily="34" charset="0"/>
              <a:buChar char="•"/>
            </a:pPr>
            <a:endParaRPr lang="en-GB" altLang="en-US" dirty="0">
              <a:latin typeface="Arial" charset="0"/>
            </a:endParaRPr>
          </a:p>
          <a:p>
            <a:pPr marL="285750" indent="-285750" eaLnBrk="1" hangingPunct="1">
              <a:buFont typeface="Arial" panose="020B0604020202020204" pitchFamily="34" charset="0"/>
              <a:buChar char="•"/>
            </a:pPr>
            <a:r>
              <a:rPr lang="en-GB" altLang="en-US" dirty="0">
                <a:latin typeface="Arial" charset="0"/>
              </a:rPr>
              <a:t>Identify possible sources of error in your experiment and suggest how it might be improved.</a:t>
            </a:r>
          </a:p>
          <a:p>
            <a:pPr marL="0" indent="0" eaLnBrk="1" hangingPunct="1">
              <a:buFont typeface="Wingdings" pitchFamily="2" charset="2"/>
              <a:buNone/>
            </a:pPr>
            <a:endParaRPr lang="en-GB" altLang="en-US" dirty="0">
              <a:latin typeface="Arial" charset="0"/>
            </a:endParaRPr>
          </a:p>
          <a:p>
            <a:pPr marL="0" indent="0" eaLnBrk="1" hangingPunct="1">
              <a:buFont typeface="Wingdings" pitchFamily="2" charset="2"/>
              <a:buNone/>
            </a:pPr>
            <a:endParaRPr lang="en-GB" altLang="en-US" dirty="0">
              <a:latin typeface="Arial" charset="0"/>
            </a:endParaRPr>
          </a:p>
        </p:txBody>
      </p:sp>
    </p:spTree>
    <p:extLst>
      <p:ext uri="{BB962C8B-B14F-4D97-AF65-F5344CB8AC3E}">
        <p14:creationId xmlns:p14="http://schemas.microsoft.com/office/powerpoint/2010/main" val="82931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7584" y="476672"/>
            <a:ext cx="7793038" cy="1462087"/>
          </a:xfrm>
        </p:spPr>
        <p:txBody>
          <a:bodyPr>
            <a:normAutofit/>
          </a:bodyPr>
          <a:lstStyle/>
          <a:p>
            <a:pPr eaLnBrk="1" hangingPunct="1"/>
            <a:r>
              <a:rPr lang="en-GB" altLang="en-US" sz="3200" dirty="0">
                <a:latin typeface="Arial" charset="0"/>
              </a:rPr>
              <a:t>The origins of experimental approaches in agriculture and botany</a:t>
            </a:r>
          </a:p>
        </p:txBody>
      </p:sp>
      <p:sp>
        <p:nvSpPr>
          <p:cNvPr id="163843" name="Rectangle 3"/>
          <p:cNvSpPr>
            <a:spLocks noGrp="1" noChangeArrowheads="1"/>
          </p:cNvSpPr>
          <p:nvPr>
            <p:ph idx="1"/>
          </p:nvPr>
        </p:nvSpPr>
        <p:spPr>
          <a:xfrm>
            <a:off x="467544" y="2204864"/>
            <a:ext cx="8352928" cy="4114800"/>
          </a:xfrm>
        </p:spPr>
        <p:txBody>
          <a:bodyPr>
            <a:noAutofit/>
          </a:bodyPr>
          <a:lstStyle/>
          <a:p>
            <a:pPr marL="357188" indent="-357188" eaLnBrk="1" hangingPunct="1">
              <a:lnSpc>
                <a:spcPct val="80000"/>
              </a:lnSpc>
            </a:pPr>
            <a:r>
              <a:rPr lang="en-GB" altLang="en-US" sz="2400" dirty="0">
                <a:latin typeface="Arial" charset="0"/>
              </a:rPr>
              <a:t>borrowing ‘scientific methodology’ in the context of growing crops, where all or at least most variables could be controlled; all can be held constant while variations are introduced one at a time to investigate the effect upon subsequent growth. A statistical method of analysing the data and attributing significance can then be employed. </a:t>
            </a:r>
          </a:p>
          <a:p>
            <a:pPr marL="357188" indent="-357188" eaLnBrk="1" hangingPunct="1">
              <a:lnSpc>
                <a:spcPct val="80000"/>
              </a:lnSpc>
              <a:buFont typeface="Wingdings" pitchFamily="2" charset="2"/>
              <a:buNone/>
            </a:pPr>
            <a:endParaRPr lang="en-GB" altLang="en-US" sz="2400" dirty="0">
              <a:latin typeface="Arial" charset="0"/>
            </a:endParaRPr>
          </a:p>
          <a:p>
            <a:pPr marL="357188" indent="-357188" eaLnBrk="1" hangingPunct="1">
              <a:lnSpc>
                <a:spcPct val="80000"/>
              </a:lnSpc>
            </a:pPr>
            <a:r>
              <a:rPr lang="en-GB" altLang="en-US" sz="2400" dirty="0">
                <a:latin typeface="Arial" charset="0"/>
              </a:rPr>
              <a:t>Researchers believed that the same methodology and analysis could be applied to educational research. Issues which arise in the context of educational research include the extent to which pupils behave like plants, i.e. can they be thought to be identical?, and can all variables be controlled?</a:t>
            </a:r>
            <a:endParaRPr lang="en-GB" altLang="en-US" sz="24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1350963" y="188913"/>
            <a:ext cx="7793037" cy="1462087"/>
          </a:xfrm>
        </p:spPr>
        <p:txBody>
          <a:bodyPr/>
          <a:lstStyle/>
          <a:p>
            <a:pPr eaLnBrk="1" hangingPunct="1"/>
            <a:r>
              <a:rPr lang="en-GB" altLang="en-US" sz="3200" dirty="0"/>
              <a:t> </a:t>
            </a:r>
            <a:r>
              <a:rPr lang="en-GB" altLang="en-US" sz="3200" dirty="0">
                <a:latin typeface="Arial" charset="0"/>
              </a:rPr>
              <a:t>Experimental design</a:t>
            </a:r>
          </a:p>
        </p:txBody>
      </p:sp>
      <p:sp>
        <p:nvSpPr>
          <p:cNvPr id="164870" name="Rectangle 6"/>
          <p:cNvSpPr>
            <a:spLocks noGrp="1" noChangeArrowheads="1"/>
          </p:cNvSpPr>
          <p:nvPr>
            <p:ph idx="1"/>
          </p:nvPr>
        </p:nvSpPr>
        <p:spPr>
          <a:xfrm>
            <a:off x="1116013" y="2133600"/>
            <a:ext cx="7772400" cy="4114800"/>
          </a:xfrm>
        </p:spPr>
        <p:txBody>
          <a:bodyPr/>
          <a:lstStyle/>
          <a:p>
            <a:pPr eaLnBrk="1" hangingPunct="1">
              <a:lnSpc>
                <a:spcPct val="90000"/>
              </a:lnSpc>
              <a:buFont typeface="Wingdings" pitchFamily="2" charset="2"/>
              <a:buNone/>
            </a:pPr>
            <a:endParaRPr lang="en-GB" altLang="en-US" sz="1000" dirty="0"/>
          </a:p>
          <a:p>
            <a:pPr eaLnBrk="1" hangingPunct="1">
              <a:lnSpc>
                <a:spcPct val="90000"/>
              </a:lnSpc>
            </a:pPr>
            <a:r>
              <a:rPr lang="en-GB" altLang="en-US" sz="2000" dirty="0">
                <a:latin typeface="Arial" charset="0"/>
              </a:rPr>
              <a:t>Suppose you wish to investigate the effect of a teaching programme upon a group of pupils.</a:t>
            </a:r>
          </a:p>
          <a:p>
            <a:pPr eaLnBrk="1" hangingPunct="1">
              <a:lnSpc>
                <a:spcPct val="90000"/>
              </a:lnSpc>
              <a:buFont typeface="Wingdings" pitchFamily="2" charset="2"/>
              <a:buNone/>
            </a:pPr>
            <a:endParaRPr lang="en-GB" altLang="en-US" sz="2000" dirty="0">
              <a:latin typeface="Arial" charset="0"/>
            </a:endParaRPr>
          </a:p>
          <a:p>
            <a:pPr eaLnBrk="1" hangingPunct="1">
              <a:lnSpc>
                <a:spcPct val="90000"/>
              </a:lnSpc>
            </a:pPr>
            <a:r>
              <a:rPr lang="en-GB" altLang="en-US" sz="2000" dirty="0">
                <a:latin typeface="Arial" charset="0"/>
              </a:rPr>
              <a:t>The simplest design you could adopt is:</a:t>
            </a:r>
          </a:p>
          <a:p>
            <a:pPr eaLnBrk="1" hangingPunct="1">
              <a:lnSpc>
                <a:spcPct val="90000"/>
              </a:lnSpc>
              <a:buFont typeface="Wingdings" pitchFamily="2" charset="2"/>
              <a:buNone/>
            </a:pPr>
            <a:endParaRPr lang="en-GB" altLang="en-US" sz="2000" dirty="0">
              <a:latin typeface="Arial" charset="0"/>
            </a:endParaRPr>
          </a:p>
          <a:p>
            <a:pPr eaLnBrk="1" hangingPunct="1">
              <a:lnSpc>
                <a:spcPct val="90000"/>
              </a:lnSpc>
              <a:buFont typeface="Wingdings" pitchFamily="2" charset="2"/>
              <a:buNone/>
            </a:pPr>
            <a:r>
              <a:rPr lang="en-GB" altLang="en-US" sz="2000" dirty="0">
                <a:latin typeface="Arial" charset="0"/>
              </a:rPr>
              <a:t>	Pre-test ………….…… (X) …..……………… Post-test</a:t>
            </a:r>
          </a:p>
          <a:p>
            <a:pPr eaLnBrk="1" hangingPunct="1">
              <a:lnSpc>
                <a:spcPct val="90000"/>
              </a:lnSpc>
              <a:buFont typeface="Wingdings" pitchFamily="2" charset="2"/>
              <a:buNone/>
            </a:pPr>
            <a:endParaRPr lang="en-GB" altLang="en-US" sz="2000" dirty="0">
              <a:latin typeface="Arial" charset="0"/>
            </a:endParaRPr>
          </a:p>
          <a:p>
            <a:pPr eaLnBrk="1" hangingPunct="1">
              <a:lnSpc>
                <a:spcPct val="90000"/>
              </a:lnSpc>
              <a:buFont typeface="Wingdings" pitchFamily="2" charset="2"/>
              <a:buNone/>
            </a:pPr>
            <a:r>
              <a:rPr lang="en-GB" altLang="en-US" sz="2000" dirty="0">
                <a:latin typeface="Arial" charset="0"/>
              </a:rPr>
              <a:t>	where pre- and post-tests are the same test and (X) is the ‘treatment’ applied to the group e.g. the teaching method.</a:t>
            </a:r>
          </a:p>
          <a:p>
            <a:pPr eaLnBrk="1" hangingPunct="1">
              <a:lnSpc>
                <a:spcPct val="90000"/>
              </a:lnSpc>
              <a:buFont typeface="Wingdings" pitchFamily="2" charset="2"/>
              <a:buNone/>
            </a:pPr>
            <a:endParaRPr lang="en-GB" alt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87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487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87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48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50963" y="692150"/>
            <a:ext cx="7793037" cy="1462088"/>
          </a:xfrm>
        </p:spPr>
        <p:txBody>
          <a:bodyPr>
            <a:normAutofit fontScale="90000"/>
          </a:bodyPr>
          <a:lstStyle/>
          <a:p>
            <a:pPr eaLnBrk="1" hangingPunct="1"/>
            <a:br>
              <a:rPr lang="en-GB" altLang="en-US" sz="3200" b="1">
                <a:latin typeface="Arial" charset="0"/>
              </a:rPr>
            </a:br>
            <a:r>
              <a:rPr lang="en-GB" altLang="en-US" sz="3200">
                <a:latin typeface="Arial" charset="0"/>
              </a:rPr>
              <a:t>Results of the Simplest Design</a:t>
            </a:r>
            <a:br>
              <a:rPr lang="en-GB" altLang="en-US" sz="3200">
                <a:latin typeface="Arial" charset="0"/>
              </a:rPr>
            </a:br>
            <a:endParaRPr lang="en-US" altLang="en-US" sz="3200"/>
          </a:p>
        </p:txBody>
      </p:sp>
      <p:sp>
        <p:nvSpPr>
          <p:cNvPr id="166915" name="Rectangle 3"/>
          <p:cNvSpPr>
            <a:spLocks noGrp="1" noChangeArrowheads="1"/>
          </p:cNvSpPr>
          <p:nvPr>
            <p:ph idx="1"/>
          </p:nvPr>
        </p:nvSpPr>
        <p:spPr>
          <a:xfrm>
            <a:off x="827088" y="2276475"/>
            <a:ext cx="7772400" cy="4114800"/>
          </a:xfrm>
        </p:spPr>
        <p:txBody>
          <a:bodyPr/>
          <a:lstStyle/>
          <a:p>
            <a:pPr eaLnBrk="1" hangingPunct="1">
              <a:buFont typeface="Wingdings" pitchFamily="2" charset="2"/>
              <a:buNone/>
            </a:pPr>
            <a:endParaRPr lang="en-GB" altLang="en-US" sz="2000" dirty="0">
              <a:latin typeface="Arial" charset="0"/>
            </a:endParaRPr>
          </a:p>
          <a:p>
            <a:pPr marL="0" indent="0" eaLnBrk="1" hangingPunct="1">
              <a:buNone/>
            </a:pPr>
            <a:r>
              <a:rPr lang="en-GB" altLang="en-US" sz="2400" dirty="0">
                <a:latin typeface="Arial" charset="0"/>
              </a:rPr>
              <a:t>Assuming from the results that the distribution of data was reasonably symmetrical, and that they were reasonably separated, this might lead you to believe that a real difference exists between the pre-test results and the post-test results, which might have been caused by the teaching programme.</a:t>
            </a:r>
            <a:endParaRPr lang="en-GB" altLang="en-US" sz="24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50963" y="0"/>
            <a:ext cx="7793037" cy="1462088"/>
          </a:xfrm>
        </p:spPr>
        <p:txBody>
          <a:bodyPr/>
          <a:lstStyle/>
          <a:p>
            <a:pPr eaLnBrk="1" hangingPunct="1"/>
            <a:r>
              <a:rPr lang="en-GB" altLang="en-US" sz="3200" dirty="0">
                <a:latin typeface="Arial" charset="0"/>
              </a:rPr>
              <a:t>However …</a:t>
            </a:r>
            <a:endParaRPr lang="en-GB" altLang="en-US" sz="3600" dirty="0">
              <a:latin typeface="Arial" charset="0"/>
            </a:endParaRPr>
          </a:p>
        </p:txBody>
      </p:sp>
      <p:sp>
        <p:nvSpPr>
          <p:cNvPr id="167939" name="Rectangle 3"/>
          <p:cNvSpPr>
            <a:spLocks noGrp="1" noChangeArrowheads="1"/>
          </p:cNvSpPr>
          <p:nvPr>
            <p:ph idx="1"/>
          </p:nvPr>
        </p:nvSpPr>
        <p:spPr>
          <a:xfrm>
            <a:off x="755576" y="1988840"/>
            <a:ext cx="7777163" cy="4321175"/>
          </a:xfrm>
        </p:spPr>
        <p:txBody>
          <a:bodyPr>
            <a:normAutofit lnSpcReduction="10000"/>
          </a:bodyPr>
          <a:lstStyle/>
          <a:p>
            <a:pPr eaLnBrk="1" hangingPunct="1">
              <a:lnSpc>
                <a:spcPct val="80000"/>
              </a:lnSpc>
            </a:pPr>
            <a:r>
              <a:rPr lang="en-GB" altLang="en-US" sz="2400" dirty="0">
                <a:latin typeface="Arial" charset="0"/>
              </a:rPr>
              <a:t>Was it the teaching method (X) or was it something else like the ageing of the pupils that caused the change in test scores?</a:t>
            </a:r>
          </a:p>
          <a:p>
            <a:pPr eaLnBrk="1" hangingPunct="1">
              <a:lnSpc>
                <a:spcPct val="80000"/>
              </a:lnSpc>
              <a:buFont typeface="Wingdings" pitchFamily="2" charset="2"/>
              <a:buNone/>
            </a:pPr>
            <a:endParaRPr lang="en-GB" altLang="en-US" sz="2400" dirty="0">
              <a:latin typeface="Arial" charset="0"/>
            </a:endParaRPr>
          </a:p>
          <a:p>
            <a:pPr eaLnBrk="1" hangingPunct="1">
              <a:lnSpc>
                <a:spcPct val="80000"/>
              </a:lnSpc>
            </a:pPr>
            <a:r>
              <a:rPr lang="en-GB" altLang="en-US" sz="2400" dirty="0">
                <a:latin typeface="Arial" charset="0"/>
              </a:rPr>
              <a:t>Was there any ‘Hawthorne effect’?</a:t>
            </a:r>
          </a:p>
          <a:p>
            <a:pPr eaLnBrk="1" hangingPunct="1">
              <a:lnSpc>
                <a:spcPct val="80000"/>
              </a:lnSpc>
              <a:buFont typeface="Wingdings" pitchFamily="2" charset="2"/>
              <a:buNone/>
            </a:pPr>
            <a:endParaRPr lang="en-GB" altLang="en-US" sz="2400" dirty="0">
              <a:latin typeface="Arial" charset="0"/>
            </a:endParaRPr>
          </a:p>
          <a:p>
            <a:pPr eaLnBrk="1" hangingPunct="1">
              <a:lnSpc>
                <a:spcPct val="80000"/>
              </a:lnSpc>
            </a:pPr>
            <a:r>
              <a:rPr lang="en-GB" altLang="en-US" sz="2400" dirty="0">
                <a:latin typeface="Arial" charset="0"/>
              </a:rPr>
              <a:t>What is the effect of the pre-test upon the post-test?</a:t>
            </a:r>
          </a:p>
          <a:p>
            <a:pPr eaLnBrk="1" hangingPunct="1">
              <a:lnSpc>
                <a:spcPct val="80000"/>
              </a:lnSpc>
              <a:buFont typeface="Wingdings" pitchFamily="2" charset="2"/>
              <a:buNone/>
            </a:pPr>
            <a:endParaRPr lang="en-GB" altLang="en-US" sz="2400" dirty="0">
              <a:latin typeface="Arial" charset="0"/>
            </a:endParaRPr>
          </a:p>
          <a:p>
            <a:pPr eaLnBrk="1" hangingPunct="1">
              <a:lnSpc>
                <a:spcPct val="80000"/>
              </a:lnSpc>
            </a:pPr>
            <a:r>
              <a:rPr lang="en-GB" altLang="en-US" sz="2400" dirty="0">
                <a:latin typeface="Arial" charset="0"/>
              </a:rPr>
              <a:t>A statistical test (t-test) could be applied to demonstrate the significance of the difference between pre- and post-test results.</a:t>
            </a:r>
          </a:p>
          <a:p>
            <a:pPr eaLnBrk="1" hangingPunct="1">
              <a:lnSpc>
                <a:spcPct val="80000"/>
              </a:lnSpc>
              <a:buFont typeface="Wingdings" pitchFamily="2" charset="2"/>
              <a:buNone/>
            </a:pPr>
            <a:endParaRPr lang="en-GB" altLang="en-US" sz="2400" dirty="0">
              <a:latin typeface="Arial" charset="0"/>
            </a:endParaRPr>
          </a:p>
          <a:p>
            <a:pPr eaLnBrk="1" hangingPunct="1">
              <a:lnSpc>
                <a:spcPct val="80000"/>
              </a:lnSpc>
            </a:pPr>
            <a:r>
              <a:rPr lang="en-GB" altLang="en-US" sz="2400" dirty="0">
                <a:latin typeface="Arial" charset="0"/>
              </a:rPr>
              <a:t>What does the frequency distribution look like?.</a:t>
            </a:r>
          </a:p>
          <a:p>
            <a:pPr eaLnBrk="1" hangingPunct="1">
              <a:lnSpc>
                <a:spcPct val="80000"/>
              </a:lnSpc>
              <a:buFont typeface="Wingdings" pitchFamily="2" charset="2"/>
              <a:buNone/>
            </a:pPr>
            <a:endParaRPr lang="en-GB" alt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79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79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50963" y="188913"/>
            <a:ext cx="7793037" cy="1462087"/>
          </a:xfrm>
        </p:spPr>
        <p:txBody>
          <a:bodyPr/>
          <a:lstStyle/>
          <a:p>
            <a:pPr eaLnBrk="1" hangingPunct="1"/>
            <a:br>
              <a:rPr lang="en-GB" altLang="en-US" sz="3200" dirty="0">
                <a:latin typeface="Arial" charset="0"/>
              </a:rPr>
            </a:br>
            <a:r>
              <a:rPr lang="en-GB" altLang="en-US" sz="3200" dirty="0">
                <a:latin typeface="Arial" charset="0"/>
              </a:rPr>
              <a:t>A stronger design</a:t>
            </a:r>
          </a:p>
        </p:txBody>
      </p:sp>
      <p:sp>
        <p:nvSpPr>
          <p:cNvPr id="171011" name="Rectangle 3"/>
          <p:cNvSpPr>
            <a:spLocks noGrp="1" noChangeArrowheads="1"/>
          </p:cNvSpPr>
          <p:nvPr>
            <p:ph idx="1"/>
          </p:nvPr>
        </p:nvSpPr>
        <p:spPr/>
        <p:txBody>
          <a:bodyPr>
            <a:normAutofit/>
          </a:bodyPr>
          <a:lstStyle/>
          <a:p>
            <a:pPr eaLnBrk="1" hangingPunct="1"/>
            <a:r>
              <a:rPr lang="en-GB" altLang="en-US" sz="2400" b="1" dirty="0">
                <a:latin typeface="Arial" charset="0"/>
              </a:rPr>
              <a:t>Experimental group:</a:t>
            </a:r>
          </a:p>
          <a:p>
            <a:pPr lvl="1">
              <a:buFont typeface="Wingdings" pitchFamily="2" charset="2"/>
              <a:buNone/>
            </a:pPr>
            <a:r>
              <a:rPr lang="en-GB" altLang="en-US" dirty="0">
                <a:latin typeface="Arial" charset="0"/>
              </a:rPr>
              <a:t>	Pre-test …… (X) …… Post-test</a:t>
            </a:r>
          </a:p>
          <a:p>
            <a:pPr eaLnBrk="1" hangingPunct="1">
              <a:buFont typeface="Wingdings" pitchFamily="2" charset="2"/>
              <a:buNone/>
            </a:pPr>
            <a:endParaRPr lang="en-GB" altLang="en-US" sz="2400" dirty="0">
              <a:latin typeface="Arial" charset="0"/>
            </a:endParaRPr>
          </a:p>
          <a:p>
            <a:pPr eaLnBrk="1" hangingPunct="1"/>
            <a:r>
              <a:rPr lang="en-GB" altLang="en-US" sz="2400" b="1" dirty="0">
                <a:latin typeface="Arial" charset="0"/>
              </a:rPr>
              <a:t>Control group:</a:t>
            </a:r>
          </a:p>
          <a:p>
            <a:pPr lvl="1">
              <a:buFont typeface="Wingdings" pitchFamily="2" charset="2"/>
              <a:buNone/>
            </a:pPr>
            <a:r>
              <a:rPr lang="en-GB" altLang="en-US" dirty="0">
                <a:latin typeface="Arial" charset="0"/>
              </a:rPr>
              <a:t>	Pre-test ………….…… Post-test</a:t>
            </a:r>
          </a:p>
          <a:p>
            <a:pPr eaLnBrk="1" hangingPunct="1">
              <a:buFont typeface="Wingdings" pitchFamily="2" charset="2"/>
              <a:buNone/>
            </a:pPr>
            <a:endParaRPr lang="en-GB" altLang="en-US" sz="2400" dirty="0">
              <a:latin typeface="Arial" charset="0"/>
            </a:endParaRPr>
          </a:p>
          <a:p>
            <a:pPr eaLnBrk="1" hangingPunct="1">
              <a:buFont typeface="Wingdings" pitchFamily="2" charset="2"/>
              <a:buNone/>
            </a:pPr>
            <a:r>
              <a:rPr lang="en-GB" altLang="en-US" sz="2400" dirty="0">
                <a:latin typeface="Arial" charset="0"/>
              </a:rPr>
              <a:t>	The pre-test for both groups should be administered at the same time. The post-test for both groups should be administered at the same time. The control group does not experience the treatment (X).</a:t>
            </a:r>
            <a:endParaRPr lang="en-GB" altLang="en-US" sz="20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0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10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10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972</TotalTime>
  <Words>1323</Words>
  <Application>Microsoft Office PowerPoint</Application>
  <PresentationFormat>On-screen Show (4:3)</PresentationFormat>
  <Paragraphs>243</Paragraphs>
  <Slides>39</Slides>
  <Notes>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 Unicode MS</vt:lpstr>
      <vt:lpstr>Arial</vt:lpstr>
      <vt:lpstr>Book Antiqua</vt:lpstr>
      <vt:lpstr>Calibri</vt:lpstr>
      <vt:lpstr>Constantia</vt:lpstr>
      <vt:lpstr>Courier New</vt:lpstr>
      <vt:lpstr>Tahoma</vt:lpstr>
      <vt:lpstr>Times New Roman</vt:lpstr>
      <vt:lpstr>Wingdings</vt:lpstr>
      <vt:lpstr>Wingdings 2</vt:lpstr>
      <vt:lpstr>Flow</vt:lpstr>
      <vt:lpstr>Research Methods in Education  Session 2</vt:lpstr>
      <vt:lpstr>The (quasi) experimental approach</vt:lpstr>
      <vt:lpstr>Experiments usually involve</vt:lpstr>
      <vt:lpstr>So let’s do an experiment!</vt:lpstr>
      <vt:lpstr>The origins of experimental approaches in agriculture and botany</vt:lpstr>
      <vt:lpstr> Experimental design</vt:lpstr>
      <vt:lpstr> Results of the Simplest Design </vt:lpstr>
      <vt:lpstr>However …</vt:lpstr>
      <vt:lpstr> A stronger design</vt:lpstr>
      <vt:lpstr> Some questions</vt:lpstr>
      <vt:lpstr>A more sophisticated experimental design:</vt:lpstr>
      <vt:lpstr>Significance (a dangerous word!)</vt:lpstr>
      <vt:lpstr>Correlational research</vt:lpstr>
      <vt:lpstr>It’s bananas!</vt:lpstr>
      <vt:lpstr>It’s bananas!</vt:lpstr>
      <vt:lpstr>Brexit and educational attainment</vt:lpstr>
      <vt:lpstr>Brexit and age</vt:lpstr>
      <vt:lpstr>Correlation and Causality</vt:lpstr>
      <vt:lpstr>Surveys</vt:lpstr>
      <vt:lpstr>PowerPoint Presentation</vt:lpstr>
      <vt:lpstr>  Typically surveys gather data with the intention of …</vt:lpstr>
      <vt:lpstr>Before starting a survey it is necessary to consider …</vt:lpstr>
      <vt:lpstr>On-line resources</vt:lpstr>
      <vt:lpstr>PowerPoint Presentation</vt:lpstr>
      <vt:lpstr>Populations and samples</vt:lpstr>
      <vt:lpstr>Why sample?</vt:lpstr>
      <vt:lpstr>but ….</vt:lpstr>
      <vt:lpstr>Principles of sampling</vt:lpstr>
      <vt:lpstr>Some common types of sample</vt:lpstr>
      <vt:lpstr>Probability sampling</vt:lpstr>
      <vt:lpstr>Some more common types of sample</vt:lpstr>
      <vt:lpstr>Non- probability</vt:lpstr>
      <vt:lpstr>Sample size … how many do I need?!</vt:lpstr>
      <vt:lpstr>Making sense of your data</vt:lpstr>
      <vt:lpstr>Descriptive Statistics</vt:lpstr>
      <vt:lpstr>Indices of centrality</vt:lpstr>
      <vt:lpstr>Dispersion or spread</vt:lpstr>
      <vt:lpstr>PowerPoint Presentation</vt:lpstr>
      <vt:lpstr>Inferential statistics </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Research Instruments</dc:title>
  <dc:creator>Dept of Education</dc:creator>
  <cp:lastModifiedBy>Paul Denley</cp:lastModifiedBy>
  <cp:revision>57</cp:revision>
  <cp:lastPrinted>2016-05-09T12:11:53Z</cp:lastPrinted>
  <dcterms:created xsi:type="dcterms:W3CDTF">2004-06-10T14:32:03Z</dcterms:created>
  <dcterms:modified xsi:type="dcterms:W3CDTF">2017-02-19T10:23:08Z</dcterms:modified>
</cp:coreProperties>
</file>