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21"/>
  </p:notesMasterIdLst>
  <p:handoutMasterIdLst>
    <p:handoutMasterId r:id="rId22"/>
  </p:handoutMasterIdLst>
  <p:sldIdLst>
    <p:sldId id="272" r:id="rId2"/>
    <p:sldId id="331" r:id="rId3"/>
    <p:sldId id="329" r:id="rId4"/>
    <p:sldId id="282" r:id="rId5"/>
    <p:sldId id="322" r:id="rId6"/>
    <p:sldId id="323" r:id="rId7"/>
    <p:sldId id="325" r:id="rId8"/>
    <p:sldId id="327" r:id="rId9"/>
    <p:sldId id="328" r:id="rId10"/>
    <p:sldId id="319" r:id="rId11"/>
    <p:sldId id="320" r:id="rId12"/>
    <p:sldId id="332" r:id="rId13"/>
    <p:sldId id="330" r:id="rId14"/>
    <p:sldId id="317" r:id="rId15"/>
    <p:sldId id="334" r:id="rId16"/>
    <p:sldId id="333" r:id="rId17"/>
    <p:sldId id="336" r:id="rId18"/>
    <p:sldId id="337" r:id="rId19"/>
    <p:sldId id="335" r:id="rId20"/>
  </p:sldIdLst>
  <p:sldSz cx="9144000" cy="6858000" type="screen4x3"/>
  <p:notesSz cx="9872663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15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notesViewPr>
    <p:cSldViewPr>
      <p:cViewPr varScale="1">
        <p:scale>
          <a:sx n="34" d="100"/>
          <a:sy n="34" d="100"/>
        </p:scale>
        <p:origin x="-1422" y="-78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225" y="0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11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225" y="6456611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9C1200-6CEF-4AA2-AC06-4E4FFDE745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96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510" y="0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356" y="3228895"/>
            <a:ext cx="7239953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792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510" y="6457792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3176935-75B0-45BE-B169-CD1F77D11A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44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8D003-7B42-4D3E-AC55-4A7D9A0A3E4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C202-56E3-491F-91A0-4A91E1EC86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6A1C8-90D2-4237-A217-85486AA692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7DF2E-A469-4771-9D51-6CF8C26CA4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F0C0C-AB9C-44BD-8319-2D49F62AA3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F01FC-01F9-4DD1-9269-1BA3F16B0A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B34B3-630B-4AD3-AE6F-2596BAC6F4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1E03-8BB3-48C0-847E-B85295834D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CC088-3BEF-4EE8-A600-69884DBF18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F2BA1-900E-4EA4-A6F6-49D0474746B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9E06F15-1027-4682-9412-B93E070FB48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09A60E1-4C42-489F-B4BD-C3862DA728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844824"/>
            <a:ext cx="7280275" cy="1008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Arial" charset="0"/>
              </a:rPr>
              <a:t>Research Methods in Education </a:t>
            </a:r>
            <a:br>
              <a:rPr lang="en-GB" altLang="en-US" sz="3600" dirty="0" smtClean="0">
                <a:latin typeface="Arial" charset="0"/>
              </a:rPr>
            </a:br>
            <a:r>
              <a:rPr lang="en-GB" altLang="en-US" sz="3600" dirty="0" smtClean="0">
                <a:latin typeface="Arial" charset="0"/>
              </a:rPr>
              <a:t>Session 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4149080"/>
            <a:ext cx="5256188" cy="110837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2800" dirty="0" smtClean="0">
                <a:solidFill>
                  <a:schemeClr val="tx2"/>
                </a:solidFill>
                <a:latin typeface="Arial" charset="0"/>
              </a:rPr>
              <a:t>Case Study, Ethnography and Action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4681066" cy="1462088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Arial Unicode MS" pitchFamily="34" charset="-128"/>
              </a:rPr>
              <a:t>Ethnography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72816"/>
            <a:ext cx="7848600" cy="4464496"/>
          </a:xfrm>
        </p:spPr>
        <p:txBody>
          <a:bodyPr>
            <a:noAutofit/>
          </a:bodyPr>
          <a:lstStyle/>
          <a:p>
            <a:pPr marL="715963" indent="-350838" eaLnBrk="1" hangingPunct="1">
              <a:lnSpc>
                <a:spcPct val="80000"/>
              </a:lnSpc>
              <a:buSzTx/>
            </a:pPr>
            <a:r>
              <a:rPr lang="en-GB" altLang="en-US" sz="2400" dirty="0" smtClean="0">
                <a:latin typeface="Arial" charset="0"/>
              </a:rPr>
              <a:t>Ethnography deals with description of societies or groups; its basis is in anthropology</a:t>
            </a:r>
          </a:p>
          <a:p>
            <a:pPr marL="715963" indent="-350838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b="1" dirty="0" smtClean="0">
              <a:latin typeface="Arial" charset="0"/>
            </a:endParaRPr>
          </a:p>
          <a:p>
            <a:pPr marL="715963" indent="-350838" eaLnBrk="1" hangingPunct="1">
              <a:lnSpc>
                <a:spcPct val="80000"/>
              </a:lnSpc>
              <a:buSzTx/>
            </a:pPr>
            <a:r>
              <a:rPr lang="en-GB" altLang="en-US" sz="2400" dirty="0" smtClean="0">
                <a:latin typeface="Arial" charset="0"/>
              </a:rPr>
              <a:t>Involves participant observation studies;</a:t>
            </a:r>
          </a:p>
          <a:p>
            <a:pPr marL="715963" indent="-350838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en-GB" altLang="en-US" sz="2400" dirty="0" smtClean="0">
              <a:latin typeface="Arial" charset="0"/>
            </a:endParaRPr>
          </a:p>
          <a:p>
            <a:pPr marL="715963" indent="-350838" eaLnBrk="1" hangingPunct="1">
              <a:lnSpc>
                <a:spcPct val="80000"/>
              </a:lnSpc>
              <a:buSzTx/>
            </a:pPr>
            <a:r>
              <a:rPr lang="en-GB" altLang="en-US" sz="2400" dirty="0" smtClean="0">
                <a:latin typeface="Arial" charset="0"/>
              </a:rPr>
              <a:t>Tends to take place over extended periods;</a:t>
            </a:r>
          </a:p>
          <a:p>
            <a:pPr marL="715963" indent="-350838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en-GB" altLang="en-US" sz="2400" dirty="0" smtClean="0">
              <a:latin typeface="Arial" charset="0"/>
            </a:endParaRPr>
          </a:p>
          <a:p>
            <a:pPr marL="715963" indent="-350838" eaLnBrk="1" hangingPunct="1">
              <a:lnSpc>
                <a:spcPct val="80000"/>
              </a:lnSpc>
              <a:buSzTx/>
            </a:pPr>
            <a:r>
              <a:rPr lang="en-GB" altLang="en-US" sz="2400" dirty="0" smtClean="0">
                <a:latin typeface="Arial" charset="0"/>
              </a:rPr>
              <a:t>The researcher, or ‘ethnographer’:</a:t>
            </a:r>
          </a:p>
          <a:p>
            <a:pPr marL="715963" indent="-350838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en-GB" altLang="en-US" sz="2400" dirty="0" smtClean="0">
              <a:latin typeface="Arial" charset="0"/>
            </a:endParaRPr>
          </a:p>
          <a:p>
            <a:pPr marL="1081723" lvl="1" indent="-350838">
              <a:lnSpc>
                <a:spcPct val="80000"/>
              </a:lnSpc>
              <a:buSzTx/>
            </a:pPr>
            <a:r>
              <a:rPr lang="en-GB" altLang="en-US" dirty="0" smtClean="0">
                <a:latin typeface="Arial" charset="0"/>
              </a:rPr>
              <a:t>is usually ‘immersed’ in the research;</a:t>
            </a:r>
          </a:p>
          <a:p>
            <a:pPr marL="1081723" lvl="1" indent="-350838">
              <a:lnSpc>
                <a:spcPct val="80000"/>
              </a:lnSpc>
              <a:buSzTx/>
            </a:pPr>
            <a:r>
              <a:rPr lang="en-GB" altLang="en-US" dirty="0" smtClean="0">
                <a:latin typeface="Arial" charset="0"/>
              </a:rPr>
              <a:t>seeks to adopt the perspective of the observed;</a:t>
            </a:r>
          </a:p>
          <a:p>
            <a:pPr marL="1081723" lvl="1" indent="-350838">
              <a:lnSpc>
                <a:spcPct val="80000"/>
              </a:lnSpc>
              <a:buSzTx/>
            </a:pPr>
            <a:r>
              <a:rPr lang="en-GB" altLang="en-US" dirty="0" smtClean="0">
                <a:latin typeface="Arial" charset="0"/>
              </a:rPr>
              <a:t>is usually a stranger to the situation studied.</a:t>
            </a:r>
          </a:p>
          <a:p>
            <a:pPr marL="715963" indent="-350838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GB" altLang="en-US" sz="24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7793037" cy="1462088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Arial Unicode MS" pitchFamily="34" charset="-128"/>
              </a:rPr>
              <a:t>Exploring ethnography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276872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dirty="0" smtClean="0">
              <a:latin typeface="Arial" charset="0"/>
            </a:endParaRPr>
          </a:p>
          <a:p>
            <a:pPr marL="623888" indent="-6238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 smtClean="0">
                <a:latin typeface="Arial" charset="0"/>
              </a:rPr>
              <a:t>Use the Library search engine to find the journal </a:t>
            </a:r>
            <a:r>
              <a:rPr lang="en-GB" altLang="en-US" sz="2800" i="1" dirty="0" smtClean="0">
                <a:latin typeface="Arial" charset="0"/>
              </a:rPr>
              <a:t>Ethnography and Education</a:t>
            </a:r>
            <a:r>
              <a:rPr lang="en-GB" altLang="en-US" sz="2800" dirty="0" smtClean="0">
                <a:latin typeface="Arial" charset="0"/>
              </a:rPr>
              <a:t>.</a:t>
            </a:r>
          </a:p>
          <a:p>
            <a:pPr marL="623888" indent="-6238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 smtClean="0">
                <a:latin typeface="Arial" charset="0"/>
              </a:rPr>
              <a:t>Browse the contents of a recent edition and find a study which appeals to you.</a:t>
            </a:r>
          </a:p>
          <a:p>
            <a:pPr marL="623888" indent="-6238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 smtClean="0">
                <a:latin typeface="Arial" charset="0"/>
              </a:rPr>
              <a:t>Skim it to get a sense of the approach.</a:t>
            </a:r>
          </a:p>
          <a:p>
            <a:pPr marL="623888" indent="-6238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 smtClean="0">
                <a:latin typeface="Arial" charset="0"/>
              </a:rPr>
              <a:t>What sort of research questions might ethnographic studies address?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7793037" cy="1462088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Arial Unicode MS" pitchFamily="34" charset="-128"/>
              </a:rPr>
              <a:t>For discussion …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89138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dirty="0" smtClean="0">
              <a:latin typeface="Arial" charset="0"/>
            </a:endParaRPr>
          </a:p>
          <a:p>
            <a:pPr marL="623888" indent="-623888"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charset="0"/>
              </a:rPr>
              <a:t>What sort of problems might emerge in ethnographic research?</a:t>
            </a:r>
          </a:p>
          <a:p>
            <a:pPr marL="623888" indent="-623888"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charset="0"/>
              </a:rPr>
              <a:t>Is it possible for a teacher to be an ethnographer?</a:t>
            </a:r>
          </a:p>
          <a:p>
            <a:pPr marL="623888" indent="-623888"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charset="0"/>
              </a:rPr>
              <a:t>What might be distinctive about data collection in ethnographic research?</a:t>
            </a:r>
          </a:p>
          <a:p>
            <a:pPr marL="623888" indent="-623888"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charset="0"/>
              </a:rPr>
              <a:t>What is the difference between a case study and an ethnographic account?</a:t>
            </a:r>
          </a:p>
          <a:p>
            <a:pPr marL="623888" indent="-623888" eaLnBrk="1" hangingPunct="1">
              <a:lnSpc>
                <a:spcPct val="80000"/>
              </a:lnSpc>
            </a:pPr>
            <a:endParaRPr lang="en-GB" alt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340768"/>
            <a:ext cx="5328518" cy="1511424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3600" dirty="0" smtClean="0">
                <a:solidFill>
                  <a:schemeClr val="tx2"/>
                </a:solidFill>
                <a:latin typeface="Arial Unicode MS" pitchFamily="34" charset="-128"/>
              </a:rPr>
              <a:t>Action Research</a:t>
            </a:r>
          </a:p>
        </p:txBody>
      </p:sp>
      <p:pic>
        <p:nvPicPr>
          <p:cNvPr id="3074" name="Picture 2" descr="http://webspace.oise.utoronto.ca/%7Ebenczela/AR_Tao_Anm8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charset="0"/>
              </a:rPr>
              <a:t>Action research is …</a:t>
            </a:r>
            <a:endParaRPr lang="en-GB" altLang="en-US" sz="4800" dirty="0" smtClean="0">
              <a:latin typeface="Trebuchet MS" pitchFamily="34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916832"/>
            <a:ext cx="6297612" cy="3468688"/>
          </a:xfrm>
        </p:spPr>
        <p:txBody>
          <a:bodyPr>
            <a:normAutofit fontScale="85000" lnSpcReduction="20000"/>
          </a:bodyPr>
          <a:lstStyle/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3800" dirty="0" smtClean="0">
                <a:latin typeface="Arial" charset="0"/>
              </a:rPr>
              <a:t>developmental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3800" dirty="0" smtClean="0">
                <a:latin typeface="Arial" charset="0"/>
              </a:rPr>
              <a:t>collaborative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3800" dirty="0" smtClean="0">
                <a:latin typeface="Arial" charset="0"/>
              </a:rPr>
              <a:t>participatory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3800" dirty="0" smtClean="0">
                <a:latin typeface="Arial" charset="0"/>
              </a:rPr>
              <a:t>self-evaluative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3800" dirty="0" smtClean="0">
                <a:latin typeface="Arial" charset="0"/>
              </a:rPr>
              <a:t>reflective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3800" dirty="0">
                <a:latin typeface="Arial" charset="0"/>
              </a:rPr>
              <a:t>e</a:t>
            </a:r>
            <a:r>
              <a:rPr lang="en-GB" altLang="en-US" sz="3800" dirty="0" smtClean="0">
                <a:latin typeface="Arial" charset="0"/>
              </a:rPr>
              <a:t>mancipatory</a:t>
            </a:r>
          </a:p>
          <a:p>
            <a:pPr marL="0" indent="0" eaLnBrk="1" hangingPunct="1">
              <a:buNone/>
            </a:pPr>
            <a:endParaRPr lang="en-GB" altLang="en-US" sz="16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t.nsw.edu.au/proflearn/images/actres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7148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772816"/>
            <a:ext cx="3653085" cy="7310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3200" dirty="0" smtClean="0">
                <a:latin typeface="Arial" charset="0"/>
              </a:rPr>
              <a:t>Always cyclical …</a:t>
            </a:r>
            <a:endParaRPr lang="en-GB" altLang="en-US" sz="48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elt.ust.hk/files/public/ar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97" y="2564904"/>
            <a:ext cx="2562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2564904"/>
            <a:ext cx="4229149" cy="7310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3200" dirty="0" smtClean="0">
                <a:latin typeface="Arial" charset="0"/>
              </a:rPr>
              <a:t>Often spiral …</a:t>
            </a:r>
            <a:endParaRPr lang="en-GB" altLang="en-US" sz="48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5" y="1484784"/>
            <a:ext cx="2952328" cy="7310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3200" dirty="0" smtClean="0">
                <a:latin typeface="Arial" charset="0"/>
              </a:rPr>
              <a:t>Meta-cycles …</a:t>
            </a:r>
            <a:endParaRPr lang="en-GB" altLang="en-US" sz="4800" dirty="0" smtClean="0"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70" t="26813" r="15854" b="12503"/>
          <a:stretch/>
        </p:blipFill>
        <p:spPr>
          <a:xfrm>
            <a:off x="209655" y="2276872"/>
            <a:ext cx="868282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83768" y="836712"/>
            <a:ext cx="4536504" cy="7310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3200" dirty="0" smtClean="0">
                <a:latin typeface="Arial" charset="0"/>
              </a:rPr>
              <a:t>Is this action research?</a:t>
            </a:r>
            <a:endParaRPr lang="en-GB" altLang="en-US" sz="48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93037" cy="14620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latin typeface="Arial" charset="0"/>
              </a:rPr>
              <a:t>F</a:t>
            </a:r>
            <a:r>
              <a:rPr lang="en-GB" altLang="en-US" sz="3600" dirty="0" smtClean="0">
                <a:latin typeface="Arial" charset="0"/>
              </a:rPr>
              <a:t>rom your reading of Cohen, et al. …</a:t>
            </a:r>
            <a:endParaRPr lang="en-GB" altLang="en-US" sz="5400" dirty="0" smtClean="0">
              <a:latin typeface="Trebuchet MS" pitchFamily="34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916832"/>
            <a:ext cx="6297612" cy="3468688"/>
          </a:xfrm>
        </p:spPr>
        <p:txBody>
          <a:bodyPr>
            <a:normAutofit lnSpcReduction="10000"/>
          </a:bodyPr>
          <a:lstStyle/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 smtClean="0">
                <a:latin typeface="Arial" charset="0"/>
              </a:rPr>
              <a:t>What are the strengths of an action research approach?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 smtClean="0">
                <a:latin typeface="Arial" charset="0"/>
              </a:rPr>
              <a:t>What are its limitations?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 smtClean="0">
                <a:latin typeface="Arial" charset="0"/>
              </a:rPr>
              <a:t>What is distinctively different about action research from other approaches?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 smtClean="0">
                <a:latin typeface="Arial" charset="0"/>
              </a:rPr>
              <a:t>Would you do it?</a:t>
            </a:r>
          </a:p>
          <a:p>
            <a:pPr marL="446088" indent="-446088">
              <a:spcBef>
                <a:spcPts val="0"/>
              </a:spcBef>
              <a:spcAft>
                <a:spcPts val="1200"/>
              </a:spcAft>
            </a:pPr>
            <a:endParaRPr lang="en-GB" altLang="en-US" sz="28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GB" altLang="en-US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7772400" cy="4114800"/>
          </a:xfrm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3600" dirty="0" smtClean="0">
                <a:solidFill>
                  <a:schemeClr val="tx2"/>
                </a:solidFill>
                <a:latin typeface="Arial Unicode MS" pitchFamily="34" charset="-128"/>
              </a:rPr>
              <a:t>Three approaches at the ‘qualitative’ end of the research continuum – depth over breadth</a:t>
            </a:r>
          </a:p>
        </p:txBody>
      </p:sp>
    </p:spTree>
    <p:extLst>
      <p:ext uri="{BB962C8B-B14F-4D97-AF65-F5344CB8AC3E}">
        <p14:creationId xmlns:p14="http://schemas.microsoft.com/office/powerpoint/2010/main" val="37041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GAAdAMBIgACEQEDEQH/xAAbAAACAwEBAQAAAAAAAAAAAAAEBQACAwEGB//EADUQAAICAgAEBAMECgMAAAAAAAECAAMEEQUSITETQWFxIlGBBhQyQgcVIzNikaGxweFygtH/xAAZAQADAQEBAAAAAAAAAAAAAAACAwQBAAX/xAAqEQACAgEDAwMCBwAAAAAAAAAAAQIDERIxQQQhURMiYRSBQnGhscHh8P/aAAwDAQACEQMRAD8A+13wC4d4fd5wO0Q4i5AFqwSxYfYIPYsfEnkLrFMGsQxk6wW8og20cpE8kBeGZPCMJrxsvI61IK1P5nhCcGsP73Ms9lAE52JGKmTF3hmcNRjQ8GIHwZlu/wCIAyV41+K27aVyFH507j/qZnqoL6eQpelgASpAPbfnMWpM9Gwpy6tqQdefmpi+3HNbaYQo2i506dhM9Jg9lR+UcvT6TCyj0jVMS00JWp6zkZNR1khZByz6bbBLYXZBbJ5UT25Algg7iFPB7OgJPlGoQ0B3tydB1Y9hNsbBC6tvHM/cA9hO4FXiu2Q46A6T/wBhrTpS4NhDHdlJJJ3UEYSTU7JOOBr8bmfxqdJb8/JvQygCZVZ5l0ynRB7qYZqYXJ4Vq3r+E/DZ7eR+k1MFpCy6g1tpv5zBq4+tpWxSrDpFt9BrYgjp5H5xkZk86sC1qhvtJCinXtJGaxHpnsbIM4JhbjcyIkSZ6rWQXwt/i/pMcxAuJdy9Dy/zhbdO8VcYyAaaxS6t+0GwD9RN1YBaSQUAuLijmOkrTZPt3i6ni9duRXU9VlQt/dO/Z5vg5SZCtTbkJazdlK8p1rqP7xHl0pw7IdctbLKwpbELbZQ3yInn9R1U0o2Qft5/sBs9LqTUG4ZbfdgU2ZaclzD4hrX115Qrc9CElOKkuTSag2Jn4+XbfVUWD0tyurLo+8S5/Ehw7jBtXK8al/hup5tms+kP4qMl8avL4bcdofE5F7Wj/Mo9LGM8kP1mpy0/gfdbtryv98G3EeJphW1Uim2+6wEqlY66EFyyeKY+Nl4JaxK2PPTzcpP+xK3LXx3h1eTht4eTV1Qg9UbzB9ILwG/w8qvDrxnBdWOYLAdhvI77aP8AmHGCUcrdbk9l852qEn7JYw19v53zx9x/i3LdXoHboAHHyOpeytbF5WG5nw/GqpV2rXTE8hPopOv7mFEakzaz2PVipOPuFNmK4cgAkfMSRmRJC1Mz0kNGg91nKQqjbHt11CGg2ShdNr+Jeok8s47D2Yuv3qhlYFN9Ig4n8Nb5C8qimxQU7HQ849U3PkByrKgXTA9t+kpk4OPkCzxKwWdSpPuNRWlzlGS4YDWUAXYmRlX12hq/C5xYtn5gPlCVzaLM2zEBIuQb0RrY9It4bxMYVDYWYtjX47FDyLvajqG9tSvHsGzOqXNwrQSlfwhOhce/tuVU9PCEnnkkvulCLdSy1uvgP4hn04Co+Rz8rty7C717wOnilicVbDzFRFs649idmH+5riPi8Z4SEIJQryOpOyrD1+fnuefy9Y1FnDeI8wen4sS5Rs+3t/aVV1xeYvci6rqrYabYP2vuvHyn+fD8h3EqP1VnPl+H4mDlfDkJrfLvzk4Vmpw3iH6u8dbsW3TUOp3y78jGXDDkZfDvD4njkNrkYP8AnHz1NsHh2Lg833WrlLHZJJJ/rOdiScZbnQ6WbsjbS8Rffvus7rHh/o+5lRw37txOzKx7eSq1f2lOuhb5+kZDoN+QkCyl3xapXu/f0Xzk8pOW56ldMKk1FYW5sgAQaHluQiW7DpOGLHlZJ2SaCMGmbS7nUzMEIoZQyxlGmnCT7QcOttZM/BB+9VDTKp0bF+Xv8oNwnixsupoaw2pYCF+Dlath5MJ6KKeJcJFtv3zCuOJlr1Lr+Fx/EPONhNY0yJraXKSnF4f7g9vB7685sjh2X92W07tTk2D7Rs1SOVLorFeoJG9H0nlfs79tsfi9duqnbwbPDd6xsc3XXT5fCZ6FeL4B75KL/wAukKTm9zKqaq86e2eAzlnQIH+tcJuldwtPyrUsf6TVbMi8fsqDUp/Pd0P0Xv8Az1FtND01wa22CsDzY/hUdyZaisrt7Otjd9eXpJTjrUSxJew93bv/AKHpNQNwWwkvJJVjoTTWpm0wxsxZm33kkYdZIQsZ2TLflNbIMx0dwUMbwyzShnSdiVM4I4Z4/wDSL9p8fg/AMyim4HPuQ01ovdS3Qn6CepzMhMXFtyLPw1qWM+L8bROJWWPlrzl3L+xMn6jqFQ1koo6d25Hv6Hfs5kcPtyM/Opat2pTwQ3flfrv6gCfUCqnuoP0njPsHlZ3Ebr8rLvZlRFrCgAL0Gh0HoJ7MRtVisgpIVZX6c3Fll6duk7ODrLDUIA6F33lu05ucJmmEMyaXJmbGagWUPeSVJ6yTQD//2Q=="/>
          <p:cNvSpPr>
            <a:spLocks noChangeAspect="1" noChangeArrowheads="1"/>
          </p:cNvSpPr>
          <p:nvPr/>
        </p:nvSpPr>
        <p:spPr bwMode="auto">
          <a:xfrm>
            <a:off x="155575" y="-433388"/>
            <a:ext cx="11049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GAAdAMBIgACEQEDEQH/xAAbAAACAwEBAQAAAAAAAAAAAAAEBQACAwEGB//EADUQAAICAgAEBAMECgMAAAAAAAECAAMEEQUSITETQWFxIlGBBhQyQgcVIzNikaGxweFygtH/xAAZAQADAQEBAAAAAAAAAAAAAAACAwQBAAX/xAAqEQACAgEDAwMCBwAAAAAAAAAAAQIDERIxQQQhURMiYRSBQnGhscHh8P/aAAwDAQACEQMRAD8A+13wC4d4fd5wO0Q4i5AFqwSxYfYIPYsfEnkLrFMGsQxk6wW8og20cpE8kBeGZPCMJrxsvI61IK1P5nhCcGsP73Ms9lAE52JGKmTF3hmcNRjQ8GIHwZlu/wCIAyV41+K27aVyFH507j/qZnqoL6eQpelgASpAPbfnMWpM9Gwpy6tqQdefmpi+3HNbaYQo2i506dhM9Jg9lR+UcvT6TCyj0jVMS00JWp6zkZNR1khZByz6bbBLYXZBbJ5UT25Algg7iFPB7OgJPlGoQ0B3tydB1Y9hNsbBC6tvHM/cA9hO4FXiu2Q46A6T/wBhrTpS4NhDHdlJJJ3UEYSTU7JOOBr8bmfxqdJb8/JvQygCZVZ5l0ynRB7qYZqYXJ4Vq3r+E/DZ7eR+k1MFpCy6g1tpv5zBq4+tpWxSrDpFt9BrYgjp5H5xkZk86sC1qhvtJCinXtJGaxHpnsbIM4JhbjcyIkSZ6rWQXwt/i/pMcxAuJdy9Dy/zhbdO8VcYyAaaxS6t+0GwD9RN1YBaSQUAuLijmOkrTZPt3i6ni9duRXU9VlQt/dO/Z5vg5SZCtTbkJazdlK8p1rqP7xHl0pw7IdctbLKwpbELbZQ3yInn9R1U0o2Qft5/sBs9LqTUG4ZbfdgU2ZaclzD4hrX115Qrc9CElOKkuTSag2Jn4+XbfVUWD0tyurLo+8S5/Ehw7jBtXK8al/hup5tms+kP4qMl8avL4bcdofE5F7Wj/Mo9LGM8kP1mpy0/gfdbtryv98G3EeJphW1Uim2+6wEqlY66EFyyeKY+Nl4JaxK2PPTzcpP+xK3LXx3h1eTht4eTV1Qg9UbzB9ILwG/w8qvDrxnBdWOYLAdhvI77aP8AmHGCUcrdbk9l852qEn7JYw19v53zx9x/i3LdXoHboAHHyOpeytbF5WG5nw/GqpV2rXTE8hPopOv7mFEakzaz2PVipOPuFNmK4cgAkfMSRmRJC1Mz0kNGg91nKQqjbHt11CGg2ShdNr+Jeok8s47D2Yuv3qhlYFN9Ig4n8Nb5C8qimxQU7HQ849U3PkByrKgXTA9t+kpk4OPkCzxKwWdSpPuNRWlzlGS4YDWUAXYmRlX12hq/C5xYtn5gPlCVzaLM2zEBIuQb0RrY9It4bxMYVDYWYtjX47FDyLvajqG9tSvHsGzOqXNwrQSlfwhOhce/tuVU9PCEnnkkvulCLdSy1uvgP4hn04Co+Rz8rty7C717wOnilicVbDzFRFs649idmH+5riPi8Z4SEIJQryOpOyrD1+fnuefy9Y1FnDeI8wen4sS5Rs+3t/aVV1xeYvci6rqrYabYP2vuvHyn+fD8h3EqP1VnPl+H4mDlfDkJrfLvzk4Vmpw3iH6u8dbsW3TUOp3y78jGXDDkZfDvD4njkNrkYP8AnHz1NsHh2Lg833WrlLHZJJJ/rOdiScZbnQ6WbsjbS8Rffvus7rHh/o+5lRw37txOzKx7eSq1f2lOuhb5+kZDoN+QkCyl3xapXu/f0Xzk8pOW56ldMKk1FYW5sgAQaHluQiW7DpOGLHlZJ2SaCMGmbS7nUzMEIoZQyxlGmnCT7QcOttZM/BB+9VDTKp0bF+Xv8oNwnixsupoaw2pYCF+Dlath5MJ6KKeJcJFtv3zCuOJlr1Lr+Fx/EPONhNY0yJraXKSnF4f7g9vB7685sjh2X92W07tTk2D7Rs1SOVLorFeoJG9H0nlfs79tsfi9duqnbwbPDd6xsc3XXT5fCZ6FeL4B75KL/wAukKTm9zKqaq86e2eAzlnQIH+tcJuldwtPyrUsf6TVbMi8fsqDUp/Pd0P0Xv8Az1FtND01wa22CsDzY/hUdyZaisrt7Otjd9eXpJTjrUSxJew93bv/AKHpNQNwWwkvJJVjoTTWpm0wxsxZm33kkYdZIQsZ2TLflNbIMx0dwUMbwyzShnSdiVM4I4Z4/wDSL9p8fg/AMyim4HPuQ01ovdS3Qn6CepzMhMXFtyLPw1qWM+L8bROJWWPlrzl3L+xMn6jqFQ1koo6d25Hv6Hfs5kcPtyM/Opat2pTwQ3flfrv6gCfUCqnuoP0njPsHlZ3Ebr8rLvZlRFrCgAL0Gh0HoJ7MRtVisgpIVZX6c3Fll6duk7ODrLDUIA6F33lu05ucJmmEMyaXJmbGagWUPeSVJ6yTQD//2Q=="/>
          <p:cNvSpPr>
            <a:spLocks noChangeAspect="1" noChangeArrowheads="1"/>
          </p:cNvSpPr>
          <p:nvPr/>
        </p:nvSpPr>
        <p:spPr bwMode="auto">
          <a:xfrm>
            <a:off x="307975" y="-280988"/>
            <a:ext cx="11049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aetcnmc.org/images/case-study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4005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793038" cy="1462088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charset="0"/>
              </a:rPr>
              <a:t>Characteristics of case study research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2204864"/>
            <a:ext cx="7272337" cy="4321175"/>
          </a:xfrm>
        </p:spPr>
        <p:txBody>
          <a:bodyPr>
            <a:normAutofit/>
          </a:bodyPr>
          <a:lstStyle/>
          <a:p>
            <a:pPr marL="371475" indent="-371475" eaLnBrk="1" hangingPunct="1"/>
            <a:r>
              <a:rPr lang="en-GB" altLang="en-US" sz="2400" dirty="0" smtClean="0">
                <a:latin typeface="Arial" charset="0"/>
              </a:rPr>
              <a:t>it has clearly-defined boundaries (space/time/concrete/abstract) – what is the ‘case’?)</a:t>
            </a:r>
          </a:p>
          <a:p>
            <a:pPr marL="371475" indent="-371475" eaLnBrk="1" hangingPunct="1">
              <a:buFont typeface="Wingdings" pitchFamily="2" charset="2"/>
              <a:buNone/>
            </a:pPr>
            <a:endParaRPr lang="en-GB" altLang="en-US" sz="2400" dirty="0" smtClean="0">
              <a:latin typeface="Arial" charset="0"/>
            </a:endParaRPr>
          </a:p>
          <a:p>
            <a:pPr marL="371475" indent="-371475" eaLnBrk="1" hangingPunct="1"/>
            <a:r>
              <a:rPr lang="en-GB" altLang="en-US" sz="2400" dirty="0">
                <a:latin typeface="Arial" charset="0"/>
              </a:rPr>
              <a:t>f</a:t>
            </a:r>
            <a:r>
              <a:rPr lang="en-GB" altLang="en-US" sz="2400" dirty="0" smtClean="0">
                <a:latin typeface="Arial" charset="0"/>
              </a:rPr>
              <a:t>ocusses around an ‘instance’</a:t>
            </a:r>
          </a:p>
          <a:p>
            <a:pPr marL="371475" indent="-371475" eaLnBrk="1" hangingPunct="1">
              <a:buFont typeface="Wingdings" pitchFamily="2" charset="2"/>
              <a:buNone/>
            </a:pPr>
            <a:endParaRPr lang="en-GB" altLang="en-US" sz="2400" dirty="0" smtClean="0">
              <a:latin typeface="Arial" charset="0"/>
            </a:endParaRPr>
          </a:p>
          <a:p>
            <a:pPr marL="371475" indent="-371475" eaLnBrk="1" hangingPunct="1"/>
            <a:r>
              <a:rPr lang="en-GB" altLang="en-US" sz="2400" dirty="0" smtClean="0">
                <a:latin typeface="Arial" charset="0"/>
              </a:rPr>
              <a:t>it uses in-depth methods focusing on relationships and processes (often qualitative)</a:t>
            </a:r>
          </a:p>
          <a:p>
            <a:pPr marL="371475" indent="-371475" eaLnBrk="1" hangingPunct="1">
              <a:buFont typeface="Wingdings" pitchFamily="2" charset="2"/>
              <a:buNone/>
            </a:pPr>
            <a:endParaRPr lang="en-GB" altLang="en-US" sz="2400" dirty="0" smtClean="0">
              <a:latin typeface="Arial" charset="0"/>
            </a:endParaRPr>
          </a:p>
          <a:p>
            <a:pPr marL="371475" indent="-371475" eaLnBrk="1" hangingPunct="1"/>
            <a:r>
              <a:rPr lang="en-GB" altLang="en-US" sz="2400" dirty="0" smtClean="0">
                <a:latin typeface="Arial" charset="0"/>
              </a:rPr>
              <a:t>it usually employs several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793037" cy="1462088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charset="0"/>
              </a:rPr>
              <a:t>Characteristics of case studies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605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Arial" charset="0"/>
              </a:rPr>
              <a:t>They generally involve a great deal of data collected by a variety of different methods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Arial" charset="0"/>
              </a:rPr>
              <a:t>They can legitimately include both quantitative and qualitative methods of enquiry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Arial" charset="0"/>
              </a:rPr>
              <a:t>They can be descriptive, exploratory or explanatory, or a combination of these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Arial" charset="0"/>
              </a:rPr>
              <a:t>They have a quality of authenticity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Arial" charset="0"/>
              </a:rPr>
              <a:t>Very often they are a study over time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Arial" charset="0"/>
              </a:rPr>
              <a:t>They very often ‘offer a surrogate experience and invite the reader to underwrite the account’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charset="0"/>
              </a:rPr>
              <a:t>Some strengths of case studies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205038"/>
            <a:ext cx="7772400" cy="4114800"/>
          </a:xfrm>
        </p:spPr>
        <p:txBody>
          <a:bodyPr>
            <a:noAutofit/>
          </a:bodyPr>
          <a:lstStyle/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Can give a deep rich picture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Offer a holistic view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Can be interesting and real to read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Can accommodate a variety of evidence within their framework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Are flexible in accommodating change of direction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Can explore complex social 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188913"/>
            <a:ext cx="8388424" cy="1462087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charset="0"/>
              </a:rPr>
              <a:t>Some possible limitations of case studies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Seen by some as a generally low status research method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Can lack rigour and may be too subjective in outcome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Can be long-winded and boring to read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Can take a long time to carry out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Do not readily allow generalisations (how ‘typical’ is the case?)</a:t>
            </a: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Tend to lack </a:t>
            </a:r>
            <a:r>
              <a:rPr lang="en-GB" altLang="en-US" sz="2400" dirty="0" err="1" smtClean="0">
                <a:latin typeface="Arial" charset="0"/>
              </a:rPr>
              <a:t>replicability</a:t>
            </a:r>
            <a:endParaRPr lang="en-GB" altLang="en-US" sz="240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050" dirty="0" smtClean="0">
              <a:latin typeface="Arial" charset="0"/>
            </a:endParaRPr>
          </a:p>
          <a:p>
            <a:pPr marL="271463" indent="-271463"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Can be over-descriptive and lacking in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charset="0"/>
              </a:rPr>
              <a:t>Case study</a:t>
            </a:r>
            <a:r>
              <a:rPr lang="en-GB" altLang="en-US" sz="3200" dirty="0">
                <a:latin typeface="Arial" charset="0"/>
              </a:rPr>
              <a:t> </a:t>
            </a:r>
            <a:r>
              <a:rPr lang="en-GB" altLang="en-US" sz="3200" dirty="0" smtClean="0">
                <a:latin typeface="Arial" charset="0"/>
              </a:rPr>
              <a:t>(Fryer, 2009)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844824"/>
            <a:ext cx="7772400" cy="4248472"/>
          </a:xfrm>
        </p:spPr>
        <p:txBody>
          <a:bodyPr>
            <a:noAutofit/>
          </a:bodyPr>
          <a:lstStyle/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GB" altLang="en-US" dirty="0" smtClean="0">
                <a:latin typeface="Arial" charset="0"/>
              </a:rPr>
              <a:t>What is the ‘case’ here and what are its boundaries?</a:t>
            </a:r>
            <a:endParaRPr lang="en-GB" altLang="en-US" sz="1050" dirty="0" smtClean="0">
              <a:latin typeface="Arial" charset="0"/>
            </a:endParaRPr>
          </a:p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GB" altLang="en-US" dirty="0" smtClean="0">
                <a:latin typeface="Arial" charset="0"/>
              </a:rPr>
              <a:t>Is any rationale presented to justify the use of a case-study approach?</a:t>
            </a:r>
          </a:p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GB" altLang="en-US" dirty="0" smtClean="0">
                <a:latin typeface="Arial" charset="0"/>
              </a:rPr>
              <a:t>What is the principle source of data? </a:t>
            </a:r>
          </a:p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GB" altLang="en-US" dirty="0" smtClean="0">
                <a:latin typeface="Arial" charset="0"/>
              </a:rPr>
              <a:t>What sampling strategy was employed?</a:t>
            </a:r>
          </a:p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GB" altLang="en-US" dirty="0" smtClean="0">
                <a:latin typeface="Arial" charset="0"/>
              </a:rPr>
              <a:t>Are the conclusions justified by the data presented?</a:t>
            </a:r>
          </a:p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GB" altLang="en-US" dirty="0" smtClean="0">
                <a:latin typeface="Arial" charset="0"/>
              </a:rPr>
              <a:t>Are there any ways in generalisation is possible from this study?</a:t>
            </a:r>
          </a:p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GB" altLang="en-US" dirty="0" smtClean="0">
                <a:latin typeface="Arial" charset="0"/>
              </a:rPr>
              <a:t>Is this a case study?</a:t>
            </a:r>
            <a:endParaRPr lang="en-GB" altLang="en-US" dirty="0">
              <a:latin typeface="Arial" charset="0"/>
            </a:endParaRPr>
          </a:p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en-GB" altLang="en-US" dirty="0" smtClean="0">
              <a:latin typeface="Arial" charset="0"/>
            </a:endParaRPr>
          </a:p>
          <a:p>
            <a:pPr marL="400050" lvl="1" indent="-220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en-GB" altLang="en-US" sz="105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642617" y="476672"/>
            <a:ext cx="3960366" cy="107937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4100" dirty="0" smtClean="0">
                <a:solidFill>
                  <a:schemeClr val="tx2"/>
                </a:solidFill>
                <a:latin typeface="Arial Unicode MS" pitchFamily="34" charset="-128"/>
              </a:rPr>
              <a:t>Ethnography</a:t>
            </a:r>
          </a:p>
        </p:txBody>
      </p:sp>
      <p:sp>
        <p:nvSpPr>
          <p:cNvPr id="2" name="AutoShape 2" descr="data:image/jpeg;base64,/9j/4AAQSkZJRgABAQAAAQABAAD/2wCEAAkGBxQTEhUTExMVFhUXGR0bGBgYGB8fIRsgHx8aHh4iISAfICggHiAlHRodIjEhJSkrLi4uGh8zODMtNygtLisBCgoKDg0OFxAQFS0ZFx0tLS0rKystLSstKystKy0tLS0tLS0tKzctLSstKy0tLSstLS03LS0tLS0tNy03LTcrLf/AABEIAKsBJwMBIgACEQEDEQH/xAAcAAACAgMBAQAAAAAAAAAAAAAFBgQHAAIDAQj/xABBEAACAQIEBAQEBAQFAgYDAQABAhEDIQAEEjEFBkFREyJhcTKBkaEHFEKxI8HR8DNSYnLhFvEVgpKissJEU9Ik/8QAFwEBAQEBAAAAAAAAAAAAAAAAAQACA//EABwRAQEBAAMBAQEAAAAAAAAAAAABEQIhMUESYf/aAAwDAQACEQMRAD8AaMhX1UjTkghpAPXv87z88TOVaRXMZj1VP54iZ3KFMzqDHTaQdp9PXBjgK/xqp/0r/PHGNjXiY2D45tjZcbZdg5xiNjg9dRYkY8p11OxF8BJH4nrD0nBvpI+hkfvh6ytXVTUzuowmfiep8KkY/UR9QcMfL9fVlKTd6Y/bGZ6U7JvK2PU4kq2IPDZ8ME7mTjavmtOwk41AnF7YAZ+lrMMGv2MDA7OcxVQTFMkDt+841TjYrxTeUnva/bBypamsaQIWsDaysZ+++FA8a0560oKgXWJsSCbx7YO8S4SyktIgdxhF4wdeYczGlReO2MJb2UqrqmzDpfBOpnfLe2EvlatFGkxMlhOIfPPHdNMUkMVHMGDPl6+2GckeamZd1I2EY0yvEtOXRiYhb/K38sCOG8QqVKCPTUMYEgmL9b4AUdOYFSi7slanUYinPl7j0Ivh2ob4nzdRr0X8KopqIQ2n1UyPuMMNHMjM5cH9NVP3F8fN3MOYqZbNVCqlATaeo6+4mcW9+GPG9dDwm3W6+x/ocW0IddnIXXUA0Sse1pPridyxVZcxpmQ6ke8XHt1wOziD83WVpgk6ewkC/wBZxO4exFSi/UONQ9Nj9sZnpH89Xq0iXVoVbsMLHFealq5mmKNUNNNtWx6iB77425/5+p0mNCgqVbHXU1eUMN1AAhiBPWAYGK6yOfVawrDQXO5UMoMifh2FiT88asGm2ln8v4zU3UAwWMiJ6YEHh9TMZ6k1NA6BemwEgGcLnNmZR3SomqWmb29v54e/wnpuWqVTOgAAHsdzgxH7lbM+HTGUIiolv/KT5SPlb5YYUSBpJtGE7h3F5rvmXIFIjQhI6KTf5nArj/4j0U1BWkjaNj7HGksLhNSaYH+WV+lse5Vv49T/AGr/ADxT3LHP1UVKgJC0y2qD69sPVfjh/K53M0t1pEqSIuFP8zilRO/Ej8UnWqaGSZlFNmV6gAOphaF3gAzfqR2xVVbmDMM5fxH8Qn4wTr+u/wAsH+HU08LUUGo6jqIO5/pifl815IRaRk76BPzM27YdZT/w050avWGXzbGozmKdRiPKTsDa4JgSdicWPzHwRmFNVOkM0M3a2PnJSaealCQNdiD/ADHY/tj6hq5g1MrTcjzsiPHqQDisjUpT/D/K1KFXNrUIhWAB773HpBxIz1ao3iIqWLSs9R19sFMtSDOWiNW+JOZ4d5S03F8ZIJxus1IIdIj09seYmVKdNwC5t0BxmDE5/nKeZVKk6WU3U2M/PBXIZlabMW/ULYBNwFqbnVUBQCxcC/pOPeMIwQTcAiClj9Di1HGlXDCRiNnM6i+UvpJsMDuXc8z0zqUgjuN8KPMlVmrh6lUIFsEHpjVoN3EuGg05pmWJu374GZflmoTKVmQ/XEXIc4JT0oSXWNwOuDnDOP0nYqJVje+DqkJ52ytb8qNbKwRwZA9x/PE3lPMFuHIAfMAV+8Ylc0UTVydXSZhS30g4UuSeIMaPhKpkVdRPSDf9xi+pZNIQoHYY3SkDgFV4wVuUMD1wuc/c7BMr4VIVBWrQqxaBI1QbmSLQOhw6Mb82c8rTc0csqMyMRUdxItIIUA3IPXbCZW5prMNLAObXCAGw333/AKYUfzewCmwsqbD+wbz7euMpZs7qCoAH6f3k3MbROM5Vq2OVeaFzSijUtUFlJtqt69cQ/wAlQGcqpVFyAsTaIn5XnFcUc7q+Iso6EA7959+pGGjJ5g5k0tVSmKpbTPUhUPmPv+4wYtNGVZKbGnTnT+kkzGFniXEGzObNOmA2jSm1yzG98cc5nvAr06c6hqhmXa/fBDgOQ8GvmKqskK/iX7aZ3+eI6sDhq6FKU7AeWfUbx6T1wucUrCk7DQhIMk/qn1IvO2NuE8fyxAX8woaBIYwRO09BOBfOGXqBhUDEgkAaeh2BPTcxM9ThqBeOUKecDIwKVEUlb3j+dzv64jfh9x1suGR2VFUkMW6b428Y0nphlU6wSGRg2rymduu0gdY3GCXLvBKNV3csFnyuhgGehAwMpOX4yM1ma7CCgVR853+eJfMWUNHK1atKTU8I6mnubm3ZRt6YHV+CjK1Fek3i+K2hgLsOogDtBwVz/D1ak9N6jw6lLDqwI++L61FQUc15tEBTO5E6Yvbpg0vBKy0qdUU9fiIXtBZFUmWaY0sTcdx2xA5edaJWocv4zBpZdMhReJ7TEzixaubzj0mpDJ0louuo1PEgAMA0ExMhSBf5Y6Vki8PpU6hVHcrTEMWIv9BPr9u+Ls4BwZEoEUm/gv5pB/SR3xWXLfB0VawrWD+RTE2BJ1DoJ8o91w28IzoyxpUfEinTEQWA1dp9AMZtSLzxxt3U5bL0opqRJNpiCQo/njfJ8ifmqNNjpGoByV9QDGDYzVDxjUZVLQbfa3THbhPM60KQpQCQSFv0nyz8rfLAQ6hyDToV6R+JXt5u4v8AsMOvDOHJNekQCjCCItBEHCxX5uaro8oBUhhAJuJBHtjX/qCuxJR9LNabYZYlbczcENKo1E1CPDYoYJEjp7mL/PEPL8Oy9SqxSsQI/SYm3mE9G6+t8GucqOYLeJU0sz6pc7ERHQbx0wsvnHFHwkACTLAIfkZO+2+2JnE3hPDEzFTTSJBWWJciegMED1ti7TxmnTRaUl9CKsncwoB+dsVFybwV6gWozFFZ7OoBMruINoKkrPf2w9VuAN4mp2IAupnfFpjvV4yqnymTuAOgxBzHGqjAldW20nEh8hTpgOyiBudySe2Pc/mQlAkA+bYdb/8AGCtBOazEqoZivsceYHZvMnqpBP8ALGYyFrccyxqKApEKZMjfEbLEFVm4Ix1C1PDOprwZnECtUZKPkuwFsbpRuP5rNJ/gKugAXInCRxWlVqkPUvUEkxtGGnP16xIWtVCrbyJ1HqcccxkFenUNKrptdmv9PTGailSzygKvhySb32xJ4vxpcvTUqv8AFaSGn4QI+t4H1xk0/ECIuwBb3GBXP1eKmWKR8LiB7rv163HtggQhzPXuDmKultwDYg+1vlhu/DTiSmu1M/rWQdrrBj5g/bATgvEMgKZ/MUVeoBLE0dQ0kiGFt2JifljlyxWFTiNEU4ADE+W0QCSCOhG3zxvFFyVaKH4othY/ELlj85lYoBDXpsHp+aCR+oA7SRsD1GGFMoOtz1Jx08AKJAubDFpfNWcyuYosaVVHoteVdYPvfce2NMvTqM4UOBF5vtH3F+nfFrfivy8dNHNsDUSnNOoCfhVrq3eNVu3mGAWS4zSbLUqxC0jRVVpa2TU7KNJZAJIYAbsINgMaZsIAzFVWjzau0GfpE7YYErEMi1B5iATESCZJ29Dgjy1n6dTOrUOupUhoK6SCCpB16rxBERfGca4bpzMgFU3DEQJ6iehkYzaomZijSL0BTBIZhvvI3xYfC+FJpfV8LqQ3Tp0PQ+uEd8g1KtR7Ahi3SCen/GLPGXhVIgIo1HueuMxqEyvw2ilcNTo6KiBaYNRlgsqKLCfPqQgiQPMCcTjnKiqWIBKj/Dixi8RB39jjXP8AFVfM1GpJTfWiB5mEKzBb9M7W+K2A1HOO9ZwzXS3YSewxUB1XJVKpplMvUpUadBvDpsSSFZxqEm4b9gRtGOFThzqSKZQKd4lmn59sXByjk9VI1Kig6gVE9R1+uFrjv4eVVdqmUrMUJlqTHzeytYbHY/XGvz0AnM8EVOHsfE/jMyFXNmUagsweukknvjfgawqDWaoglGN2KyYnv74UecOL1EK0Yc1Q3mQggiNhB3k7YYcxTWllfFFHxMxTALMtiBHmjrCg3A7TfBhgdzhwk5QMaajzAm/6wbkGP1Akj2IxGzPMLHLWZXq1FUQlMaFVRAUubswAkkAXkX3wuca5kzNYgs50D4UBkCepuSx/acFfw54P41Q1CCaaGRKiHbffqq7xO8euND6N8LphVWk3meBrVgRLECYn1Nj6YnvkEFzSMMCRUbYAWwdz2T1AOQQiWY/qO23oO+EbO8fqI5p+I+g/oYzpv0JEjGMKZlkYEBmUJMU0CnUwnc+nbHf8g71RTWoVIBYn/SJ26b2x04ewrKNIljOpj+kR/wAfPHTPZ3W1OWmwBUCwi4E9i1/pgThw7J5qmdJgBgYMEkE+uJCb3RhUGka5IB7ntfEnLcUKvWqVpKaNUAiRHboJmMJvGeP1aixrKp+lATAnb39zhwaK818yL+WbL05YkyzsbCCIAPX3whLm9RFIEwxEd+x9/pb1xPzWbqVPIYcDeRckeu9iJxnBuHgOG8usGQTeO3pjc6g+rV5dSMuFI0oggSIt6fPG2YqGSGkACADuAdutsacHzJsWaT3GN+JxrLk2aPtjDaQpYw1S9AWBUXBFrmZwq8UzBqM3hKw812LWA2w35GqvhlZsZ64VOI0QQwQqFAJqJeWuYP2xfEghZIDkzFiosff1xmPc9XKuApCqBYTA98ZgZWLw/mLx2NPTFsb1H/huRuJtgXyzRH5jMeUDR5Z7zfE95ZaumJkx/TGp40Xcu9N6nmtaSSftgrxHi2TpUw2oecaQo6+sYTeNAnzta0R/KeuFpJZrHzdZwIzZPN041KxFzMDa+NeO5TL1MpUqIxOYprqp3g2ZSw+ag2wM4GmnxaeoE1CAv8zgZz0lakyUy0IRaBBMQDJ674eM7AnwniNWshqBqLeUK+pSGXSQwK6bNt19cb8ucRP5xa7ARTbSxRbQQL2sPbFe5ckEDSCdoiSfTub9MWdwLgr0MsUlhVMvUVQGM9h0HlETPfGuUxQ28c5oXRqpsYJiwwo0+N5lq5aavhAG9xFunpiRwTidOqlRnZEi9MbbAkg+8YE8RzD1qTFK3kdHIG0gC4jf0xiIMz3NmaZGo069RtYKuGMhu4ANtsK9LOuBogN0WRt7DvPU40aO9/fBrhGQC02zDkSPgU7/AO+/bpjruBYnJ+STL0RR8tSqbuAQSSd7W22+WNhmlWsadUNCkgqxttaQOnTriHy/WXSjgQ0fGOvvidxtD5aug3/UFMH57fIY5VqPeYTApmkWZUUWiBEiR6AYIrzSKp0oZEAaCd4F5j1+2FjivFSuWdjuMRuDVoXWwi9gD85xZUaqptEAXkgbT1/piFkOEB6rVKjMKYg1NIvp1AD7GD3Htg1wvKCrUEk6DBLDsdvrbDLUyFOnrphPJoUN3JLG8+mmcUipgyzLChYiLRtAFo9IxJp1cKWQc0KqUtXkIPhg7gNpsT7z8sGeGVSwPSD/AEOOsrIXz9wmjUppmXQGrRPkbr5gVg9wCZHqBhNyvFdCaLaYjDtzRWc5WslSlBI8rKdSEggiTYpt+q3rip+I5apTrUQCxFRX8oUmCuk9OhB3xjl6YYX4Jla2mo+XRmsCRMmBAm8G2DeZqLTNKmg0LpMALAG3y64BcvcR1FQRcHHTnHihV6PlMKSLNMSBvg09DmZkg3MR1xTPOWbH5k6TMG+LTr8YHghhEkbE9cUzn62vMszRDGP7+eHizTlyNmZDpbWolZnZpn0IsN/XBQPqcAwQswSBEn0m+FvlauFr6LhqimnYx5t1nuJBt7YYKGoU0VSniBtyB8N4GkX2xmxR35nrLS4edIBdlGsqIEaxv1xWGY4h5jBm3fY4sjiFKpUy1WnUcL4iMqBlVV1qQyw0yB6n1whc3curkaiUxXp15UMWpmVvMj3EY3xkVDlzTd4Gnp/ffHmWzbIQSSZiD6bbHviIKgBFjbHtSsDBAMjckzPaO2N4FucvViwBBMdsR+eOKVKC0jTIIZwCv9+2Ffk/mrQ60qlN3BMTTu3yX9WJ3OWddcxlhVplBq8TSSGaPhEhbA2NpOMTj2Z4deEZtil0Mx2wg8z5jw84yuzKjKpIBted+t8WhwLNUzSNQo4hf1LH264qPn7Mq2b1IQRoF/8AzN9LdMHGKmChlEYawoIA6yReIxmAPL2bBXRUriOiwek9t8ZgsC2+G8XSkXqEEiqR5gJvEfyx0y9U06bMSGRiTI9cV5ypxlgQjsQoI1CP7jD4KCGwIKt9P6YGyzmqwXUzDUouR0I/kR3wtZ6ktQeNl6jOjPAhY2F1PXUN/UbYsTP8E8SkaaEKw27HFbfmq2WLrVfw9BMaTpvJOkhRqIbbUdhth4zRXXIsKdVDJnSfsf8AnBfiVNMyqhyfLMRupMT+wxDzmTBNPMJOgMupSQShaBBjcEGzenQ76B1p5h0AhXAcX6mzb+omPXEkHg/L606werVNm/h6VPmI2MnY9Yw6KzKB4ZM2XzkmFuYB3+U9cL3FHNNEq9FqAfEeoI9u2C9Pi1NV1OyqI3Jt6YrbUXuOcKLo4ohT5lNRRfReZ76ZvMbYj8IoFKUGPEp1GFOTKMKgA3j4Ghr9yOuC3CM2zVXZT4Ye9JjVNP4TBsEZnJ1CAB69cF62TqHUKyLoadBE6tO5DAibEk3gz0k41LkGKs4aE8QBxI6D+98PCw1FxNip6YVePcu1KFWER2pMwFJgC2qYgSB8U2jfE7haV6GY8DMKylYmm1jcAifkcXKb2hPk/iQ8MIzQVth95d4woZqNUoabEAoTJGqSpA7Eg3GxvacVqvB6NTN1VDPSAb4R2N+t43w3U+W6YpLTpDQytrVhcsYIMne4t0jBZDpk43wim85c0RTL0yqVXM6nMxIQ/D98LOQ5WzdCuRmU1Kw/xVYFTf3kRfoNzhu5Y42udy9IyFrogqQTJiWSTYSpIgxtbrGGihXDqw/hlgJVWmzAHteNpjEi5wSsDSbSdigt0AOG+jT1PV6yifu+ErM19NafKNdmC7KZER84+s9cNfDM8orVFY38oHyH9TiioBxCppqU2MlUhWPUAk3+U29hhm4AkUlM6i51E952+wGBPHQEqMNtQkeoM4P8MqUyEVWGwgdYjGp6nHmxtOTzDTYU2+9sU7wfihzArUmSiXXzaGTWNAgEltaqsGLkyfli4+b2VcpV1RpOkGfVhj5r4jndWcL5ZtBUs9wCuoAkkCDM+s4rOwPhqfjsBWah5th56bCxOg2dSCYuCLb9cMvGOAUa1CmBVe7XYsO0yW6XjCtwyixaD5zuZiZPqb4Y+KZtlrZJUGkIHNRe4JWJ+QY/PGagnjXLhpKAapqQOpwn8PoCoMwNGp4lYF1KkGQI6gEfPFv8U5aFWfAbykeUtMLPS37nFecLyOYyNWp4gKrK69iQokz2O/e+KdKl5c1pcOJBUqwI67X+ow9Zmq7qB4VQIQrAmotOU3BBFzM7b2wkVYGowQNR0qeg6fb5Th54ZlFfKUSaCBkpUy1aufhDrYoO3r64bFEXiefoijoqDVqYKGksYMtMm2yx9cVxxLN+IxN4/SOw2H9+uG7mfMtVJWu6AIn8JaakAsYubbBQZ9WXucAs/wAtZhKKZg0iaTzpcRBi3uJO1sPGYnLmUqaqQAB4NLbqRTUE/XHlJab0kDQCpInUBIJ227/vgrzDlHzFZ3o06QSmqqFQRIVQTY3ZpJn2xw4Dl6rt/C0KtvjQE7Cem041fAsDlbgNHSrqACLgiD94wnfiVnSOIpEg0qdMb9fi+XxYeOB5DiCCBUyyr0PgE29YIjbthD49wqvm+KVqZ0l9S63CwoUKsGOlo98Z4+tfFk8pcV8XLyk+Yd/3nFW860v/APXUIAuFJGwmL/tOLZ4ZwpMplwNgF+v/AH/nioOcK+vNVDEGwIm+w36YOKqFwkkVAQY3/bGYjg+pnHmNYyKZPN6Kkk9cWBy9xgKdL/A3XscVx/DBk0nn3j/vgvw3Ns4006Ux3bfGLDKuKZhlNjhX524OtVRU/X8JcGD6e8djhZyfMmaBWiFVbxqckxg3xLKZ7wyWrUSIm1M/1wTpot8CzvhMcu8LUTrEq49QbEERIt6QROCHG+XfzThsrURWpU2d6bE61Ftj+odjv3wCzuSqOQ7VEDgeSFibgwTP0wW5Oz35XNmrmPNplHCjVIAGqI3uQPkca/sZcstTnKOlTVMgQSbXHbBnhnBqQRTpDEbSZ/fEzjGSoVXL0tdNGvDj57NB27X98ejwxSMk6BvCzbvsbd8Z7IZzSKlKmlSizBke7JuFfysJ6Ta+BfEKFbLeHXy2s0486OxaGcjab+YkbdR64bF5gycFTXpaUHw6gRAg+3yGAOe4z+acJSJCBlZmGwCnV8ySothloGeA8eeqKTojIA3nBNjEiINgZM6hcQL4M1eV6ddmrtTDOblyTqsIEtMmwAwocPzLPUdQHPhvJgEjymQTAiP6nDlleOynhrvJED0wEi868Pekwq07GQrOPiAFl9we/oBjtkubAtJC4epUAuvTULXNoneBO+Guvk1qLNUBkYXU9ese1pwuc38Sy6UlpKqSCCqIANIuDYCwI+eKUYNcn5PLolCtdmVDpeQoAZmZwSTFmkabm2LAzHDaNRRUupIB1KxE2/v6YprlXjTJJUEySBTWARIB1a2EAGItJsbXnFh8EOarrCtQpgGxfXUN7wfhE+uHSI0uXqOsvrqEyv6hB0mRNr3t8sHuHcLouiVWnU6hj5oufTCItatTzXh1qoagSEJp+RlJsDMkNJ3O+LAqH8uihmECFUQSbewwyBE5kyakUhq2MTPQlQb+k4CZHhRTMUX1Aa0JqEVPhjVpKSOwv03xL5iZKqtoaVKnUqkT0BgdCSRviPQzdFCjsjAUqIDCpBAAt6wZBkbRGL6gT8UeM1GpV8qH1JUWmyt13BtEWMfbFQZ3hPg5dawcsxqBWAEBRDEep1RvbqIw983Zg5vNFtTBNQIO0iIA9h/PGcw8F1LQywWECLUewu1xLN+o6SREHYYtWE7JcbCnxD0XadyDt/zgl/48XZarAFmGonveAB6CIHtgTzLy42WCyUIcnRpJ3ESDItMiBjvyrw/8w4pMleoVVWWnRC3E+bU7HyRIv64cliWtwXnVVo+GQJjcYEcSotmiapB8MW/3xcAbdt/XG3LNAU2fxaC5ZVMKjNqqH1Yjf2BviXnuKVM0TRy9PSifEeiTYFjtO8D3xlKyz/DXzOZelQ06V+JjZR3uf2w012SkEL0SxYKrKkuFqAWVrxpn6TOCa5FUAohE1U5IVfiYbsS1hMD3v6YDVeHlJfL06j1Q6lGaQpEwE0mLMJueowpx4ry0q0FZ67s5qlQ7E6U1IXK6Z+EMDdRJ7bYXMnms3lzUyzVitIONakghjZhpm/msbd8EK/HuJmoVFNlAqMVQ0/KrMpUgE2+Enc9cAOPUKhrsahQkaVJSIsosPbae4xqQU18JZnKlYmJifT+o3wZorQo1gcwpOk/xFD6SR1KxuVgkrvEwcJWSzNWlR1rJLgJYbje17G8k+uPcxTzVYM7aR6EgESZJt19d7nGfyNXZnKh/xKBdKSrJanVC0wouWOo+abmb2jA3hFTx3bMMdxYtAJVZgGNzufnGKtzvNdYZSnktZC0wA0frgyoYn9IEeUdhgxy7xzMtSCUaTVZGlmKkqPc7AjoMVjemTm/jDP5FayWLH4RuALdZ6f2Kk4iYckNOoA7bzvh/45k/Byhp1SXZ21uRbzWjT2A2+vfFe56mJBBkYuIt1wCgjb54zGU6LRIBIxmNha3PVBTp0gSL2xXwzPgVZG/bFspQKkWPxSSTc+ntE/XHStlKVRYqUUqE9Sgn645St4rupmVqIHEGRf8An88GuX+ZSo8Ot5lMAEn6YbaGVVAFSmqgCwVV64F5vJ0KlVqbUaasFDFupkmIgwBa5wLECrkKbEqQSFbylTsDBN+nphQztY5fMN4gaT4hOqWMM3lNmXVIAxYNZQjBbX2wLzzZWtUSnVVXYODJ/TY2kd4FvbDxuDA/g2b1qGo0Kw2/iJSpJe1pbUSNrifbHWpk82isYQalIAdjI1WJ8sifWR8sHczxFKdTwlgqo8xEAA9rWtiJVarmV1Uk1JtrkBT7Tv8AL+WLViqVyx2O4/lbDnynkGKC1gD9yZjucFv+l6aK1WrSd6hJ1SV8NTIjr5h7T1w10BTpoAIkAbC3sPljVqwj5fiFTKZp6T1mYVApAQEST5VBWQJi3UY7cv556JfVlaz1Q5AhT8JMiLQOxafbviZzBlKVR0zDFQ9KwVhK1eoQ9hJImDucFuB5pFy3iEHsqT62EdAMFsxfWcJyedzdQp4DhbE1HAAU9t7IOggk4aOH/hLlYmuNZJltO5JvdjfftG2G7liiVy1PUArMuph6tf7CBgup7Y1xgqrecuVkpgLQXT4S6qajqp+IHqSDBnC3wTiT6vCp6mdrBRucWzzbkw6KRZlNm2I9R/cYWeQOBxm8xXaC8BQQAIkmSI2kAYLO0m8L5LZ/PmTE/oU3+bdPl9cOlJYtjZGG07Y8ZwJONyYC5zVkKdRkRgAWaNQ3gggwfQXwg8T5aYgVAdVOmxaT8VUsW1GxgKEIW/8AmOGbmrijtWK0yuoU3glrKYMbfqILe0YlZDhTEMlSpCsCEVNlB3vFz5VNxbYHGL6QHg/BaALnMWWmkjoS15+kbDvgXQqGoNV4+ET0A/sn54K858VZMpWcBBUWFLnzMSSq79B1t2wscucTWqKY2LLt2IsfvjNMEuJcHTM02o1BYiVPVT3Hriusn+bo16lHL1mUyq1GUaRaID9dIJiPffFm18zpchBrKkgep6X6Da+ENcscvnKiBy8qtRid9TSQG9r39sPG9KjmR5JZmFapmqxrQfMunY9BqBIG+DvBaGVyQenUzHhpUYE+Kw/iWg3I3sBA6TjVOJIuTVpPjHygddW5t2G+I3EeWRnaatXqNTEllAAvIgEk7A3OmMG76BReNcOSodGZyyU5DBS8ibyRaReMa8Q5nyLFWGayispMQ7nf2UR1tBxXfNvLWXyyg66jHZRI9+gnrM4WMtk1d1RNRZiABPfGsi1YPNvMajK6ctWWqSILIGhIt+oC57gbDCaKKUcqlZlD1Kt0WoY00wxDMADLa21AE7AE9cPzcpquW0gWUQDedj97Hp3xWHF675muWC9lVVkhVUQqjqAAP3xriEnIZ5JbUdCxa8mOgH9cSRxOkoGgkLJkXMk9N74E1eFuFuIYdD1HpjpwXhprHzGKYP1xXPQ1yORbMVewJuY+2Lm5XqgUlpAfDYAC30wrZTJLTXUIgW3E/T5Yk8H4utKo7Mekxv8Ab+mMW61KZeYOGrUUBjAZgJAn/vgE/JyOQxZ2ERHgxP32xKpcaokKarqW3Ckn+GTeB3PQnvYYlDjVNpCyY7Ix/ljOtBL8l0ojWP8AbsB+5x7iUufABJDG+4UgD7YzFoB35yptebfP+lsTuHc0I2uJIVCTE9JPbspHzxW+VzL0wyq5AO49cOfAaLBKRqmoz5j/AAhSjVoWeuwBJOo77Y1i/VFshzE1QVXRGOlGY+RvNsPKSBJE7DtgbkuOjMZlYVkOkpLLAJuwF/nhnzOWSjSKglQADddQEAz8XY6fXCJxXOqeIp4dbxVEfpgKbEj1NrnucEnq0b5yqVVol0MFFgnqATBI9hgN+aosMvTpeZUmSN5ZlknrqJBw/wDFsor0mDCQy39QQf64rTlnhwSWO/iFb9lMfvOGeIS45SpXDeWiCNZE3Jbaf3xKo/iHTKaXRkiyhbi0RsIAjEbnGqBQdRaSP3G2EvJ5IOfNVpIB1c/aACcPGbBp5zfOlF0ZAzAmw8pvcdcNDZg+ECIAIHuZ7Yr/AIZwnh6jVWzmpxJCpAE9NwSb+2Hvl1lamsCYAgkW+uDlJDpKr5svmnFaR4YikukxrMeYxawM37jDQwX8uN9ZUkD1P/GJPFBUC+EdIDMDaDI7E/L7YjcZzApUnAAJCG2x2P3xm9pZPIWezTZWk9bRVZqasdBAZQR5ZBNzG5t6Yb5tqE+2K2yHDtVKiPEqI6INNRGhhKj5Ef6SIwWyvDnYRVzWZqGejimPpTAx0lBe/E7nDNZWpToQiLVSWceaDqgaZFrCbjpib+D3EQyV11a6msMZMmIAB9QfNf0wvZ6hl1oRn69R1A1DW5kwTFpmSLAdowkcs8xnI5yoMsddGoyoSbNo1gggj4SJj1xfU+l81miLJTNRvSAB7scKfN3NVTIU/ErUaZVjACuSGMTp2s3Wdt8a8N4vXrVWpk6EVVZjq1EF7hAYiQon0le+OfO+XpNkavjKKiU4eCeqkDf2P74v0ievMdHMr4uXo+C3jBWhiQGqTLxEiYtcRjfh/Haxoa/FqalpawZlpU1lJIPl/Qo3N/lgfyR4NZnVh4NNzpUggadEGQTafPudow91OUKdalppBRTNNqZjcrU0sYm1pmfU98ESl+P83PWpmirMyswM6YkC43JMz8sS+UqDB6ZrKyNrJQGxIMX+uB3OHK1bh1VQ5Do16dQCAYNwQfhYHp9MEeE5xazUzqJamQNoiTIHrisB85irNQpg5ajqYWVQJLmfToMV1kq+Y/OVHq0zScjWUZSAVFo7xA398WznssxTWnxLTlJJuSJ6bTEHCbVr+LVpu/xwfpYhfkARgnUKfnlSroSlSBdoEzAPcDaJNibYDcycz5jKVTRq0iradXxgggg6SCCQRbbHbivEarycsCrJGmw8oBuYO/X1uMKPGuEPmM0UymvMMVVn03AY7jVtpFvaYxcZqoBnM89V2eoxZj1P7eg9MG/w/emM7Tap0B0/7jb9id8bJ+H+fJg0VX/dVpj/AO2Jack5uirlqmWQRJBzCSQt4ABN5iMdOgtvjOeellqz0WGpaTGmCJBIB1TPtA/2nvgXzDWFbLZeqoUpURX8o03IvOn1wv5PmcNlIaNekiGveDiHyVnaoy1Oi6SgnSSRYMSYMnrMgdjjn8adMyKSUyRS1tsAxmSbdfWML1Om2WqNRqgBh0W4GrzR9+mDPFsktSoFasMvRaf4jgwIkwI3YmwwrVMiEqMEfxUBs5BGqwMxvvb5YZ4zRPM8RmABt9/XHRMvVKCor0dTCdJeGE7bW2vHriBSAdlVSAWsAT1awn5nBYfhXmrDVQkfF/EtM9PLOKSJqOYc5SplNGTg7nR07G/pOBx5nr1JVq9KkO6Ibx6rfBJ/wuzAP+JQA7am/wD5vjtR/DyqBM0mPqG3+mHo5QN+O1QYGY8RehhgPo2Mw35XkggDUtEewP8AMYzBsWV0q/h2h/8AyG99A/rjTmDK1DSWigphaUGm11bygL5H/wBREkHuMMNYg7/vjKagQJm3f++4xnThS4Vw7M1kdMxmDqZVVCTqKKrS02BJjy9fiknC5xXl2pkqqvUdXXX5WU3YwTcdMWTVzO98K34hU9VGk4/S8H0DC33GGcqqd8pmRVyiv1CwflhKbStU6RCgknff9X/un64MfhtnPEyzox+A3+eIHE8poq1TspMj2InGamnCuX1zr1GrFlpKREESW7SegFz7jB9uSOHHen8w5B+xnHvCKPhU1VrE+Yj/AHX/AGjBBvQ/LFLixXnOfLdHLVV8JCKLjykyYI+ISTfv88H+VM5qogTt5fpjznh1qZWxBNNw0dp8rdexwq8o5/w6rJPxCQPWMPsXhubMBqzn/KbfK2FfmPissE3YsPpIn+mCWeqeHTLk33Y4gPw8DJU2df49fM0yCRcL5gqjqJnUfUjth4xLqy1KABbYR9MdMxqCOVidJidpi0/PHd6fm9sReK1AtNj3gf38gcJVXzXwHwqFFqzePXqP56pMABVPlVbACSPNuY7YVvCpqZ0iQf2viwueFV8uruxHhmVH+YtCx7jefQ4r81Fabb4GauzlXMA0V9bn1vE/MAW6YMcQoLUpMjgFGEMDcEEixHUemFD8P6s0AJ6K3qAyj+anDs6grBNiR+4xQlPlDkak4epUpp4fiPopiYU6xLfSnIXpqxZuXUXIG5v7iB/LC7ylmlP8INJUOze5qEW6Wjp3wd4eIDg/52+5kfY43xFK3NXD0rF6NZVdGAlT7kja4M9cU5U4GuWqucvVSpR3jV50YH4SJk9RP1xYv4u8SOUrZeshEujK6Ns4UgifUajBGKp5jzmXzEZqkfDrgg1EPWNmHRo69Yxn6ulvcLz4akh7qP5Yr3iFYq9QmPiZFkep29QP3ww/h9mxUoMo/TDL7H/nEHjWTpvmVpw0XetA2BvA/wBxAGM2Fw4ZyjRzSU6mYercltAIAKn4dTG4JibdCMNPDOSOG0QYpK5Jn+KxaPQCRb3nHAZhRYnTFo0x2EX7Y68R5o/L0Hr6JK2UHTDMfh2vvv6DDL8WK6/EPP5c1xl6NKiKdAQSigamO/yXb31YSnYTZR8sSMzVZ2LEyzkljFySZJ+pxFacbZTuFHVVRTOksJgTI3NvbD0IUUi1pMBAZj/D0j3gwT6ThL5bDnMU9JiDqPtEE3t164catTVSyzABiorMLXCgeSe5lBfBVIH5yahNLV5EbTvN1UFz9S2BNKqKYuCCDf8A7YngMlGdpFQ/+soJ+hH3wL4vVY1al/iIYDp5wHn/AN0fLELHvBcuXzNJV61UFv8AcJ+UX+WLoOa8xsDc9QO+K1/D9glZq9QToGlJBu77mQNws/8Aqw81OJyfgEGTtO/y9frjPKt8UqtnQRs0/wCm/wBcB8xxpkgIajE28yoB/wDKR7Hpgkzho0eQHe8z9cbkAWZB2JFMH7jBiQ6Vas93RwOyhP31fbGYmfmIYqukj/VY/vjMGEjZnmPMC3hE+nhuJxvR445Csw8O5XzhgAbkdBYr5Z7gYuGhmQyLUWCrKCPb++mMesGkGGB6EW++NZApj/qdL+emGBINm++InHuMirlyuqiZK/C15n1xaPF8hlEdKlRKYKtqR2UBVINwelwdz3wtc5c55eplhTy6BmqMAx0jYG4BjrAE9jgyIt/hnmYq1afRlv7g4O85KwpMy7WBPuQPaLz8safhbwpqi1cwE0hm0qALQN49Jt8jhr4nnMrl0apXZdGxUwS/oB1nFZ2lX/8AU9VhOuowG5FIR2F9t8TafFM74fiihValEl2WBHcdhjOTM81VsxRV0SiwJo0ahtq1Fkjp5YEzg2ees4c4mUqU6B3RkVxoYm8ljYAbRjWACzeez9Wg6HKsFZLkU22tcSfuMdeTuXKgD5qsmhQCtNTYnu0dunzxYfCs6lcSqSi2FTVO1iAPSCDFsSM9li6AUgWmBboMGnFYZ3gdbNK9QSKKEgDq7ATEdri/qOuJHLq5rN5jI+Jl2FFcwG16Tp8m4J9IjFkjJeFSVYFth3J3OIeXrrUrBa6FaoqHSablQVIHnIBiATpvuwMYZUbz3xXv4pceOXp0FW7O7ORMWUR9CW+2HvOZhECrLgtYalJG8ST0BMXxU/4wUH8ShVBV6egoCoMA6ixuRBkEf+k4lfClxfmFq6quiFVi25N4j7SfrjhRyNcxpoVW1glfI1x3Fri4xyyKs1RUACyfiJgC25PQYa6fDaS0vFfii61klIYkeQgKtwSZgRYRiZN/4VU2OXJdGUgwJBEiSQR6eaMOHH3ZcpXZWCFaTEMdljqetvTCV+D+YdlrUjreHBWxOkEX9hOw98PPNGTZ8jmkVWLGk0CN/T6DFI0WOSuIM/Ef4Y8hoVIXsAykfMt/8j2xYfDsz4qOyEeYKyn/AHKP5jFOctc0rlqFTMALrlaFNYmPgZzbcBLk9SwxZHIOZD0XZGmnrIpm3w63gewmMPGikr8dMvVrflNFJ3Ol9QVSYaVHQd5xT2ZydUWahVF4ujCDtG2L/wDxE5lbJtlnUE6vEYkkW2Xb0mRgDwjn/wAamKdeCwUKzE7AyalQ9JgWHcjFb2Cx+FGZFHNfl6pjWhj37emC3OL5ijm4o0Gq+IokIhJ8sjf0F49Tghx+jQrUcvm8qyucvUSWXcK7BSG7RZo6Xw41qoVBVMgBDqIBJiBMdZ9sBVTWznFCoIyFTS4AUtSmT9ffAPm2rnjSUZmgaSI0oNAWSbXg3gTHzxaOZ59ylGi1QP8ACSUpljqYzHwnp09MU7zJx2tnsx4rAyYFOmuygn4RNzc7nDFQqhlapYAIxY3Aj1gffDTV/DTiUamoATeDUSfpOH7krlqnSoh6dacww06tQbSbaoXaemDOa4maDTWL6SzKotBYWEse87DbF+lit+G8h57Kq9eugpp4TW1qS+zaYv8A5ftghUOmo9MBVQUqiqwNgTqifk8n/bhr4xx9MxSNKmS1ikhp0uYCrPsGJ9jhOzdVn8RacstrRZbFWJP0EeuC1BfF1Iy7lVMb9fKASRPpGi+AVd9RBPWnTH0VR9RBw8jiS0kzTqQS9N6YXe5hRbvv6CDgHyrk1erTkELqAbWbW2+URPzxahHL8jcTpKNFSggYBihcyCQN/LvETBxBzHK/FAAWdQLSRV7mBIAn7Yvaz+cqMDq6Kfgqqh1aTP8AmEtBPsMWnFMtyDxKoYZkDX+KsenQ/wAsBM9wjPUHdJqVNABc0nZ1EjYkdbXHpi/lypZiWIDFyPJcsxiCJ22+xOCz8JApoKdOdRUVLwRHUkbwRthlGPl1KtTVpZTq7M7KT98e4+oKVTLyz00QuPKx0iREGJ/82Mw7EQeTOOJTy4pVHMh4SZNjEfeccOYeaswrOtJFKI+mdJJmJgjpOBFf+Dnqi0vKKdQ6AP0wbRizch5vMwBZqKEmBJMtc/TGCr5uYtdOomaUl3RgKRSQhi1t/fCNwdKAq0xmqxSgssSomWAso9++PoPg3CKKsKgprrqA62Ny3vOKi/FHh9KjxEpSpqiHLhioFtR1yY72xSJlfnrMZmocvlIQHy0tKhIXdnY7LA+lzvGAf4icPp0q1LTWFWsUmuQfIpsFVf8AKIBtcxE4W0GlLWkEH1FrYzLoPDNhuMIc2ufKT74sH8P+UaNekMzmnDUw5VKPVmkCWMzc2C9cJtFQSR0CtGGj8LDOaZz8SKSvoYAmNpgm+JRY/MdGvToTlFQMjKNISYQfFpUQCQLxbCdlufcvQXUiuXb41WwLdSBssnfFg8arGnla7IdJSkxU9jp1T7ySZxSfIuRp1s/Rp1VDo7kMp/VZjfvcDBhp14Nzsc4wUqxdiQqU1LaR/qaIB6zh84RlKaDxHv73JiTv2GJ2WyVOn5URUXsoAH2wF4t8ap+kmCMF6Ue5jidKpUMKztYDraep6e2BXPdSn/4bmQw84VSv+k6li+09LYW/zTsmcct5svmEFGLBAOwFvqMV7xjjNfMVSK9V6gDQATYX7bYZ2r41TNBSSuo7QD9/l/XHdc0WOvSSepmP+/TAUG4x1NUyb7Qcaxle34N5o08uSEOioxLMTu6kr5e6xpE99WHvPcTWpTekNaswKyBtIM3wG5fyyU8pSVFChaNOAOkohP1JJn1xw47VKZXNOphlp1CpHTy4NL5+bMkoo1GNyOgYgSR9AfkMX3+C7h+HiNMpUZfKOklhv/uOKPakPEiLAC30xdH4EtOTrz/+8j6KsYYqCfjkhQZM9QKn7riqzULKWAVTcGLSd7jFwfjooLZWe1T/AOuKdzagBSLGCP2/qcVBi5U5i/LF8oxDZSspLjTBVipuPWQBcx1xcPBa4/Ja6kgJT1kxJgDVMC+2KG4bQV6lDUJ1VVB9RYxi8eYDo4RnGWxCaQR0BWmCB2sT9cBURzDWFavUzCJpWo5ZVmdIJIEj1iT7nDxyjn+H+VGo0xWJL03cwQ0BQJPSdhtGK2qt/EA6LYegtjMwbuP9R/niD6DnLJTeguUph2S7JB1SLnUBO/bthaqcEQ6amXo5ipVpqKlKo5OliYWyPYRJJEXOKx4bzJmqWnw67rp8qwdgFaAPTBDI8YzFdv4teq01RT/xGHlgmLEdeu+BpYdHIFaOt/jbMGSpXTIDSQR+oLrWT3PpiBnDSpmuy7FYRdUeaQDIm7ahqw58T4TRpUEp06YVFNMqt4B11Gm/WbzitfCUuQQIWmzD0IpIQfqAcSceL5agKDlao8ZfD0qLBmc333CrqPyHz34TSVAGPfedzaNu5xYvNnB6DcIRjRTUq6lIEENpN5F5xU/KtZmgMZBBP/twVLr5TzyVaWnWNSg6gW2O83/SbfXCvV5NoOH1V3r1anmBDwrPJ80bdQIG0YV+LuVUgGLRbtG2JHI1ZjnUUkkCIHbyg2+d8Wo58tcLVc6vitpqZeirFEqEBqhaomrRJ8vhgQD/AJ++Gng3F6jeIuYy/haX0oVYMtRTs0iIPQqcKObzz0+KZdUIUVatVakKssBTpNBMTvfHc8Uq/wDiFSlr/hiiWCwIBGm+2NRNef8AIcSq+G/DSmgBhUWQCTIjexAHY749w88NYtQpk3JUE+5x5jQf/9k="/>
          <p:cNvSpPr>
            <a:spLocks noChangeAspect="1" noChangeArrowheads="1"/>
          </p:cNvSpPr>
          <p:nvPr/>
        </p:nvSpPr>
        <p:spPr bwMode="auto">
          <a:xfrm>
            <a:off x="155575" y="-1233488"/>
            <a:ext cx="44672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'Going native', as the ultimate form of ethn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683917" cy="21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slidesharecdn.com/ethnographyforimpact-141122063529-conversion-gate01/95/ethnography-for-impact-a-new-way-of-exploring-user-experience-in-libraries-5-638.jpg?cb=14166383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74" y="3501008"/>
            <a:ext cx="3982728" cy="29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1304</TotalTime>
  <Words>556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Arial</vt:lpstr>
      <vt:lpstr>Calibri</vt:lpstr>
      <vt:lpstr>Constantia</vt:lpstr>
      <vt:lpstr>Tahoma</vt:lpstr>
      <vt:lpstr>Times New Roman</vt:lpstr>
      <vt:lpstr>Trebuchet MS</vt:lpstr>
      <vt:lpstr>Wingdings</vt:lpstr>
      <vt:lpstr>Wingdings 2</vt:lpstr>
      <vt:lpstr>Flow</vt:lpstr>
      <vt:lpstr>Research Methods in Education  Session 3</vt:lpstr>
      <vt:lpstr>PowerPoint Presentation</vt:lpstr>
      <vt:lpstr>PowerPoint Presentation</vt:lpstr>
      <vt:lpstr>Characteristics of case study research</vt:lpstr>
      <vt:lpstr>Characteristics of case studies</vt:lpstr>
      <vt:lpstr>Some strengths of case studies</vt:lpstr>
      <vt:lpstr>Some possible limitations of case studies</vt:lpstr>
      <vt:lpstr>Case study (Fryer, 2009)</vt:lpstr>
      <vt:lpstr>PowerPoint Presentation</vt:lpstr>
      <vt:lpstr>Ethnography</vt:lpstr>
      <vt:lpstr>Exploring ethnography</vt:lpstr>
      <vt:lpstr>For discussion …</vt:lpstr>
      <vt:lpstr>PowerPoint Presentation</vt:lpstr>
      <vt:lpstr>Action research is …</vt:lpstr>
      <vt:lpstr>PowerPoint Presentation</vt:lpstr>
      <vt:lpstr>PowerPoint Presentation</vt:lpstr>
      <vt:lpstr>PowerPoint Presentation</vt:lpstr>
      <vt:lpstr>PowerPoint Presentation</vt:lpstr>
      <vt:lpstr>From your reading of Cohen, et al. …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Research Instruments</dc:title>
  <dc:creator>Dept of Education</dc:creator>
  <cp:lastModifiedBy>Paul Denley</cp:lastModifiedBy>
  <cp:revision>51</cp:revision>
  <cp:lastPrinted>2016-05-09T12:12:26Z</cp:lastPrinted>
  <dcterms:created xsi:type="dcterms:W3CDTF">2004-06-10T14:32:03Z</dcterms:created>
  <dcterms:modified xsi:type="dcterms:W3CDTF">2016-05-12T18:16:07Z</dcterms:modified>
</cp:coreProperties>
</file>