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5" r:id="rId1"/>
  </p:sldMasterIdLst>
  <p:notesMasterIdLst>
    <p:notesMasterId r:id="rId10"/>
  </p:notesMasterIdLst>
  <p:handoutMasterIdLst>
    <p:handoutMasterId r:id="rId11"/>
  </p:handoutMasterIdLst>
  <p:sldIdLst>
    <p:sldId id="272" r:id="rId2"/>
    <p:sldId id="354" r:id="rId3"/>
    <p:sldId id="341" r:id="rId4"/>
    <p:sldId id="297" r:id="rId5"/>
    <p:sldId id="351" r:id="rId6"/>
    <p:sldId id="355" r:id="rId7"/>
    <p:sldId id="352" r:id="rId8"/>
    <p:sldId id="353" r:id="rId9"/>
  </p:sldIdLst>
  <p:sldSz cx="9144000" cy="6858000" type="screen4x3"/>
  <p:notesSz cx="9872663" cy="6797675"/>
  <p:defaultTextStyle>
    <a:defPPr>
      <a:defRPr lang="en-GB"/>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2" userDrawn="1">
          <p15:clr>
            <a:srgbClr val="A4A3A4"/>
          </p15:clr>
        </p15:guide>
        <p15:guide id="2" pos="311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06BA"/>
    <a:srgbClr val="FFFFCC"/>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8992" autoAdjust="0"/>
  </p:normalViewPr>
  <p:slideViewPr>
    <p:cSldViewPr>
      <p:cViewPr varScale="1">
        <p:scale>
          <a:sx n="65" d="100"/>
          <a:sy n="65" d="100"/>
        </p:scale>
        <p:origin x="1272"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584"/>
    </p:cViewPr>
  </p:sorterViewPr>
  <p:notesViewPr>
    <p:cSldViewPr>
      <p:cViewPr varScale="1">
        <p:scale>
          <a:sx n="34" d="100"/>
          <a:sy n="34" d="100"/>
        </p:scale>
        <p:origin x="-1422" y="-78"/>
      </p:cViewPr>
      <p:guideLst>
        <p:guide orient="horz" pos="2142"/>
        <p:guide pos="31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80899" name="Rectangle 3"/>
          <p:cNvSpPr>
            <a:spLocks noGrp="1" noChangeArrowheads="1"/>
          </p:cNvSpPr>
          <p:nvPr>
            <p:ph type="dt" sz="quarter" idx="1"/>
          </p:nvPr>
        </p:nvSpPr>
        <p:spPr bwMode="auto">
          <a:xfrm>
            <a:off x="559451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GB"/>
          </a:p>
        </p:txBody>
      </p:sp>
      <p:sp>
        <p:nvSpPr>
          <p:cNvPr id="80900" name="Rectangle 4"/>
          <p:cNvSpPr>
            <a:spLocks noGrp="1" noChangeArrowheads="1"/>
          </p:cNvSpPr>
          <p:nvPr>
            <p:ph type="ftr" sz="quarter" idx="2"/>
          </p:nvPr>
        </p:nvSpPr>
        <p:spPr bwMode="auto">
          <a:xfrm>
            <a:off x="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80901" name="Rectangle 5"/>
          <p:cNvSpPr>
            <a:spLocks noGrp="1" noChangeArrowheads="1"/>
          </p:cNvSpPr>
          <p:nvPr>
            <p:ph type="sldNum" sz="quarter" idx="3"/>
          </p:nvPr>
        </p:nvSpPr>
        <p:spPr bwMode="auto">
          <a:xfrm>
            <a:off x="559451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855BA763-F997-4A75-A9C4-36BF5B392A0F}" type="slidenum">
              <a:rPr lang="en-GB"/>
              <a:pPr>
                <a:defRPr/>
              </a:pPr>
              <a:t>‹#›</a:t>
            </a:fld>
            <a:endParaRPr lang="en-GB"/>
          </a:p>
        </p:txBody>
      </p:sp>
    </p:spTree>
    <p:extLst>
      <p:ext uri="{BB962C8B-B14F-4D97-AF65-F5344CB8AC3E}">
        <p14:creationId xmlns:p14="http://schemas.microsoft.com/office/powerpoint/2010/main" val="32664333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49155" name="Rectangle 3"/>
          <p:cNvSpPr>
            <a:spLocks noGrp="1" noChangeArrowheads="1"/>
          </p:cNvSpPr>
          <p:nvPr>
            <p:ph type="dt" idx="1"/>
          </p:nvPr>
        </p:nvSpPr>
        <p:spPr bwMode="auto">
          <a:xfrm>
            <a:off x="559451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GB"/>
          </a:p>
        </p:txBody>
      </p:sp>
      <p:sp>
        <p:nvSpPr>
          <p:cNvPr id="33796" name="Rectangle 4"/>
          <p:cNvSpPr>
            <a:spLocks noGrp="1" noRot="1" noChangeAspect="1" noChangeArrowheads="1" noTextEdit="1"/>
          </p:cNvSpPr>
          <p:nvPr>
            <p:ph type="sldImg" idx="2"/>
          </p:nvPr>
        </p:nvSpPr>
        <p:spPr bwMode="auto">
          <a:xfrm>
            <a:off x="3236913" y="509588"/>
            <a:ext cx="3398837"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7" name="Rectangle 5"/>
          <p:cNvSpPr>
            <a:spLocks noGrp="1" noChangeArrowheads="1"/>
          </p:cNvSpPr>
          <p:nvPr>
            <p:ph type="body" sz="quarter" idx="3"/>
          </p:nvPr>
        </p:nvSpPr>
        <p:spPr bwMode="auto">
          <a:xfrm>
            <a:off x="1316357" y="3228896"/>
            <a:ext cx="7239953" cy="30589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9158" name="Rectangle 6"/>
          <p:cNvSpPr>
            <a:spLocks noGrp="1" noChangeArrowheads="1"/>
          </p:cNvSpPr>
          <p:nvPr>
            <p:ph type="ftr" sz="quarter" idx="4"/>
          </p:nvPr>
        </p:nvSpPr>
        <p:spPr bwMode="auto">
          <a:xfrm>
            <a:off x="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49159" name="Rectangle 7"/>
          <p:cNvSpPr>
            <a:spLocks noGrp="1" noChangeArrowheads="1"/>
          </p:cNvSpPr>
          <p:nvPr>
            <p:ph type="sldNum" sz="quarter" idx="5"/>
          </p:nvPr>
        </p:nvSpPr>
        <p:spPr bwMode="auto">
          <a:xfrm>
            <a:off x="559451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CDE82BE8-2DCA-42C9-9FFD-7B41CC78517C}" type="slidenum">
              <a:rPr lang="en-GB"/>
              <a:pPr>
                <a:defRPr/>
              </a:pPr>
              <a:t>‹#›</a:t>
            </a:fld>
            <a:endParaRPr lang="en-GB"/>
          </a:p>
        </p:txBody>
      </p:sp>
    </p:spTree>
    <p:extLst>
      <p:ext uri="{BB962C8B-B14F-4D97-AF65-F5344CB8AC3E}">
        <p14:creationId xmlns:p14="http://schemas.microsoft.com/office/powerpoint/2010/main" val="993692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51AFF92B-747F-4D52-912B-DE192BA53991}" type="slidenum">
              <a:rPr lang="en-GB"/>
              <a:pPr>
                <a:defRPr/>
              </a:pPr>
              <a:t>‹#›</a:t>
            </a:fld>
            <a:endParaRPr lang="en-GB"/>
          </a:p>
        </p:txBody>
      </p:sp>
    </p:spTree>
    <p:extLst>
      <p:ext uri="{BB962C8B-B14F-4D97-AF65-F5344CB8AC3E}">
        <p14:creationId xmlns:p14="http://schemas.microsoft.com/office/powerpoint/2010/main" val="12266951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28DBDE7B-1B54-4594-AAF7-136AA321CAD7}" type="slidenum">
              <a:rPr lang="en-GB"/>
              <a:pPr>
                <a:defRPr/>
              </a:pPr>
              <a:t>‹#›</a:t>
            </a:fld>
            <a:endParaRPr lang="en-GB"/>
          </a:p>
        </p:txBody>
      </p:sp>
    </p:spTree>
    <p:extLst>
      <p:ext uri="{BB962C8B-B14F-4D97-AF65-F5344CB8AC3E}">
        <p14:creationId xmlns:p14="http://schemas.microsoft.com/office/powerpoint/2010/main" val="3795906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2357E375-5C4A-448C-8E24-64BD7996F7CB}" type="slidenum">
              <a:rPr lang="en-GB"/>
              <a:pPr>
                <a:defRPr/>
              </a:pPr>
              <a:t>‹#›</a:t>
            </a:fld>
            <a:endParaRPr lang="en-GB"/>
          </a:p>
        </p:txBody>
      </p:sp>
    </p:spTree>
    <p:extLst>
      <p:ext uri="{BB962C8B-B14F-4D97-AF65-F5344CB8AC3E}">
        <p14:creationId xmlns:p14="http://schemas.microsoft.com/office/powerpoint/2010/main" val="25456903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982662"/>
          </a:xfrm>
        </p:spPr>
        <p:txBody>
          <a:bodyPr/>
          <a:lstStyle/>
          <a:p>
            <a:r>
              <a:rPr lang="en-US"/>
              <a:t>Click to edit Master title style</a:t>
            </a:r>
            <a:endParaRPr lang="en-GB"/>
          </a:p>
        </p:txBody>
      </p:sp>
      <p:sp>
        <p:nvSpPr>
          <p:cNvPr id="3" name="Table Placeholder 2"/>
          <p:cNvSpPr>
            <a:spLocks noGrp="1"/>
          </p:cNvSpPr>
          <p:nvPr>
            <p:ph type="tbl" idx="1"/>
          </p:nvPr>
        </p:nvSpPr>
        <p:spPr>
          <a:xfrm>
            <a:off x="395288" y="1773238"/>
            <a:ext cx="8280400" cy="4679950"/>
          </a:xfrm>
        </p:spPr>
        <p:txBody>
          <a:bodyPr/>
          <a:lstStyle/>
          <a:p>
            <a:pPr lvl="0"/>
            <a:endParaRPr lang="en-GB" noProof="0"/>
          </a:p>
        </p:txBody>
      </p:sp>
      <p:sp>
        <p:nvSpPr>
          <p:cNvPr id="4" name="Date Placeholder 3"/>
          <p:cNvSpPr>
            <a:spLocks noGrp="1"/>
          </p:cNvSpPr>
          <p:nvPr>
            <p:ph type="dt" sz="half" idx="10"/>
          </p:nvPr>
        </p:nvSpPr>
        <p:spPr>
          <a:xfrm>
            <a:off x="1162050" y="6243638"/>
            <a:ext cx="1905000" cy="457200"/>
          </a:xfrm>
        </p:spPr>
        <p:txBody>
          <a:bodyPr/>
          <a:lstStyle>
            <a:lvl1pPr>
              <a:defRPr/>
            </a:lvl1pPr>
          </a:lstStyle>
          <a:p>
            <a:pPr>
              <a:defRPr/>
            </a:pPr>
            <a:endParaRPr lang="en-GB" altLang="en-US"/>
          </a:p>
        </p:txBody>
      </p:sp>
      <p:sp>
        <p:nvSpPr>
          <p:cNvPr id="5" name="Footer Placeholder 4"/>
          <p:cNvSpPr>
            <a:spLocks noGrp="1"/>
          </p:cNvSpPr>
          <p:nvPr>
            <p:ph type="ftr" sz="quarter" idx="11"/>
          </p:nvPr>
        </p:nvSpPr>
        <p:spPr>
          <a:xfrm>
            <a:off x="3657600" y="6243638"/>
            <a:ext cx="2895600" cy="457200"/>
          </a:xfrm>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a:xfrm>
            <a:off x="7042150" y="6243638"/>
            <a:ext cx="1905000" cy="457200"/>
          </a:xfrm>
        </p:spPr>
        <p:txBody>
          <a:bodyPr/>
          <a:lstStyle>
            <a:lvl1pPr>
              <a:defRPr smtClean="0"/>
            </a:lvl1pPr>
          </a:lstStyle>
          <a:p>
            <a:pPr>
              <a:defRPr/>
            </a:pPr>
            <a:fld id="{2E8E073B-D507-4F50-BBE8-2DC38C74BDFB}" type="slidenum">
              <a:rPr lang="en-GB" altLang="en-US"/>
              <a:pPr>
                <a:defRPr/>
              </a:pPr>
              <a:t>‹#›</a:t>
            </a:fld>
            <a:endParaRPr lang="en-GB" altLang="en-US"/>
          </a:p>
        </p:txBody>
      </p:sp>
    </p:spTree>
    <p:extLst>
      <p:ext uri="{BB962C8B-B14F-4D97-AF65-F5344CB8AC3E}">
        <p14:creationId xmlns:p14="http://schemas.microsoft.com/office/powerpoint/2010/main" val="1523336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8EBF4C9E-265D-4F76-BE15-F7BF16FC143F}" type="slidenum">
              <a:rPr lang="en-GB"/>
              <a:pPr>
                <a:defRPr/>
              </a:pPr>
              <a:t>‹#›</a:t>
            </a:fld>
            <a:endParaRPr lang="en-GB"/>
          </a:p>
        </p:txBody>
      </p:sp>
    </p:spTree>
    <p:extLst>
      <p:ext uri="{BB962C8B-B14F-4D97-AF65-F5344CB8AC3E}">
        <p14:creationId xmlns:p14="http://schemas.microsoft.com/office/powerpoint/2010/main" val="1171372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1B29B4B-5BFD-4E21-BB31-1CEC5505D103}" type="slidenum">
              <a:rPr lang="en-GB"/>
              <a:pPr>
                <a:defRPr/>
              </a:pPr>
              <a:t>‹#›</a:t>
            </a:fld>
            <a:endParaRPr lang="en-GB"/>
          </a:p>
        </p:txBody>
      </p:sp>
    </p:spTree>
    <p:extLst>
      <p:ext uri="{BB962C8B-B14F-4D97-AF65-F5344CB8AC3E}">
        <p14:creationId xmlns:p14="http://schemas.microsoft.com/office/powerpoint/2010/main" val="36054221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38ADC022-3FAD-4309-A905-F9EE136C8337}" type="slidenum">
              <a:rPr lang="en-GB"/>
              <a:pPr>
                <a:defRPr/>
              </a:pPr>
              <a:t>‹#›</a:t>
            </a:fld>
            <a:endParaRPr lang="en-GB"/>
          </a:p>
        </p:txBody>
      </p:sp>
    </p:spTree>
    <p:extLst>
      <p:ext uri="{BB962C8B-B14F-4D97-AF65-F5344CB8AC3E}">
        <p14:creationId xmlns:p14="http://schemas.microsoft.com/office/powerpoint/2010/main" val="1107045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2A4430EA-8431-4185-BF4D-1AB2CDE561B7}" type="slidenum">
              <a:rPr lang="en-GB"/>
              <a:pPr>
                <a:defRPr/>
              </a:pPr>
              <a:t>‹#›</a:t>
            </a:fld>
            <a:endParaRPr lang="en-GB"/>
          </a:p>
        </p:txBody>
      </p:sp>
    </p:spTree>
    <p:extLst>
      <p:ext uri="{BB962C8B-B14F-4D97-AF65-F5344CB8AC3E}">
        <p14:creationId xmlns:p14="http://schemas.microsoft.com/office/powerpoint/2010/main" val="20760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7C104C76-006F-48E1-A53F-25FB6A6AFC3E}" type="slidenum">
              <a:rPr lang="en-GB"/>
              <a:pPr>
                <a:defRPr/>
              </a:pPr>
              <a:t>‹#›</a:t>
            </a:fld>
            <a:endParaRPr lang="en-GB"/>
          </a:p>
        </p:txBody>
      </p:sp>
    </p:spTree>
    <p:extLst>
      <p:ext uri="{BB962C8B-B14F-4D97-AF65-F5344CB8AC3E}">
        <p14:creationId xmlns:p14="http://schemas.microsoft.com/office/powerpoint/2010/main" val="176021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3C1A79AC-2840-4436-BD15-A237244B1533}" type="slidenum">
              <a:rPr lang="en-GB"/>
              <a:pPr>
                <a:defRPr/>
              </a:pPr>
              <a:t>‹#›</a:t>
            </a:fld>
            <a:endParaRPr lang="en-GB"/>
          </a:p>
        </p:txBody>
      </p:sp>
    </p:spTree>
    <p:extLst>
      <p:ext uri="{BB962C8B-B14F-4D97-AF65-F5344CB8AC3E}">
        <p14:creationId xmlns:p14="http://schemas.microsoft.com/office/powerpoint/2010/main" val="1806080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3847BC8B-D583-40A3-BF56-7C2C6FE4ABBF}" type="slidenum">
              <a:rPr lang="en-GB"/>
              <a:pPr>
                <a:defRPr/>
              </a:pPr>
              <a:t>‹#›</a:t>
            </a:fld>
            <a:endParaRPr lang="en-GB"/>
          </a:p>
        </p:txBody>
      </p:sp>
    </p:spTree>
    <p:extLst>
      <p:ext uri="{BB962C8B-B14F-4D97-AF65-F5344CB8AC3E}">
        <p14:creationId xmlns:p14="http://schemas.microsoft.com/office/powerpoint/2010/main" val="1699124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38DB7F5A-33F1-4264-B099-7BF5931A2700}" type="slidenum">
              <a:rPr lang="en-GB"/>
              <a:pPr>
                <a:defRPr/>
              </a:pPr>
              <a:t>‹#›</a:t>
            </a:fld>
            <a:endParaRPr lang="en-GB"/>
          </a:p>
        </p:txBody>
      </p:sp>
    </p:spTree>
    <p:extLst>
      <p:ext uri="{BB962C8B-B14F-4D97-AF65-F5344CB8AC3E}">
        <p14:creationId xmlns:p14="http://schemas.microsoft.com/office/powerpoint/2010/main" val="3236395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1A45607-E125-423C-A650-51199D64A42E}"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04" r:id="rId1"/>
    <p:sldLayoutId id="2147483796" r:id="rId2"/>
    <p:sldLayoutId id="2147483805" r:id="rId3"/>
    <p:sldLayoutId id="2147483797" r:id="rId4"/>
    <p:sldLayoutId id="2147483798" r:id="rId5"/>
    <p:sldLayoutId id="2147483799" r:id="rId6"/>
    <p:sldLayoutId id="2147483800" r:id="rId7"/>
    <p:sldLayoutId id="2147483801" r:id="rId8"/>
    <p:sldLayoutId id="2147483806" r:id="rId9"/>
    <p:sldLayoutId id="2147483802" r:id="rId10"/>
    <p:sldLayoutId id="2147483803" r:id="rId11"/>
    <p:sldLayoutId id="2147483807" r:id="rId12"/>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gONyWHpSSWc&amp;list=PLsTeSHxNNZbxfqfcCoOG34Y8BPWk1jKLL&amp;index=3" TargetMode="External"/><Relationship Id="rId2" Type="http://schemas.openxmlformats.org/officeDocument/2006/relationships/hyperlink" Target="https://www.youtube.com/watch?v=pQ4RAHXtvS0&amp;t=694s" TargetMode="External"/><Relationship Id="rId1" Type="http://schemas.openxmlformats.org/officeDocument/2006/relationships/slideLayout" Target="../slideLayouts/slideLayout2.xml"/><Relationship Id="rId4" Type="http://schemas.openxmlformats.org/officeDocument/2006/relationships/hyperlink" Target="http://methods.sagepub.com/methods-map"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3"/>
          <p:cNvSpPr>
            <a:spLocks noGrp="1" noChangeArrowheads="1"/>
          </p:cNvSpPr>
          <p:nvPr>
            <p:ph type="subTitle" idx="1"/>
          </p:nvPr>
        </p:nvSpPr>
        <p:spPr>
          <a:xfrm>
            <a:off x="647564" y="1052736"/>
            <a:ext cx="7848871" cy="1223962"/>
          </a:xfrm>
        </p:spPr>
        <p:txBody>
          <a:bodyPr/>
          <a:lstStyle/>
          <a:p>
            <a:pPr lvl="1" eaLnBrk="1" hangingPunct="1">
              <a:lnSpc>
                <a:spcPct val="80000"/>
              </a:lnSpc>
              <a:buClr>
                <a:schemeClr val="tx1"/>
              </a:buClr>
              <a:buFont typeface="Wingdings" pitchFamily="2" charset="2"/>
              <a:buNone/>
            </a:pPr>
            <a:endParaRPr lang="en-GB" altLang="en-US" sz="3400" dirty="0">
              <a:latin typeface="Arial Unicode MS" pitchFamily="34" charset="-128"/>
            </a:endParaRPr>
          </a:p>
          <a:p>
            <a:pPr lvl="1" eaLnBrk="1" hangingPunct="1">
              <a:lnSpc>
                <a:spcPct val="80000"/>
              </a:lnSpc>
              <a:buClr>
                <a:schemeClr val="tx1"/>
              </a:buClr>
              <a:buFont typeface="Wingdings" pitchFamily="2" charset="2"/>
              <a:buNone/>
            </a:pPr>
            <a:r>
              <a:rPr lang="en-GB" altLang="en-US" sz="3600" b="1" dirty="0">
                <a:solidFill>
                  <a:schemeClr val="tx2"/>
                </a:solidFill>
                <a:latin typeface="Arial" charset="0"/>
              </a:rPr>
              <a:t>Mind your paradigms!</a:t>
            </a:r>
          </a:p>
          <a:p>
            <a:pPr marR="0" eaLnBrk="1" hangingPunct="1">
              <a:lnSpc>
                <a:spcPct val="80000"/>
              </a:lnSpc>
            </a:pPr>
            <a:endParaRPr lang="en-GB" altLang="en-US" sz="2000" dirty="0">
              <a:latin typeface="Arial" charset="0"/>
            </a:endParaRPr>
          </a:p>
          <a:p>
            <a:pPr marR="0" eaLnBrk="1" hangingPunct="1">
              <a:lnSpc>
                <a:spcPct val="80000"/>
              </a:lnSpc>
            </a:pPr>
            <a:endParaRPr lang="en-GB" altLang="en-US" sz="2000" dirty="0">
              <a:latin typeface="Book Antiqua" pitchFamily="18" charset="0"/>
            </a:endParaRPr>
          </a:p>
        </p:txBody>
      </p:sp>
      <p:pic>
        <p:nvPicPr>
          <p:cNvPr id="5" name="Picture 4">
            <a:extLst>
              <a:ext uri="{FF2B5EF4-FFF2-40B4-BE49-F238E27FC236}">
                <a16:creationId xmlns:a16="http://schemas.microsoft.com/office/drawing/2014/main" id="{8C52984C-FCAC-41FC-84FB-04948D18CE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1760" y="2636912"/>
            <a:ext cx="4778498" cy="31683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332656"/>
            <a:ext cx="7793037" cy="741710"/>
          </a:xfrm>
        </p:spPr>
        <p:txBody>
          <a:bodyPr/>
          <a:lstStyle/>
          <a:p>
            <a:pPr algn="ctr" eaLnBrk="1" hangingPunct="1"/>
            <a:r>
              <a:rPr lang="en-GB" altLang="en-US" sz="3200" dirty="0">
                <a:latin typeface="Arial" charset="0"/>
              </a:rPr>
              <a:t>A word about paradigms</a:t>
            </a:r>
          </a:p>
        </p:txBody>
      </p:sp>
      <p:sp>
        <p:nvSpPr>
          <p:cNvPr id="18435" name="Rectangle 3"/>
          <p:cNvSpPr>
            <a:spLocks noGrp="1" noChangeArrowheads="1"/>
          </p:cNvSpPr>
          <p:nvPr>
            <p:ph idx="1"/>
          </p:nvPr>
        </p:nvSpPr>
        <p:spPr>
          <a:xfrm>
            <a:off x="411708" y="1340768"/>
            <a:ext cx="8480771" cy="5184576"/>
          </a:xfrm>
        </p:spPr>
        <p:txBody>
          <a:bodyPr/>
          <a:lstStyle/>
          <a:p>
            <a:pPr marL="263525" indent="0" eaLnBrk="1" hangingPunct="1">
              <a:spcBef>
                <a:spcPts val="0"/>
              </a:spcBef>
              <a:spcAft>
                <a:spcPts val="1200"/>
              </a:spcAft>
              <a:buNone/>
            </a:pPr>
            <a:r>
              <a:rPr lang="en-GB" altLang="en-US" sz="2400" b="1" dirty="0">
                <a:solidFill>
                  <a:schemeClr val="tx2"/>
                </a:solidFill>
                <a:latin typeface="Arial" charset="0"/>
              </a:rPr>
              <a:t>Max Planck</a:t>
            </a:r>
          </a:p>
          <a:p>
            <a:pPr marL="263525" indent="0" eaLnBrk="1" hangingPunct="1">
              <a:spcBef>
                <a:spcPts val="0"/>
              </a:spcBef>
              <a:spcAft>
                <a:spcPts val="1200"/>
              </a:spcAft>
              <a:buNone/>
            </a:pPr>
            <a:r>
              <a:rPr lang="en-GB" altLang="en-US" sz="2400" i="1" dirty="0">
                <a:solidFill>
                  <a:schemeClr val="tx2"/>
                </a:solidFill>
                <a:latin typeface="Arial" charset="0"/>
              </a:rPr>
              <a:t>“A new scientific truth does not triumph by convincing its opponents and making them see the light, but rather because its opponents eventually die…”</a:t>
            </a:r>
            <a:endParaRPr lang="en-GB" altLang="en-US" sz="2000" i="1" dirty="0">
              <a:latin typeface="Arial" charset="0"/>
            </a:endParaRPr>
          </a:p>
          <a:p>
            <a:pPr marL="263525" lvl="0" indent="0" eaLnBrk="1" hangingPunct="1">
              <a:spcBef>
                <a:spcPts val="0"/>
              </a:spcBef>
              <a:spcAft>
                <a:spcPts val="1200"/>
              </a:spcAft>
              <a:buNone/>
            </a:pPr>
            <a:r>
              <a:rPr lang="en-GB" altLang="en-US" sz="2400" b="1" dirty="0">
                <a:solidFill>
                  <a:srgbClr val="04617B"/>
                </a:solidFill>
                <a:latin typeface="Arial" charset="0"/>
              </a:rPr>
              <a:t>Thomas Kuhn</a:t>
            </a:r>
          </a:p>
          <a:p>
            <a:pPr marL="263525" lvl="0" indent="0" eaLnBrk="1" hangingPunct="1">
              <a:spcBef>
                <a:spcPts val="0"/>
              </a:spcBef>
              <a:spcAft>
                <a:spcPts val="1200"/>
              </a:spcAft>
              <a:buNone/>
            </a:pPr>
            <a:r>
              <a:rPr lang="en-GB" altLang="en-US" sz="2400" dirty="0">
                <a:solidFill>
                  <a:srgbClr val="04617B"/>
                </a:solidFill>
                <a:latin typeface="Arial" charset="0"/>
              </a:rPr>
              <a:t>Distinguished between periods of ‘normal science’ and ‘revolutionary science’ when a new paradigm challenges the old order leading eventually to its overthrow or continuing domination. A multi-</a:t>
            </a:r>
            <a:r>
              <a:rPr lang="en-GB" altLang="en-US" sz="2400" dirty="0" err="1">
                <a:solidFill>
                  <a:srgbClr val="04617B"/>
                </a:solidFill>
                <a:latin typeface="Arial" charset="0"/>
              </a:rPr>
              <a:t>paradigmic</a:t>
            </a:r>
            <a:r>
              <a:rPr lang="en-GB" altLang="en-US" sz="2400" dirty="0">
                <a:solidFill>
                  <a:srgbClr val="04617B"/>
                </a:solidFill>
                <a:latin typeface="Arial" charset="0"/>
              </a:rPr>
              <a:t> universe is not a stable state giving us the notion of ‘paradigm shift’.</a:t>
            </a:r>
          </a:p>
          <a:p>
            <a:pPr marL="263525" lvl="0" indent="0" eaLnBrk="1" hangingPunct="1">
              <a:spcBef>
                <a:spcPts val="0"/>
              </a:spcBef>
              <a:spcAft>
                <a:spcPts val="1200"/>
              </a:spcAft>
              <a:buNone/>
            </a:pPr>
            <a:r>
              <a:rPr lang="en-GB" altLang="en-US" sz="2400" i="1" dirty="0">
                <a:solidFill>
                  <a:srgbClr val="04617B"/>
                </a:solidFill>
                <a:latin typeface="Arial" charset="0"/>
              </a:rPr>
              <a:t>If this is true in the physical sciences, why is it not in the social sciences?!</a:t>
            </a:r>
          </a:p>
          <a:p>
            <a:pPr marL="263525" indent="0" eaLnBrk="1" hangingPunct="1">
              <a:spcBef>
                <a:spcPts val="0"/>
              </a:spcBef>
              <a:spcAft>
                <a:spcPts val="1200"/>
              </a:spcAft>
              <a:buNone/>
            </a:pPr>
            <a:endParaRPr lang="en-GB" altLang="en-US" sz="2000" dirty="0">
              <a:latin typeface="Arial" charset="0"/>
            </a:endParaRPr>
          </a:p>
        </p:txBody>
      </p:sp>
    </p:spTree>
    <p:extLst>
      <p:ext uri="{BB962C8B-B14F-4D97-AF65-F5344CB8AC3E}">
        <p14:creationId xmlns:p14="http://schemas.microsoft.com/office/powerpoint/2010/main" val="3157058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566CAF6-423B-4FAD-8B42-BAB61B67B252}"/>
              </a:ext>
            </a:extLst>
          </p:cNvPr>
          <p:cNvPicPr>
            <a:picLocks noChangeAspect="1"/>
          </p:cNvPicPr>
          <p:nvPr/>
        </p:nvPicPr>
        <p:blipFill>
          <a:blip r:embed="rId2"/>
          <a:stretch>
            <a:fillRect/>
          </a:stretch>
        </p:blipFill>
        <p:spPr>
          <a:xfrm>
            <a:off x="2475210" y="1293759"/>
            <a:ext cx="4320480" cy="511746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332656"/>
            <a:ext cx="7793037" cy="741710"/>
          </a:xfrm>
        </p:spPr>
        <p:txBody>
          <a:bodyPr/>
          <a:lstStyle/>
          <a:p>
            <a:pPr algn="ctr" eaLnBrk="1" hangingPunct="1"/>
            <a:r>
              <a:rPr lang="en-GB" altLang="en-US" sz="3200" dirty="0">
                <a:latin typeface="Arial" charset="0"/>
              </a:rPr>
              <a:t>Making sense of terminology</a:t>
            </a:r>
          </a:p>
        </p:txBody>
      </p:sp>
      <p:sp>
        <p:nvSpPr>
          <p:cNvPr id="18435" name="Rectangle 3"/>
          <p:cNvSpPr>
            <a:spLocks noGrp="1" noChangeArrowheads="1"/>
          </p:cNvSpPr>
          <p:nvPr>
            <p:ph idx="1"/>
          </p:nvPr>
        </p:nvSpPr>
        <p:spPr>
          <a:xfrm>
            <a:off x="467544" y="1235356"/>
            <a:ext cx="8280920" cy="4608512"/>
          </a:xfrm>
        </p:spPr>
        <p:txBody>
          <a:bodyPr/>
          <a:lstStyle/>
          <a:p>
            <a:pPr marL="606425" indent="-342900" eaLnBrk="1" hangingPunct="1">
              <a:spcBef>
                <a:spcPts val="0"/>
              </a:spcBef>
              <a:spcAft>
                <a:spcPts val="1200"/>
              </a:spcAft>
            </a:pPr>
            <a:r>
              <a:rPr lang="en-GB" altLang="en-US" sz="2400" dirty="0">
                <a:solidFill>
                  <a:schemeClr val="tx2"/>
                </a:solidFill>
                <a:latin typeface="Arial" charset="0"/>
              </a:rPr>
              <a:t>You have a sheet with a lot of words on it that are to do with research in the social sciences.</a:t>
            </a:r>
          </a:p>
          <a:p>
            <a:pPr marL="609600" indent="-342900" eaLnBrk="1" hangingPunct="1">
              <a:spcBef>
                <a:spcPts val="0"/>
              </a:spcBef>
              <a:spcAft>
                <a:spcPts val="1200"/>
              </a:spcAft>
            </a:pPr>
            <a:r>
              <a:rPr lang="en-GB" altLang="en-US" sz="2400" dirty="0">
                <a:solidFill>
                  <a:schemeClr val="tx2"/>
                </a:solidFill>
                <a:latin typeface="Arial" charset="0"/>
              </a:rPr>
              <a:t>Your task is to cut up the sheet and then try to arrange the individual terms onto the sheet of coloured paper to show how you see the relationship between them.</a:t>
            </a:r>
          </a:p>
          <a:p>
            <a:pPr marL="609600" indent="-342900" eaLnBrk="1" hangingPunct="1">
              <a:spcBef>
                <a:spcPts val="0"/>
              </a:spcBef>
              <a:spcAft>
                <a:spcPts val="1200"/>
              </a:spcAft>
            </a:pPr>
            <a:r>
              <a:rPr lang="en-GB" altLang="en-US" sz="2400" dirty="0">
                <a:solidFill>
                  <a:schemeClr val="tx2"/>
                </a:solidFill>
                <a:latin typeface="Arial" charset="0"/>
              </a:rPr>
              <a:t>It is up to you how you do this but you might sort them first and then see if they fit into any sort of hierarchy. </a:t>
            </a:r>
          </a:p>
          <a:p>
            <a:pPr marL="609600" indent="-342900" eaLnBrk="1" hangingPunct="1">
              <a:spcBef>
                <a:spcPts val="0"/>
              </a:spcBef>
              <a:spcAft>
                <a:spcPts val="1200"/>
              </a:spcAft>
            </a:pPr>
            <a:r>
              <a:rPr lang="en-GB" altLang="en-US" sz="2400" dirty="0">
                <a:solidFill>
                  <a:schemeClr val="tx2"/>
                </a:solidFill>
                <a:latin typeface="Arial" charset="0"/>
              </a:rPr>
              <a:t>There are few blanks to add words if you wish. Any that you cannot place or are unfamiliar with can go on one side.</a:t>
            </a:r>
          </a:p>
          <a:p>
            <a:pPr marL="609600" indent="-342900" eaLnBrk="1" hangingPunct="1">
              <a:spcBef>
                <a:spcPts val="0"/>
              </a:spcBef>
              <a:spcAft>
                <a:spcPts val="1200"/>
              </a:spcAft>
            </a:pPr>
            <a:r>
              <a:rPr lang="en-GB" altLang="en-US" sz="2400" dirty="0">
                <a:solidFill>
                  <a:schemeClr val="tx2"/>
                </a:solidFill>
                <a:latin typeface="Arial" charset="0"/>
              </a:rPr>
              <a:t>When you are happy with what you have done you can stick the words down and draw lines, arrows, circles to complete your diagram.</a:t>
            </a:r>
            <a:endParaRPr lang="en-GB" altLang="en-US" sz="2000" dirty="0">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Oval 26">
            <a:extLst>
              <a:ext uri="{FF2B5EF4-FFF2-40B4-BE49-F238E27FC236}">
                <a16:creationId xmlns:a16="http://schemas.microsoft.com/office/drawing/2014/main" id="{AAB0BBAF-727C-4725-B589-0C7FEC0C2822}"/>
              </a:ext>
            </a:extLst>
          </p:cNvPr>
          <p:cNvSpPr/>
          <p:nvPr/>
        </p:nvSpPr>
        <p:spPr>
          <a:xfrm>
            <a:off x="5798360" y="452470"/>
            <a:ext cx="3029076" cy="4763373"/>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FDDF09C8-DC1F-4DCF-9D9B-0DB24B090BE9}"/>
              </a:ext>
            </a:extLst>
          </p:cNvPr>
          <p:cNvSpPr/>
          <p:nvPr/>
        </p:nvSpPr>
        <p:spPr>
          <a:xfrm>
            <a:off x="114444" y="393649"/>
            <a:ext cx="3029076" cy="4763373"/>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3521BE60-4F0B-443F-8F8E-F1D2A88566D6}"/>
              </a:ext>
            </a:extLst>
          </p:cNvPr>
          <p:cNvSpPr txBox="1"/>
          <p:nvPr/>
        </p:nvSpPr>
        <p:spPr>
          <a:xfrm>
            <a:off x="3283789" y="2134781"/>
            <a:ext cx="2478430" cy="461665"/>
          </a:xfrm>
          <a:prstGeom prst="rect">
            <a:avLst/>
          </a:prstGeom>
          <a:noFill/>
        </p:spPr>
        <p:txBody>
          <a:bodyPr wrap="square" rtlCol="0">
            <a:spAutoFit/>
          </a:bodyPr>
          <a:lstStyle/>
          <a:p>
            <a:pPr algn="ctr"/>
            <a:r>
              <a:rPr lang="en-GB" sz="2400" b="1" dirty="0">
                <a:solidFill>
                  <a:schemeClr val="tx2"/>
                </a:solidFill>
              </a:rPr>
              <a:t>Epistemology</a:t>
            </a:r>
          </a:p>
        </p:txBody>
      </p:sp>
      <p:sp>
        <p:nvSpPr>
          <p:cNvPr id="3" name="TextBox 2">
            <a:extLst>
              <a:ext uri="{FF2B5EF4-FFF2-40B4-BE49-F238E27FC236}">
                <a16:creationId xmlns:a16="http://schemas.microsoft.com/office/drawing/2014/main" id="{722DFD79-E57B-49CE-8ED7-52BAC6BDDF94}"/>
              </a:ext>
            </a:extLst>
          </p:cNvPr>
          <p:cNvSpPr txBox="1"/>
          <p:nvPr/>
        </p:nvSpPr>
        <p:spPr>
          <a:xfrm>
            <a:off x="3600523" y="994603"/>
            <a:ext cx="1688412" cy="461665"/>
          </a:xfrm>
          <a:prstGeom prst="rect">
            <a:avLst/>
          </a:prstGeom>
          <a:noFill/>
        </p:spPr>
        <p:txBody>
          <a:bodyPr wrap="square" rtlCol="0">
            <a:spAutoFit/>
          </a:bodyPr>
          <a:lstStyle/>
          <a:p>
            <a:pPr algn="ctr"/>
            <a:r>
              <a:rPr lang="en-GB" sz="2400" b="1" dirty="0">
                <a:solidFill>
                  <a:schemeClr val="tx2"/>
                </a:solidFill>
              </a:rPr>
              <a:t>Ontology</a:t>
            </a:r>
          </a:p>
        </p:txBody>
      </p:sp>
      <p:sp>
        <p:nvSpPr>
          <p:cNvPr id="4" name="TextBox 3">
            <a:extLst>
              <a:ext uri="{FF2B5EF4-FFF2-40B4-BE49-F238E27FC236}">
                <a16:creationId xmlns:a16="http://schemas.microsoft.com/office/drawing/2014/main" id="{8A4E2772-1DFF-4621-A149-AEF2C91FEFE3}"/>
              </a:ext>
            </a:extLst>
          </p:cNvPr>
          <p:cNvSpPr txBox="1"/>
          <p:nvPr/>
        </p:nvSpPr>
        <p:spPr>
          <a:xfrm>
            <a:off x="0" y="5209226"/>
            <a:ext cx="8640959" cy="400110"/>
          </a:xfrm>
          <a:prstGeom prst="rect">
            <a:avLst/>
          </a:prstGeom>
          <a:noFill/>
        </p:spPr>
        <p:txBody>
          <a:bodyPr wrap="square" rtlCol="0">
            <a:spAutoFit/>
          </a:bodyPr>
          <a:lstStyle/>
          <a:p>
            <a:pPr algn="ctr"/>
            <a:r>
              <a:rPr lang="en-GB" sz="2000" dirty="0">
                <a:solidFill>
                  <a:schemeClr val="tx2"/>
                </a:solidFill>
              </a:rPr>
              <a:t>Experiments    Surveys   Case Study        Action Research   Ethnography</a:t>
            </a:r>
          </a:p>
        </p:txBody>
      </p:sp>
      <p:sp>
        <p:nvSpPr>
          <p:cNvPr id="6" name="TextBox 5">
            <a:extLst>
              <a:ext uri="{FF2B5EF4-FFF2-40B4-BE49-F238E27FC236}">
                <a16:creationId xmlns:a16="http://schemas.microsoft.com/office/drawing/2014/main" id="{B2ED2B8F-DB19-4EBB-AF00-D9FCB8A1B556}"/>
              </a:ext>
            </a:extLst>
          </p:cNvPr>
          <p:cNvSpPr txBox="1"/>
          <p:nvPr/>
        </p:nvSpPr>
        <p:spPr>
          <a:xfrm>
            <a:off x="3736345" y="1420743"/>
            <a:ext cx="1296144" cy="461665"/>
          </a:xfrm>
          <a:prstGeom prst="rect">
            <a:avLst/>
          </a:prstGeom>
          <a:noFill/>
        </p:spPr>
        <p:txBody>
          <a:bodyPr wrap="square" rtlCol="0">
            <a:spAutoFit/>
          </a:bodyPr>
          <a:lstStyle/>
          <a:p>
            <a:pPr algn="ctr"/>
            <a:r>
              <a:rPr lang="en-GB" sz="2400" i="1" dirty="0">
                <a:solidFill>
                  <a:schemeClr val="tx2"/>
                </a:solidFill>
              </a:rPr>
              <a:t>(Truth)</a:t>
            </a:r>
          </a:p>
        </p:txBody>
      </p:sp>
      <p:sp>
        <p:nvSpPr>
          <p:cNvPr id="7" name="TextBox 6">
            <a:extLst>
              <a:ext uri="{FF2B5EF4-FFF2-40B4-BE49-F238E27FC236}">
                <a16:creationId xmlns:a16="http://schemas.microsoft.com/office/drawing/2014/main" id="{70F811CE-A9D8-4D1E-AAED-5B17C1D6243D}"/>
              </a:ext>
            </a:extLst>
          </p:cNvPr>
          <p:cNvSpPr txBox="1"/>
          <p:nvPr/>
        </p:nvSpPr>
        <p:spPr>
          <a:xfrm>
            <a:off x="6004583" y="3245511"/>
            <a:ext cx="2802506" cy="461665"/>
          </a:xfrm>
          <a:prstGeom prst="rect">
            <a:avLst/>
          </a:prstGeom>
          <a:noFill/>
        </p:spPr>
        <p:txBody>
          <a:bodyPr wrap="square" rtlCol="0">
            <a:spAutoFit/>
          </a:bodyPr>
          <a:lstStyle/>
          <a:p>
            <a:pPr algn="ctr"/>
            <a:r>
              <a:rPr lang="en-GB" sz="2400" dirty="0">
                <a:solidFill>
                  <a:schemeClr val="tx2"/>
                </a:solidFill>
              </a:rPr>
              <a:t>Phenomenological</a:t>
            </a:r>
          </a:p>
        </p:txBody>
      </p:sp>
      <p:sp>
        <p:nvSpPr>
          <p:cNvPr id="8" name="TextBox 7">
            <a:extLst>
              <a:ext uri="{FF2B5EF4-FFF2-40B4-BE49-F238E27FC236}">
                <a16:creationId xmlns:a16="http://schemas.microsoft.com/office/drawing/2014/main" id="{A94F653E-9E6C-44DF-8573-BFD72B4FEF03}"/>
              </a:ext>
            </a:extLst>
          </p:cNvPr>
          <p:cNvSpPr txBox="1"/>
          <p:nvPr/>
        </p:nvSpPr>
        <p:spPr>
          <a:xfrm>
            <a:off x="6499015" y="1182538"/>
            <a:ext cx="1611610" cy="461665"/>
          </a:xfrm>
          <a:prstGeom prst="rect">
            <a:avLst/>
          </a:prstGeom>
          <a:noFill/>
        </p:spPr>
        <p:txBody>
          <a:bodyPr wrap="square" rtlCol="0">
            <a:spAutoFit/>
          </a:bodyPr>
          <a:lstStyle/>
          <a:p>
            <a:pPr algn="ctr"/>
            <a:r>
              <a:rPr lang="en-GB" sz="2400" dirty="0">
                <a:solidFill>
                  <a:schemeClr val="tx2"/>
                </a:solidFill>
              </a:rPr>
              <a:t>Relativism</a:t>
            </a:r>
          </a:p>
        </p:txBody>
      </p:sp>
      <p:sp>
        <p:nvSpPr>
          <p:cNvPr id="11" name="TextBox 10">
            <a:extLst>
              <a:ext uri="{FF2B5EF4-FFF2-40B4-BE49-F238E27FC236}">
                <a16:creationId xmlns:a16="http://schemas.microsoft.com/office/drawing/2014/main" id="{DF87B150-EB4F-4FEC-888D-C6C0332E412C}"/>
              </a:ext>
            </a:extLst>
          </p:cNvPr>
          <p:cNvSpPr txBox="1"/>
          <p:nvPr/>
        </p:nvSpPr>
        <p:spPr>
          <a:xfrm>
            <a:off x="590701" y="3256689"/>
            <a:ext cx="2063056" cy="461665"/>
          </a:xfrm>
          <a:prstGeom prst="rect">
            <a:avLst/>
          </a:prstGeom>
          <a:noFill/>
        </p:spPr>
        <p:txBody>
          <a:bodyPr wrap="square" rtlCol="0">
            <a:spAutoFit/>
          </a:bodyPr>
          <a:lstStyle/>
          <a:p>
            <a:pPr algn="ctr"/>
            <a:r>
              <a:rPr lang="en-GB" sz="2400" dirty="0">
                <a:solidFill>
                  <a:schemeClr val="tx2"/>
                </a:solidFill>
              </a:rPr>
              <a:t>Experimental</a:t>
            </a:r>
          </a:p>
        </p:txBody>
      </p:sp>
      <p:sp>
        <p:nvSpPr>
          <p:cNvPr id="12" name="TextBox 11">
            <a:extLst>
              <a:ext uri="{FF2B5EF4-FFF2-40B4-BE49-F238E27FC236}">
                <a16:creationId xmlns:a16="http://schemas.microsoft.com/office/drawing/2014/main" id="{64E7A175-8287-418D-9EFC-F9441223335F}"/>
              </a:ext>
            </a:extLst>
          </p:cNvPr>
          <p:cNvSpPr txBox="1"/>
          <p:nvPr/>
        </p:nvSpPr>
        <p:spPr>
          <a:xfrm>
            <a:off x="3600523" y="3861084"/>
            <a:ext cx="1902090" cy="461665"/>
          </a:xfrm>
          <a:prstGeom prst="rect">
            <a:avLst/>
          </a:prstGeom>
          <a:noFill/>
        </p:spPr>
        <p:txBody>
          <a:bodyPr wrap="square" rtlCol="0">
            <a:spAutoFit/>
          </a:bodyPr>
          <a:lstStyle/>
          <a:p>
            <a:pPr algn="ctr"/>
            <a:r>
              <a:rPr lang="en-GB" sz="2400" i="1" dirty="0">
                <a:solidFill>
                  <a:schemeClr val="tx2"/>
                </a:solidFill>
              </a:rPr>
              <a:t>(Processes)</a:t>
            </a:r>
          </a:p>
        </p:txBody>
      </p:sp>
      <p:sp>
        <p:nvSpPr>
          <p:cNvPr id="13" name="TextBox 12">
            <a:extLst>
              <a:ext uri="{FF2B5EF4-FFF2-40B4-BE49-F238E27FC236}">
                <a16:creationId xmlns:a16="http://schemas.microsoft.com/office/drawing/2014/main" id="{183B64FD-26F4-49DD-96F6-6F78C4E518DC}"/>
              </a:ext>
            </a:extLst>
          </p:cNvPr>
          <p:cNvSpPr txBox="1"/>
          <p:nvPr/>
        </p:nvSpPr>
        <p:spPr>
          <a:xfrm>
            <a:off x="3382598" y="3432781"/>
            <a:ext cx="2215098" cy="461665"/>
          </a:xfrm>
          <a:prstGeom prst="rect">
            <a:avLst/>
          </a:prstGeom>
          <a:noFill/>
        </p:spPr>
        <p:txBody>
          <a:bodyPr wrap="square" rtlCol="0">
            <a:spAutoFit/>
          </a:bodyPr>
          <a:lstStyle/>
          <a:p>
            <a:pPr algn="ctr"/>
            <a:r>
              <a:rPr lang="en-GB" sz="2400" b="1" dirty="0">
                <a:solidFill>
                  <a:schemeClr val="tx2"/>
                </a:solidFill>
              </a:rPr>
              <a:t>Methodology</a:t>
            </a:r>
          </a:p>
        </p:txBody>
      </p:sp>
      <p:sp>
        <p:nvSpPr>
          <p:cNvPr id="14" name="TextBox 13">
            <a:extLst>
              <a:ext uri="{FF2B5EF4-FFF2-40B4-BE49-F238E27FC236}">
                <a16:creationId xmlns:a16="http://schemas.microsoft.com/office/drawing/2014/main" id="{EF2DAD13-5B48-4F36-AED1-8FCB8FD13F5B}"/>
              </a:ext>
            </a:extLst>
          </p:cNvPr>
          <p:cNvSpPr txBox="1"/>
          <p:nvPr/>
        </p:nvSpPr>
        <p:spPr>
          <a:xfrm>
            <a:off x="3439267" y="2519854"/>
            <a:ext cx="2087609" cy="461665"/>
          </a:xfrm>
          <a:prstGeom prst="rect">
            <a:avLst/>
          </a:prstGeom>
          <a:noFill/>
        </p:spPr>
        <p:txBody>
          <a:bodyPr wrap="square" rtlCol="0">
            <a:spAutoFit/>
          </a:bodyPr>
          <a:lstStyle/>
          <a:p>
            <a:pPr algn="ctr"/>
            <a:r>
              <a:rPr lang="en-GB" sz="2400" i="1" dirty="0">
                <a:solidFill>
                  <a:schemeClr val="tx2"/>
                </a:solidFill>
              </a:rPr>
              <a:t>(Knowledge)</a:t>
            </a:r>
          </a:p>
        </p:txBody>
      </p:sp>
      <p:sp>
        <p:nvSpPr>
          <p:cNvPr id="15" name="TextBox 14">
            <a:extLst>
              <a:ext uri="{FF2B5EF4-FFF2-40B4-BE49-F238E27FC236}">
                <a16:creationId xmlns:a16="http://schemas.microsoft.com/office/drawing/2014/main" id="{01A830F7-863B-48B2-8D45-8B9CE2C85523}"/>
              </a:ext>
            </a:extLst>
          </p:cNvPr>
          <p:cNvSpPr txBox="1"/>
          <p:nvPr/>
        </p:nvSpPr>
        <p:spPr>
          <a:xfrm>
            <a:off x="3677325" y="5676203"/>
            <a:ext cx="1611610" cy="461665"/>
          </a:xfrm>
          <a:prstGeom prst="rect">
            <a:avLst/>
          </a:prstGeom>
          <a:noFill/>
        </p:spPr>
        <p:txBody>
          <a:bodyPr wrap="square" rtlCol="0">
            <a:spAutoFit/>
          </a:bodyPr>
          <a:lstStyle/>
          <a:p>
            <a:pPr algn="ctr"/>
            <a:r>
              <a:rPr lang="en-GB" sz="2400" b="1" dirty="0">
                <a:solidFill>
                  <a:schemeClr val="tx2"/>
                </a:solidFill>
              </a:rPr>
              <a:t>Methods</a:t>
            </a:r>
          </a:p>
        </p:txBody>
      </p:sp>
      <p:sp>
        <p:nvSpPr>
          <p:cNvPr id="16" name="TextBox 15">
            <a:extLst>
              <a:ext uri="{FF2B5EF4-FFF2-40B4-BE49-F238E27FC236}">
                <a16:creationId xmlns:a16="http://schemas.microsoft.com/office/drawing/2014/main" id="{72FE4EC0-FCC0-4E93-A7E4-28ADDB6ADADB}"/>
              </a:ext>
            </a:extLst>
          </p:cNvPr>
          <p:cNvSpPr txBox="1"/>
          <p:nvPr/>
        </p:nvSpPr>
        <p:spPr>
          <a:xfrm>
            <a:off x="7148181" y="2338869"/>
            <a:ext cx="1699240" cy="461665"/>
          </a:xfrm>
          <a:prstGeom prst="rect">
            <a:avLst/>
          </a:prstGeom>
          <a:noFill/>
        </p:spPr>
        <p:txBody>
          <a:bodyPr wrap="square" rtlCol="0">
            <a:spAutoFit/>
          </a:bodyPr>
          <a:lstStyle/>
          <a:p>
            <a:pPr algn="ctr"/>
            <a:r>
              <a:rPr lang="en-GB" sz="2400" dirty="0">
                <a:solidFill>
                  <a:schemeClr val="tx2"/>
                </a:solidFill>
              </a:rPr>
              <a:t>Subjective</a:t>
            </a:r>
          </a:p>
        </p:txBody>
      </p:sp>
      <p:sp>
        <p:nvSpPr>
          <p:cNvPr id="17" name="TextBox 16">
            <a:extLst>
              <a:ext uri="{FF2B5EF4-FFF2-40B4-BE49-F238E27FC236}">
                <a16:creationId xmlns:a16="http://schemas.microsoft.com/office/drawing/2014/main" id="{1A38D0E6-7F70-475E-A556-6979B360F1EF}"/>
              </a:ext>
            </a:extLst>
          </p:cNvPr>
          <p:cNvSpPr txBox="1"/>
          <p:nvPr/>
        </p:nvSpPr>
        <p:spPr>
          <a:xfrm>
            <a:off x="912769" y="1173282"/>
            <a:ext cx="1296144" cy="461665"/>
          </a:xfrm>
          <a:prstGeom prst="rect">
            <a:avLst/>
          </a:prstGeom>
          <a:noFill/>
        </p:spPr>
        <p:txBody>
          <a:bodyPr wrap="square" rtlCol="0">
            <a:spAutoFit/>
          </a:bodyPr>
          <a:lstStyle/>
          <a:p>
            <a:pPr algn="ctr"/>
            <a:r>
              <a:rPr lang="en-GB" sz="2400" dirty="0">
                <a:solidFill>
                  <a:schemeClr val="tx2"/>
                </a:solidFill>
              </a:rPr>
              <a:t>Realism</a:t>
            </a:r>
          </a:p>
        </p:txBody>
      </p:sp>
      <p:sp>
        <p:nvSpPr>
          <p:cNvPr id="18" name="TextBox 17">
            <a:extLst>
              <a:ext uri="{FF2B5EF4-FFF2-40B4-BE49-F238E27FC236}">
                <a16:creationId xmlns:a16="http://schemas.microsoft.com/office/drawing/2014/main" id="{5EEB6BF1-A1FA-48CF-B704-A2D3C003676F}"/>
              </a:ext>
            </a:extLst>
          </p:cNvPr>
          <p:cNvSpPr txBox="1"/>
          <p:nvPr/>
        </p:nvSpPr>
        <p:spPr>
          <a:xfrm>
            <a:off x="414685" y="4415575"/>
            <a:ext cx="2415087" cy="461665"/>
          </a:xfrm>
          <a:prstGeom prst="rect">
            <a:avLst/>
          </a:prstGeom>
          <a:noFill/>
        </p:spPr>
        <p:txBody>
          <a:bodyPr wrap="square" rtlCol="0">
            <a:spAutoFit/>
          </a:bodyPr>
          <a:lstStyle/>
          <a:p>
            <a:pPr algn="ctr"/>
            <a:r>
              <a:rPr lang="en-GB" sz="2400" dirty="0">
                <a:solidFill>
                  <a:schemeClr val="tx2"/>
                </a:solidFill>
              </a:rPr>
              <a:t>Quantitative</a:t>
            </a:r>
          </a:p>
        </p:txBody>
      </p:sp>
      <p:sp>
        <p:nvSpPr>
          <p:cNvPr id="19" name="TextBox 18">
            <a:extLst>
              <a:ext uri="{FF2B5EF4-FFF2-40B4-BE49-F238E27FC236}">
                <a16:creationId xmlns:a16="http://schemas.microsoft.com/office/drawing/2014/main" id="{4B12694F-4E46-4107-BCA7-C91B1BC523A5}"/>
              </a:ext>
            </a:extLst>
          </p:cNvPr>
          <p:cNvSpPr txBox="1"/>
          <p:nvPr/>
        </p:nvSpPr>
        <p:spPr>
          <a:xfrm rot="20691381">
            <a:off x="1990707" y="6144367"/>
            <a:ext cx="1750172" cy="369332"/>
          </a:xfrm>
          <a:prstGeom prst="rect">
            <a:avLst/>
          </a:prstGeom>
          <a:noFill/>
        </p:spPr>
        <p:txBody>
          <a:bodyPr wrap="square" rtlCol="0">
            <a:spAutoFit/>
          </a:bodyPr>
          <a:lstStyle/>
          <a:p>
            <a:pPr algn="ctr"/>
            <a:r>
              <a:rPr lang="en-GB" dirty="0">
                <a:solidFill>
                  <a:schemeClr val="tx2"/>
                </a:solidFill>
              </a:rPr>
              <a:t>Interviews</a:t>
            </a:r>
          </a:p>
        </p:txBody>
      </p:sp>
      <p:sp>
        <p:nvSpPr>
          <p:cNvPr id="20" name="TextBox 19">
            <a:extLst>
              <a:ext uri="{FF2B5EF4-FFF2-40B4-BE49-F238E27FC236}">
                <a16:creationId xmlns:a16="http://schemas.microsoft.com/office/drawing/2014/main" id="{9D3CCB8B-EFBF-44BC-B979-1629B3B1992D}"/>
              </a:ext>
            </a:extLst>
          </p:cNvPr>
          <p:cNvSpPr txBox="1"/>
          <p:nvPr/>
        </p:nvSpPr>
        <p:spPr>
          <a:xfrm>
            <a:off x="6121061" y="4356952"/>
            <a:ext cx="2400210" cy="461665"/>
          </a:xfrm>
          <a:prstGeom prst="rect">
            <a:avLst/>
          </a:prstGeom>
          <a:noFill/>
        </p:spPr>
        <p:txBody>
          <a:bodyPr wrap="square" rtlCol="0">
            <a:spAutoFit/>
          </a:bodyPr>
          <a:lstStyle/>
          <a:p>
            <a:pPr algn="ctr"/>
            <a:r>
              <a:rPr lang="en-GB" sz="2400" dirty="0">
                <a:solidFill>
                  <a:schemeClr val="tx2"/>
                </a:solidFill>
              </a:rPr>
              <a:t>Qualitative</a:t>
            </a:r>
          </a:p>
        </p:txBody>
      </p:sp>
      <p:sp>
        <p:nvSpPr>
          <p:cNvPr id="21" name="TextBox 20">
            <a:extLst>
              <a:ext uri="{FF2B5EF4-FFF2-40B4-BE49-F238E27FC236}">
                <a16:creationId xmlns:a16="http://schemas.microsoft.com/office/drawing/2014/main" id="{4F9C1E49-4D0B-44E8-82E9-E24B94442314}"/>
              </a:ext>
            </a:extLst>
          </p:cNvPr>
          <p:cNvSpPr txBox="1"/>
          <p:nvPr/>
        </p:nvSpPr>
        <p:spPr>
          <a:xfrm rot="21046355">
            <a:off x="409154" y="6214838"/>
            <a:ext cx="1750172" cy="369332"/>
          </a:xfrm>
          <a:prstGeom prst="rect">
            <a:avLst/>
          </a:prstGeom>
          <a:noFill/>
        </p:spPr>
        <p:txBody>
          <a:bodyPr wrap="square" rtlCol="0">
            <a:spAutoFit/>
          </a:bodyPr>
          <a:lstStyle/>
          <a:p>
            <a:pPr algn="ctr"/>
            <a:r>
              <a:rPr lang="en-GB" dirty="0">
                <a:solidFill>
                  <a:schemeClr val="tx2"/>
                </a:solidFill>
              </a:rPr>
              <a:t>Questionnaires</a:t>
            </a:r>
          </a:p>
        </p:txBody>
      </p:sp>
      <p:sp>
        <p:nvSpPr>
          <p:cNvPr id="22" name="TextBox 21">
            <a:extLst>
              <a:ext uri="{FF2B5EF4-FFF2-40B4-BE49-F238E27FC236}">
                <a16:creationId xmlns:a16="http://schemas.microsoft.com/office/drawing/2014/main" id="{D573C8AC-A468-4B74-B06E-CEA995492E96}"/>
              </a:ext>
            </a:extLst>
          </p:cNvPr>
          <p:cNvSpPr txBox="1"/>
          <p:nvPr/>
        </p:nvSpPr>
        <p:spPr>
          <a:xfrm rot="1593232">
            <a:off x="7491857" y="6116949"/>
            <a:ext cx="1750172" cy="369332"/>
          </a:xfrm>
          <a:prstGeom prst="rect">
            <a:avLst/>
          </a:prstGeom>
          <a:noFill/>
        </p:spPr>
        <p:txBody>
          <a:bodyPr wrap="square" rtlCol="0">
            <a:spAutoFit/>
          </a:bodyPr>
          <a:lstStyle/>
          <a:p>
            <a:pPr algn="ctr"/>
            <a:r>
              <a:rPr lang="en-GB" dirty="0">
                <a:solidFill>
                  <a:schemeClr val="tx2"/>
                </a:solidFill>
              </a:rPr>
              <a:t>Narratives</a:t>
            </a:r>
          </a:p>
        </p:txBody>
      </p:sp>
      <p:sp>
        <p:nvSpPr>
          <p:cNvPr id="23" name="TextBox 22">
            <a:extLst>
              <a:ext uri="{FF2B5EF4-FFF2-40B4-BE49-F238E27FC236}">
                <a16:creationId xmlns:a16="http://schemas.microsoft.com/office/drawing/2014/main" id="{AE92F36C-6EA9-4C80-A9CE-16F0C8487986}"/>
              </a:ext>
            </a:extLst>
          </p:cNvPr>
          <p:cNvSpPr txBox="1"/>
          <p:nvPr/>
        </p:nvSpPr>
        <p:spPr>
          <a:xfrm rot="1162270">
            <a:off x="6111600" y="6072971"/>
            <a:ext cx="1750172" cy="369332"/>
          </a:xfrm>
          <a:prstGeom prst="rect">
            <a:avLst/>
          </a:prstGeom>
          <a:noFill/>
        </p:spPr>
        <p:txBody>
          <a:bodyPr wrap="square" rtlCol="0">
            <a:spAutoFit/>
          </a:bodyPr>
          <a:lstStyle/>
          <a:p>
            <a:pPr algn="ctr"/>
            <a:r>
              <a:rPr lang="en-GB" dirty="0">
                <a:solidFill>
                  <a:schemeClr val="tx2"/>
                </a:solidFill>
              </a:rPr>
              <a:t>Observation</a:t>
            </a:r>
          </a:p>
        </p:txBody>
      </p:sp>
      <p:sp>
        <p:nvSpPr>
          <p:cNvPr id="24" name="TextBox 23">
            <a:extLst>
              <a:ext uri="{FF2B5EF4-FFF2-40B4-BE49-F238E27FC236}">
                <a16:creationId xmlns:a16="http://schemas.microsoft.com/office/drawing/2014/main" id="{341416E7-701F-4A91-BB3F-B41802B78692}"/>
              </a:ext>
            </a:extLst>
          </p:cNvPr>
          <p:cNvSpPr txBox="1"/>
          <p:nvPr/>
        </p:nvSpPr>
        <p:spPr>
          <a:xfrm>
            <a:off x="3207111" y="4705097"/>
            <a:ext cx="2525386" cy="461665"/>
          </a:xfrm>
          <a:prstGeom prst="rect">
            <a:avLst/>
          </a:prstGeom>
          <a:noFill/>
        </p:spPr>
        <p:txBody>
          <a:bodyPr wrap="square" rtlCol="0">
            <a:spAutoFit/>
          </a:bodyPr>
          <a:lstStyle/>
          <a:p>
            <a:pPr algn="ctr"/>
            <a:r>
              <a:rPr lang="en-GB" sz="2400" b="1" dirty="0">
                <a:solidFill>
                  <a:schemeClr val="tx2"/>
                </a:solidFill>
              </a:rPr>
              <a:t>Approaches</a:t>
            </a:r>
          </a:p>
        </p:txBody>
      </p:sp>
      <p:sp>
        <p:nvSpPr>
          <p:cNvPr id="25" name="TextBox 24">
            <a:extLst>
              <a:ext uri="{FF2B5EF4-FFF2-40B4-BE49-F238E27FC236}">
                <a16:creationId xmlns:a16="http://schemas.microsoft.com/office/drawing/2014/main" id="{F4B481AA-0532-45B5-8D8B-7895323637DD}"/>
              </a:ext>
            </a:extLst>
          </p:cNvPr>
          <p:cNvSpPr txBox="1"/>
          <p:nvPr/>
        </p:nvSpPr>
        <p:spPr>
          <a:xfrm>
            <a:off x="3237644" y="6158274"/>
            <a:ext cx="2384091" cy="461665"/>
          </a:xfrm>
          <a:prstGeom prst="rect">
            <a:avLst/>
          </a:prstGeom>
          <a:noFill/>
        </p:spPr>
        <p:txBody>
          <a:bodyPr wrap="square" rtlCol="0">
            <a:spAutoFit/>
          </a:bodyPr>
          <a:lstStyle/>
          <a:p>
            <a:pPr algn="ctr"/>
            <a:r>
              <a:rPr lang="en-GB" sz="2400" i="1" dirty="0">
                <a:solidFill>
                  <a:schemeClr val="tx2"/>
                </a:solidFill>
              </a:rPr>
              <a:t>(Data sources)</a:t>
            </a:r>
          </a:p>
        </p:txBody>
      </p:sp>
      <p:sp>
        <p:nvSpPr>
          <p:cNvPr id="28" name="TextBox 27">
            <a:extLst>
              <a:ext uri="{FF2B5EF4-FFF2-40B4-BE49-F238E27FC236}">
                <a16:creationId xmlns:a16="http://schemas.microsoft.com/office/drawing/2014/main" id="{CCFFB7C5-4EBD-49AE-BE9B-E7B5AB1DD44E}"/>
              </a:ext>
            </a:extLst>
          </p:cNvPr>
          <p:cNvSpPr txBox="1"/>
          <p:nvPr/>
        </p:nvSpPr>
        <p:spPr>
          <a:xfrm>
            <a:off x="3368528" y="112902"/>
            <a:ext cx="2053302" cy="523220"/>
          </a:xfrm>
          <a:prstGeom prst="rect">
            <a:avLst/>
          </a:prstGeom>
          <a:noFill/>
        </p:spPr>
        <p:txBody>
          <a:bodyPr wrap="square" rtlCol="0">
            <a:spAutoFit/>
          </a:bodyPr>
          <a:lstStyle/>
          <a:p>
            <a:pPr algn="ctr"/>
            <a:r>
              <a:rPr lang="en-GB" sz="2800" b="1" dirty="0">
                <a:solidFill>
                  <a:srgbClr val="FF0000"/>
                </a:solidFill>
              </a:rPr>
              <a:t>Paradigm</a:t>
            </a:r>
          </a:p>
        </p:txBody>
      </p:sp>
      <p:sp>
        <p:nvSpPr>
          <p:cNvPr id="29" name="TextBox 28">
            <a:extLst>
              <a:ext uri="{FF2B5EF4-FFF2-40B4-BE49-F238E27FC236}">
                <a16:creationId xmlns:a16="http://schemas.microsoft.com/office/drawing/2014/main" id="{77B22801-297A-43F6-8503-09C8EB9B01B6}"/>
              </a:ext>
            </a:extLst>
          </p:cNvPr>
          <p:cNvSpPr txBox="1"/>
          <p:nvPr/>
        </p:nvSpPr>
        <p:spPr>
          <a:xfrm>
            <a:off x="3395050" y="520853"/>
            <a:ext cx="1972729" cy="461665"/>
          </a:xfrm>
          <a:prstGeom prst="rect">
            <a:avLst/>
          </a:prstGeom>
          <a:noFill/>
        </p:spPr>
        <p:txBody>
          <a:bodyPr wrap="square" rtlCol="0">
            <a:spAutoFit/>
          </a:bodyPr>
          <a:lstStyle/>
          <a:p>
            <a:pPr algn="ctr"/>
            <a:r>
              <a:rPr lang="en-GB" sz="2400" i="1" dirty="0">
                <a:solidFill>
                  <a:srgbClr val="FF0000"/>
                </a:solidFill>
              </a:rPr>
              <a:t>(Ideology)</a:t>
            </a:r>
          </a:p>
        </p:txBody>
      </p:sp>
      <p:sp>
        <p:nvSpPr>
          <p:cNvPr id="30" name="TextBox 29">
            <a:extLst>
              <a:ext uri="{FF2B5EF4-FFF2-40B4-BE49-F238E27FC236}">
                <a16:creationId xmlns:a16="http://schemas.microsoft.com/office/drawing/2014/main" id="{247F58CC-AFF7-48D5-8F49-4460F56BBBC8}"/>
              </a:ext>
            </a:extLst>
          </p:cNvPr>
          <p:cNvSpPr txBox="1"/>
          <p:nvPr/>
        </p:nvSpPr>
        <p:spPr>
          <a:xfrm>
            <a:off x="111071" y="2372492"/>
            <a:ext cx="1745876" cy="461665"/>
          </a:xfrm>
          <a:prstGeom prst="rect">
            <a:avLst/>
          </a:prstGeom>
          <a:noFill/>
        </p:spPr>
        <p:txBody>
          <a:bodyPr wrap="square" rtlCol="0">
            <a:spAutoFit/>
          </a:bodyPr>
          <a:lstStyle/>
          <a:p>
            <a:pPr algn="ctr"/>
            <a:r>
              <a:rPr lang="en-GB" sz="2400" dirty="0">
                <a:solidFill>
                  <a:schemeClr val="tx2"/>
                </a:solidFill>
              </a:rPr>
              <a:t>Objective</a:t>
            </a:r>
          </a:p>
        </p:txBody>
      </p:sp>
      <p:sp>
        <p:nvSpPr>
          <p:cNvPr id="31" name="TextBox 30">
            <a:extLst>
              <a:ext uri="{FF2B5EF4-FFF2-40B4-BE49-F238E27FC236}">
                <a16:creationId xmlns:a16="http://schemas.microsoft.com/office/drawing/2014/main" id="{80FC5196-B3AF-4557-ACDC-1B4454CBB9C1}"/>
              </a:ext>
            </a:extLst>
          </p:cNvPr>
          <p:cNvSpPr txBox="1"/>
          <p:nvPr/>
        </p:nvSpPr>
        <p:spPr>
          <a:xfrm>
            <a:off x="1847376" y="2339552"/>
            <a:ext cx="1296144" cy="461665"/>
          </a:xfrm>
          <a:prstGeom prst="rect">
            <a:avLst/>
          </a:prstGeom>
          <a:noFill/>
        </p:spPr>
        <p:txBody>
          <a:bodyPr wrap="square" rtlCol="0">
            <a:spAutoFit/>
          </a:bodyPr>
          <a:lstStyle/>
          <a:p>
            <a:pPr algn="ctr"/>
            <a:r>
              <a:rPr lang="en-GB" sz="2400" dirty="0">
                <a:solidFill>
                  <a:schemeClr val="tx2"/>
                </a:solidFill>
              </a:rPr>
              <a:t>Etic</a:t>
            </a:r>
          </a:p>
        </p:txBody>
      </p:sp>
      <p:sp>
        <p:nvSpPr>
          <p:cNvPr id="33" name="TextBox 32">
            <a:extLst>
              <a:ext uri="{FF2B5EF4-FFF2-40B4-BE49-F238E27FC236}">
                <a16:creationId xmlns:a16="http://schemas.microsoft.com/office/drawing/2014/main" id="{B80CF4B2-7D95-4382-B923-ED7018E37AE1}"/>
              </a:ext>
            </a:extLst>
          </p:cNvPr>
          <p:cNvSpPr txBox="1"/>
          <p:nvPr/>
        </p:nvSpPr>
        <p:spPr>
          <a:xfrm>
            <a:off x="5850943" y="2339552"/>
            <a:ext cx="1296144" cy="461665"/>
          </a:xfrm>
          <a:prstGeom prst="rect">
            <a:avLst/>
          </a:prstGeom>
          <a:noFill/>
        </p:spPr>
        <p:txBody>
          <a:bodyPr wrap="square" rtlCol="0">
            <a:spAutoFit/>
          </a:bodyPr>
          <a:lstStyle/>
          <a:p>
            <a:pPr algn="ctr"/>
            <a:r>
              <a:rPr lang="en-GB" sz="2400" dirty="0">
                <a:solidFill>
                  <a:schemeClr val="tx2"/>
                </a:solidFill>
              </a:rPr>
              <a:t>Emic</a:t>
            </a:r>
          </a:p>
        </p:txBody>
      </p:sp>
      <p:sp>
        <p:nvSpPr>
          <p:cNvPr id="34" name="TextBox 33">
            <a:extLst>
              <a:ext uri="{FF2B5EF4-FFF2-40B4-BE49-F238E27FC236}">
                <a16:creationId xmlns:a16="http://schemas.microsoft.com/office/drawing/2014/main" id="{9A6C7BF1-F35C-4C66-A82D-F1AF69970D65}"/>
              </a:ext>
            </a:extLst>
          </p:cNvPr>
          <p:cNvSpPr txBox="1"/>
          <p:nvPr/>
        </p:nvSpPr>
        <p:spPr>
          <a:xfrm>
            <a:off x="749290" y="584205"/>
            <a:ext cx="1745876" cy="461665"/>
          </a:xfrm>
          <a:prstGeom prst="rect">
            <a:avLst/>
          </a:prstGeom>
          <a:noFill/>
        </p:spPr>
        <p:txBody>
          <a:bodyPr wrap="square" rtlCol="0">
            <a:spAutoFit/>
          </a:bodyPr>
          <a:lstStyle/>
          <a:p>
            <a:pPr algn="ctr"/>
            <a:r>
              <a:rPr lang="en-GB" sz="2400" b="1" dirty="0">
                <a:solidFill>
                  <a:srgbClr val="FF0000"/>
                </a:solidFill>
              </a:rPr>
              <a:t>Positivist</a:t>
            </a:r>
          </a:p>
        </p:txBody>
      </p:sp>
      <p:sp>
        <p:nvSpPr>
          <p:cNvPr id="35" name="TextBox 34">
            <a:extLst>
              <a:ext uri="{FF2B5EF4-FFF2-40B4-BE49-F238E27FC236}">
                <a16:creationId xmlns:a16="http://schemas.microsoft.com/office/drawing/2014/main" id="{2165A2A1-FEA5-4014-8E8A-C0419D7D6664}"/>
              </a:ext>
            </a:extLst>
          </p:cNvPr>
          <p:cNvSpPr txBox="1"/>
          <p:nvPr/>
        </p:nvSpPr>
        <p:spPr>
          <a:xfrm>
            <a:off x="5931255" y="532762"/>
            <a:ext cx="2773749" cy="461665"/>
          </a:xfrm>
          <a:prstGeom prst="rect">
            <a:avLst/>
          </a:prstGeom>
          <a:noFill/>
        </p:spPr>
        <p:txBody>
          <a:bodyPr wrap="square" rtlCol="0">
            <a:spAutoFit/>
          </a:bodyPr>
          <a:lstStyle/>
          <a:p>
            <a:pPr algn="ctr"/>
            <a:r>
              <a:rPr lang="en-GB" sz="2400" b="1" dirty="0">
                <a:solidFill>
                  <a:srgbClr val="FF0000"/>
                </a:solidFill>
              </a:rPr>
              <a:t>Interpretivist</a:t>
            </a:r>
          </a:p>
        </p:txBody>
      </p:sp>
      <p:cxnSp>
        <p:nvCxnSpPr>
          <p:cNvPr id="37" name="Straight Arrow Connector 36">
            <a:extLst>
              <a:ext uri="{FF2B5EF4-FFF2-40B4-BE49-F238E27FC236}">
                <a16:creationId xmlns:a16="http://schemas.microsoft.com/office/drawing/2014/main" id="{3FE71189-92DA-494E-BCB4-D5212C013BF9}"/>
              </a:ext>
            </a:extLst>
          </p:cNvPr>
          <p:cNvCxnSpPr>
            <a:cxnSpLocks/>
            <a:stCxn id="6" idx="2"/>
          </p:cNvCxnSpPr>
          <p:nvPr/>
        </p:nvCxnSpPr>
        <p:spPr>
          <a:xfrm flipH="1">
            <a:off x="4381415" y="1882408"/>
            <a:ext cx="3002" cy="355050"/>
          </a:xfrm>
          <a:prstGeom prst="straightConnector1">
            <a:avLst/>
          </a:prstGeom>
          <a:ln w="635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E6AD9BD1-8BE0-4F6A-8954-787CC89A15D5}"/>
              </a:ext>
            </a:extLst>
          </p:cNvPr>
          <p:cNvCxnSpPr>
            <a:cxnSpLocks/>
          </p:cNvCxnSpPr>
          <p:nvPr/>
        </p:nvCxnSpPr>
        <p:spPr>
          <a:xfrm>
            <a:off x="4381414" y="2981519"/>
            <a:ext cx="13765" cy="483680"/>
          </a:xfrm>
          <a:prstGeom prst="straightConnector1">
            <a:avLst/>
          </a:prstGeom>
          <a:ln w="635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1DBDCB8D-9944-4B02-A0CC-6EB7407C2E5C}"/>
              </a:ext>
            </a:extLst>
          </p:cNvPr>
          <p:cNvCxnSpPr>
            <a:cxnSpLocks/>
          </p:cNvCxnSpPr>
          <p:nvPr/>
        </p:nvCxnSpPr>
        <p:spPr>
          <a:xfrm>
            <a:off x="4429689" y="4322749"/>
            <a:ext cx="0" cy="407088"/>
          </a:xfrm>
          <a:prstGeom prst="straightConnector1">
            <a:avLst/>
          </a:prstGeom>
          <a:ln w="635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31E3DD83-6A93-4085-BF60-12EE694BF961}"/>
              </a:ext>
            </a:extLst>
          </p:cNvPr>
          <p:cNvCxnSpPr>
            <a:cxnSpLocks/>
          </p:cNvCxnSpPr>
          <p:nvPr/>
        </p:nvCxnSpPr>
        <p:spPr>
          <a:xfrm flipH="1">
            <a:off x="4444729" y="5209999"/>
            <a:ext cx="2075" cy="350249"/>
          </a:xfrm>
          <a:prstGeom prst="straightConnector1">
            <a:avLst/>
          </a:prstGeom>
          <a:ln w="635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55A503DB-72D2-436A-9F21-CEE46946DF2D}"/>
              </a:ext>
            </a:extLst>
          </p:cNvPr>
          <p:cNvSpPr txBox="1"/>
          <p:nvPr/>
        </p:nvSpPr>
        <p:spPr>
          <a:xfrm>
            <a:off x="621991" y="3799525"/>
            <a:ext cx="2063056" cy="461665"/>
          </a:xfrm>
          <a:prstGeom prst="rect">
            <a:avLst/>
          </a:prstGeom>
          <a:noFill/>
        </p:spPr>
        <p:txBody>
          <a:bodyPr wrap="square" rtlCol="0">
            <a:spAutoFit/>
          </a:bodyPr>
          <a:lstStyle/>
          <a:p>
            <a:pPr algn="ctr"/>
            <a:r>
              <a:rPr lang="en-GB" sz="2400" dirty="0">
                <a:solidFill>
                  <a:schemeClr val="tx2"/>
                </a:solidFill>
              </a:rPr>
              <a:t>(Deductive)</a:t>
            </a:r>
          </a:p>
        </p:txBody>
      </p:sp>
      <p:sp>
        <p:nvSpPr>
          <p:cNvPr id="50" name="TextBox 49">
            <a:extLst>
              <a:ext uri="{FF2B5EF4-FFF2-40B4-BE49-F238E27FC236}">
                <a16:creationId xmlns:a16="http://schemas.microsoft.com/office/drawing/2014/main" id="{CC2635CF-B26B-4DE9-A86F-D1527417E82A}"/>
              </a:ext>
            </a:extLst>
          </p:cNvPr>
          <p:cNvSpPr txBox="1"/>
          <p:nvPr/>
        </p:nvSpPr>
        <p:spPr>
          <a:xfrm>
            <a:off x="6319328" y="3818837"/>
            <a:ext cx="2063056" cy="461665"/>
          </a:xfrm>
          <a:prstGeom prst="rect">
            <a:avLst/>
          </a:prstGeom>
          <a:noFill/>
        </p:spPr>
        <p:txBody>
          <a:bodyPr wrap="square" rtlCol="0">
            <a:spAutoFit/>
          </a:bodyPr>
          <a:lstStyle/>
          <a:p>
            <a:pPr algn="ctr"/>
            <a:r>
              <a:rPr lang="en-GB" sz="2400" dirty="0">
                <a:solidFill>
                  <a:schemeClr val="tx2"/>
                </a:solidFill>
              </a:rPr>
              <a:t>(Inductive)</a:t>
            </a:r>
          </a:p>
        </p:txBody>
      </p:sp>
    </p:spTree>
    <p:extLst>
      <p:ext uri="{BB962C8B-B14F-4D97-AF65-F5344CB8AC3E}">
        <p14:creationId xmlns:p14="http://schemas.microsoft.com/office/powerpoint/2010/main" val="578944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4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0"/>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45"/>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5"/>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25"/>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21"/>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19"/>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23"/>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22"/>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grpId="0" nodeType="clickEffect">
                                  <p:stCondLst>
                                    <p:cond delay="0"/>
                                  </p:stCondLst>
                                  <p:childTnLst>
                                    <p:set>
                                      <p:cBhvr>
                                        <p:cTn id="120" dur="1" fill="hold">
                                          <p:stCondLst>
                                            <p:cond delay="0"/>
                                          </p:stCondLst>
                                        </p:cTn>
                                        <p:tgtEl>
                                          <p:spTgt spid="28"/>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29"/>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26"/>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grpId="0" nodeType="clickEffect">
                                  <p:stCondLst>
                                    <p:cond delay="0"/>
                                  </p:stCondLst>
                                  <p:childTnLst>
                                    <p:set>
                                      <p:cBhvr>
                                        <p:cTn id="132" dur="1" fill="hold">
                                          <p:stCondLst>
                                            <p:cond delay="0"/>
                                          </p:stCondLst>
                                        </p:cTn>
                                        <p:tgtEl>
                                          <p:spTgt spid="27"/>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grpId="0" nodeType="clickEffect">
                                  <p:stCondLst>
                                    <p:cond delay="0"/>
                                  </p:stCondLst>
                                  <p:childTnLst>
                                    <p:set>
                                      <p:cBhvr>
                                        <p:cTn id="136" dur="1" fill="hold">
                                          <p:stCondLst>
                                            <p:cond delay="0"/>
                                          </p:stCondLst>
                                        </p:cTn>
                                        <p:tgtEl>
                                          <p:spTgt spid="34"/>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6" grpId="0" animBg="1"/>
      <p:bldP spid="2" grpId="0"/>
      <p:bldP spid="3" grpId="0"/>
      <p:bldP spid="4" grpId="0"/>
      <p:bldP spid="6" grpId="0"/>
      <p:bldP spid="7" grpId="0"/>
      <p:bldP spid="8"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8" grpId="0"/>
      <p:bldP spid="29" grpId="0"/>
      <p:bldP spid="30" grpId="0"/>
      <p:bldP spid="31" grpId="0"/>
      <p:bldP spid="33" grpId="0"/>
      <p:bldP spid="34" grpId="0"/>
      <p:bldP spid="35" grpId="0"/>
      <p:bldP spid="49" grpId="0"/>
      <p:bldP spid="5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332656"/>
            <a:ext cx="7793037" cy="741710"/>
          </a:xfrm>
        </p:spPr>
        <p:txBody>
          <a:bodyPr/>
          <a:lstStyle/>
          <a:p>
            <a:pPr algn="ctr" eaLnBrk="1" hangingPunct="1"/>
            <a:r>
              <a:rPr lang="en-GB" altLang="en-US" sz="3200" dirty="0">
                <a:latin typeface="Arial" charset="0"/>
              </a:rPr>
              <a:t>So, what’s wrong with saying …</a:t>
            </a:r>
          </a:p>
        </p:txBody>
      </p:sp>
      <p:sp>
        <p:nvSpPr>
          <p:cNvPr id="18435" name="Rectangle 3"/>
          <p:cNvSpPr>
            <a:spLocks noGrp="1" noChangeArrowheads="1"/>
          </p:cNvSpPr>
          <p:nvPr>
            <p:ph idx="1"/>
          </p:nvPr>
        </p:nvSpPr>
        <p:spPr>
          <a:xfrm>
            <a:off x="339701" y="1484784"/>
            <a:ext cx="8280920" cy="5184576"/>
          </a:xfrm>
        </p:spPr>
        <p:txBody>
          <a:bodyPr/>
          <a:lstStyle/>
          <a:p>
            <a:pPr marL="263525" indent="0" eaLnBrk="1" hangingPunct="1">
              <a:spcBef>
                <a:spcPts val="0"/>
              </a:spcBef>
              <a:spcAft>
                <a:spcPts val="1200"/>
              </a:spcAft>
              <a:buNone/>
            </a:pPr>
            <a:r>
              <a:rPr lang="en-GB" altLang="en-US" sz="2400" dirty="0">
                <a:solidFill>
                  <a:schemeClr val="tx2"/>
                </a:solidFill>
                <a:latin typeface="Arial" charset="0"/>
              </a:rPr>
              <a:t>“… a qualitative paradigm …”</a:t>
            </a:r>
          </a:p>
          <a:p>
            <a:pPr marL="263525" indent="0" eaLnBrk="1" hangingPunct="1">
              <a:spcBef>
                <a:spcPts val="0"/>
              </a:spcBef>
              <a:spcAft>
                <a:spcPts val="1200"/>
              </a:spcAft>
              <a:buNone/>
            </a:pPr>
            <a:r>
              <a:rPr lang="en-GB" altLang="en-US" sz="2400" dirty="0">
                <a:solidFill>
                  <a:schemeClr val="tx2"/>
                </a:solidFill>
                <a:latin typeface="Arial" charset="0"/>
              </a:rPr>
              <a:t>	</a:t>
            </a:r>
            <a:r>
              <a:rPr lang="en-GB" altLang="en-US" sz="2400" i="1" dirty="0">
                <a:solidFill>
                  <a:schemeClr val="tx2"/>
                </a:solidFill>
                <a:latin typeface="Arial" charset="0"/>
              </a:rPr>
              <a:t>What’s paradigmatic about the word qualitative?</a:t>
            </a:r>
          </a:p>
          <a:p>
            <a:pPr marL="263525" indent="0" eaLnBrk="1" hangingPunct="1">
              <a:spcBef>
                <a:spcPts val="0"/>
              </a:spcBef>
              <a:spcAft>
                <a:spcPts val="1200"/>
              </a:spcAft>
              <a:buNone/>
            </a:pPr>
            <a:r>
              <a:rPr lang="en-GB" altLang="en-US" sz="2400" dirty="0">
                <a:solidFill>
                  <a:schemeClr val="tx2"/>
                </a:solidFill>
                <a:latin typeface="Arial" charset="0"/>
              </a:rPr>
              <a:t>“… interpretative methodologies ...”</a:t>
            </a:r>
          </a:p>
          <a:p>
            <a:pPr marL="263525" indent="0" eaLnBrk="1" hangingPunct="1">
              <a:spcBef>
                <a:spcPts val="0"/>
              </a:spcBef>
              <a:spcAft>
                <a:spcPts val="1200"/>
              </a:spcAft>
              <a:buNone/>
            </a:pPr>
            <a:r>
              <a:rPr lang="en-GB" altLang="en-US" sz="2400" dirty="0">
                <a:solidFill>
                  <a:schemeClr val="tx2"/>
                </a:solidFill>
                <a:latin typeface="Arial" charset="0"/>
              </a:rPr>
              <a:t>	</a:t>
            </a:r>
            <a:r>
              <a:rPr lang="en-GB" altLang="en-US" sz="2400" i="1" dirty="0">
                <a:solidFill>
                  <a:schemeClr val="tx2"/>
                </a:solidFill>
                <a:latin typeface="Arial" charset="0"/>
              </a:rPr>
              <a:t>How can you have multiple methodologies? – Are 	there multiple </a:t>
            </a:r>
            <a:r>
              <a:rPr lang="en-GB" altLang="en-US" sz="2400" i="1" dirty="0" err="1">
                <a:solidFill>
                  <a:schemeClr val="tx2"/>
                </a:solidFill>
                <a:latin typeface="Arial" charset="0"/>
              </a:rPr>
              <a:t>biologies</a:t>
            </a:r>
            <a:r>
              <a:rPr lang="en-GB" altLang="en-US" sz="2400" i="1" dirty="0">
                <a:solidFill>
                  <a:schemeClr val="tx2"/>
                </a:solidFill>
                <a:latin typeface="Arial" charset="0"/>
              </a:rPr>
              <a:t>?</a:t>
            </a:r>
          </a:p>
          <a:p>
            <a:pPr marL="263525" indent="0" eaLnBrk="1" hangingPunct="1">
              <a:spcBef>
                <a:spcPts val="0"/>
              </a:spcBef>
              <a:spcAft>
                <a:spcPts val="1200"/>
              </a:spcAft>
              <a:buNone/>
            </a:pPr>
            <a:r>
              <a:rPr lang="en-GB" altLang="en-US" sz="2400" dirty="0">
                <a:solidFill>
                  <a:schemeClr val="tx2"/>
                </a:solidFill>
                <a:latin typeface="Arial" charset="0"/>
              </a:rPr>
              <a:t>“… case study method …”</a:t>
            </a:r>
          </a:p>
          <a:p>
            <a:pPr marL="263525" indent="0" eaLnBrk="1" hangingPunct="1">
              <a:spcBef>
                <a:spcPts val="0"/>
              </a:spcBef>
              <a:spcAft>
                <a:spcPts val="1200"/>
              </a:spcAft>
              <a:buNone/>
            </a:pPr>
            <a:r>
              <a:rPr lang="en-GB" altLang="en-US" sz="2400" dirty="0">
                <a:solidFill>
                  <a:schemeClr val="tx2"/>
                </a:solidFill>
                <a:latin typeface="Arial" charset="0"/>
              </a:rPr>
              <a:t>	</a:t>
            </a:r>
            <a:r>
              <a:rPr lang="en-GB" altLang="en-US" sz="2400" i="1" dirty="0">
                <a:solidFill>
                  <a:schemeClr val="tx2"/>
                </a:solidFill>
                <a:latin typeface="Arial" charset="0"/>
              </a:rPr>
              <a:t>Doesn’t case study involve several methods?</a:t>
            </a:r>
            <a:endParaRPr lang="en-GB" altLang="en-US" sz="2400" dirty="0">
              <a:solidFill>
                <a:schemeClr val="tx2"/>
              </a:solidFill>
              <a:latin typeface="Arial" charset="0"/>
            </a:endParaRPr>
          </a:p>
          <a:p>
            <a:pPr marL="263525" indent="0" eaLnBrk="1" hangingPunct="1">
              <a:spcBef>
                <a:spcPts val="0"/>
              </a:spcBef>
              <a:spcAft>
                <a:spcPts val="1200"/>
              </a:spcAft>
              <a:buNone/>
            </a:pPr>
            <a:r>
              <a:rPr lang="en-GB" altLang="en-US" sz="2400" dirty="0">
                <a:solidFill>
                  <a:schemeClr val="tx2"/>
                </a:solidFill>
                <a:latin typeface="Arial" charset="0"/>
              </a:rPr>
              <a:t>“… an objective approach …”</a:t>
            </a:r>
          </a:p>
          <a:p>
            <a:pPr marL="895350" indent="-631825" eaLnBrk="1" hangingPunct="1">
              <a:spcBef>
                <a:spcPts val="0"/>
              </a:spcBef>
              <a:spcAft>
                <a:spcPts val="1200"/>
              </a:spcAft>
              <a:buNone/>
            </a:pPr>
            <a:r>
              <a:rPr lang="en-GB" altLang="en-US" sz="2400" dirty="0">
                <a:solidFill>
                  <a:schemeClr val="tx2"/>
                </a:solidFill>
                <a:latin typeface="Arial" charset="0"/>
              </a:rPr>
              <a:t>	</a:t>
            </a:r>
            <a:r>
              <a:rPr lang="en-GB" altLang="en-US" sz="2400" i="1" dirty="0">
                <a:solidFill>
                  <a:schemeClr val="tx2"/>
                </a:solidFill>
                <a:latin typeface="Arial" charset="0"/>
              </a:rPr>
              <a:t>Isn’t objectivity (or subjectivity come to that) an aspect of an approach rather than a defining characteristic? </a:t>
            </a:r>
          </a:p>
          <a:p>
            <a:pPr marL="606425" indent="-342900" eaLnBrk="1" hangingPunct="1">
              <a:spcBef>
                <a:spcPts val="0"/>
              </a:spcBef>
              <a:spcAft>
                <a:spcPts val="1200"/>
              </a:spcAft>
            </a:pPr>
            <a:endParaRPr lang="en-GB" altLang="en-US" sz="2400" dirty="0">
              <a:solidFill>
                <a:schemeClr val="tx2"/>
              </a:solidFill>
              <a:latin typeface="Arial" charset="0"/>
            </a:endParaRPr>
          </a:p>
          <a:p>
            <a:pPr marL="263525" indent="0" eaLnBrk="1" hangingPunct="1">
              <a:spcBef>
                <a:spcPts val="0"/>
              </a:spcBef>
              <a:spcAft>
                <a:spcPts val="1200"/>
              </a:spcAft>
              <a:buNone/>
            </a:pPr>
            <a:endParaRPr lang="en-GB" altLang="en-US" sz="2400" dirty="0">
              <a:solidFill>
                <a:schemeClr val="tx2"/>
              </a:solidFill>
              <a:latin typeface="Arial" charset="0"/>
            </a:endParaRPr>
          </a:p>
          <a:p>
            <a:pPr marL="263525" indent="0" eaLnBrk="1" hangingPunct="1">
              <a:spcBef>
                <a:spcPts val="0"/>
              </a:spcBef>
              <a:spcAft>
                <a:spcPts val="1200"/>
              </a:spcAft>
              <a:buNone/>
            </a:pPr>
            <a:r>
              <a:rPr lang="en-GB" altLang="en-US" sz="2400" dirty="0">
                <a:solidFill>
                  <a:schemeClr val="tx2"/>
                </a:solidFill>
                <a:latin typeface="Arial" charset="0"/>
              </a:rPr>
              <a:t>	</a:t>
            </a:r>
          </a:p>
        </p:txBody>
      </p:sp>
    </p:spTree>
    <p:extLst>
      <p:ext uri="{BB962C8B-B14F-4D97-AF65-F5344CB8AC3E}">
        <p14:creationId xmlns:p14="http://schemas.microsoft.com/office/powerpoint/2010/main" val="1557073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3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332656"/>
            <a:ext cx="7793037" cy="741710"/>
          </a:xfrm>
        </p:spPr>
        <p:txBody>
          <a:bodyPr/>
          <a:lstStyle/>
          <a:p>
            <a:pPr algn="ctr" eaLnBrk="1" hangingPunct="1"/>
            <a:r>
              <a:rPr lang="en-GB" altLang="en-US" sz="3200" dirty="0">
                <a:latin typeface="Arial" charset="0"/>
              </a:rPr>
              <a:t>Other views</a:t>
            </a:r>
          </a:p>
        </p:txBody>
      </p:sp>
      <p:sp>
        <p:nvSpPr>
          <p:cNvPr id="18435" name="Rectangle 3"/>
          <p:cNvSpPr>
            <a:spLocks noGrp="1" noChangeArrowheads="1"/>
          </p:cNvSpPr>
          <p:nvPr>
            <p:ph idx="1"/>
          </p:nvPr>
        </p:nvSpPr>
        <p:spPr>
          <a:xfrm>
            <a:off x="1397775" y="1268760"/>
            <a:ext cx="6652654" cy="5184576"/>
          </a:xfrm>
        </p:spPr>
        <p:txBody>
          <a:bodyPr/>
          <a:lstStyle/>
          <a:p>
            <a:pPr marL="263525" indent="0" eaLnBrk="1" hangingPunct="1">
              <a:spcBef>
                <a:spcPts val="0"/>
              </a:spcBef>
              <a:spcAft>
                <a:spcPts val="1200"/>
              </a:spcAft>
              <a:buNone/>
            </a:pPr>
            <a:r>
              <a:rPr lang="en-GB" altLang="en-US" sz="2400" b="1" dirty="0">
                <a:solidFill>
                  <a:schemeClr val="tx2"/>
                </a:solidFill>
                <a:latin typeface="Arial" charset="0"/>
              </a:rPr>
              <a:t>Graham Gibbs</a:t>
            </a:r>
          </a:p>
          <a:p>
            <a:pPr marL="263525" indent="0" eaLnBrk="1" hangingPunct="1">
              <a:spcBef>
                <a:spcPts val="0"/>
              </a:spcBef>
              <a:spcAft>
                <a:spcPts val="1200"/>
              </a:spcAft>
              <a:buNone/>
            </a:pPr>
            <a:r>
              <a:rPr lang="en-GB" altLang="en-US" sz="2400" dirty="0">
                <a:solidFill>
                  <a:schemeClr val="tx2"/>
                </a:solidFill>
                <a:latin typeface="Arial" charset="0"/>
              </a:rPr>
              <a:t>A lot of clips on various aspects of social science research.</a:t>
            </a:r>
          </a:p>
          <a:p>
            <a:pPr marL="263525" indent="0" eaLnBrk="1" hangingPunct="1">
              <a:spcBef>
                <a:spcPts val="0"/>
              </a:spcBef>
              <a:spcAft>
                <a:spcPts val="1200"/>
              </a:spcAft>
              <a:buNone/>
            </a:pPr>
            <a:r>
              <a:rPr lang="en-GB" altLang="en-US" sz="2400" i="1" dirty="0">
                <a:solidFill>
                  <a:schemeClr val="tx2"/>
                </a:solidFill>
                <a:latin typeface="Arial" charset="0"/>
                <a:hlinkClick r:id="rId2"/>
              </a:rPr>
              <a:t>The Nature of Social Research</a:t>
            </a:r>
            <a:endParaRPr lang="en-GB" altLang="en-US" sz="2400" i="1" dirty="0">
              <a:solidFill>
                <a:schemeClr val="tx2"/>
              </a:solidFill>
              <a:latin typeface="Arial" charset="0"/>
            </a:endParaRPr>
          </a:p>
          <a:p>
            <a:pPr marL="263525" indent="0" eaLnBrk="1" hangingPunct="1">
              <a:spcBef>
                <a:spcPts val="0"/>
              </a:spcBef>
              <a:spcAft>
                <a:spcPts val="1200"/>
              </a:spcAft>
              <a:buNone/>
            </a:pPr>
            <a:endParaRPr lang="en-GB" altLang="en-US" sz="2000" dirty="0">
              <a:latin typeface="Arial" charset="0"/>
            </a:endParaRPr>
          </a:p>
          <a:p>
            <a:pPr marL="263525" lvl="0" indent="0" eaLnBrk="1" hangingPunct="1">
              <a:spcBef>
                <a:spcPts val="0"/>
              </a:spcBef>
              <a:spcAft>
                <a:spcPts val="1200"/>
              </a:spcAft>
              <a:buNone/>
            </a:pPr>
            <a:r>
              <a:rPr lang="en-GB" altLang="en-US" sz="2400" b="1" dirty="0">
                <a:solidFill>
                  <a:srgbClr val="04617B"/>
                </a:solidFill>
                <a:latin typeface="Arial" charset="0"/>
              </a:rPr>
              <a:t>John Shultz</a:t>
            </a:r>
          </a:p>
          <a:p>
            <a:pPr marL="263525" lvl="0" indent="0" eaLnBrk="1" hangingPunct="1">
              <a:spcBef>
                <a:spcPts val="0"/>
              </a:spcBef>
              <a:spcAft>
                <a:spcPts val="1200"/>
              </a:spcAft>
              <a:buNone/>
            </a:pPr>
            <a:r>
              <a:rPr lang="en-GB" altLang="en-US" sz="2400" dirty="0">
                <a:solidFill>
                  <a:srgbClr val="04617B"/>
                </a:solidFill>
                <a:latin typeface="Arial" charset="0"/>
              </a:rPr>
              <a:t>A series of clips about research methods, some aimed at Masters level rather than PhD</a:t>
            </a:r>
          </a:p>
          <a:p>
            <a:pPr marL="263525" lvl="0" indent="0" eaLnBrk="1" hangingPunct="1">
              <a:spcBef>
                <a:spcPts val="0"/>
              </a:spcBef>
              <a:spcAft>
                <a:spcPts val="1200"/>
              </a:spcAft>
              <a:buNone/>
            </a:pPr>
            <a:r>
              <a:rPr lang="en-GB" altLang="en-US" sz="2400" i="1" dirty="0">
                <a:solidFill>
                  <a:srgbClr val="04617B"/>
                </a:solidFill>
                <a:latin typeface="Arial" charset="0"/>
                <a:hlinkClick r:id="rId3"/>
              </a:rPr>
              <a:t>Assumptions of Researchers</a:t>
            </a:r>
            <a:endParaRPr lang="en-GB" altLang="en-US" sz="2400" i="1" dirty="0">
              <a:solidFill>
                <a:srgbClr val="04617B"/>
              </a:solidFill>
              <a:latin typeface="Arial" charset="0"/>
            </a:endParaRPr>
          </a:p>
          <a:p>
            <a:pPr marL="263525" indent="0" eaLnBrk="1" hangingPunct="1">
              <a:spcBef>
                <a:spcPts val="0"/>
              </a:spcBef>
              <a:spcAft>
                <a:spcPts val="1200"/>
              </a:spcAft>
              <a:buNone/>
            </a:pPr>
            <a:endParaRPr lang="en-GB" altLang="en-US" sz="2000" dirty="0">
              <a:latin typeface="Arial" charset="0"/>
            </a:endParaRPr>
          </a:p>
          <a:p>
            <a:pPr marL="263525" indent="0" eaLnBrk="1" hangingPunct="1">
              <a:spcBef>
                <a:spcPts val="0"/>
              </a:spcBef>
              <a:spcAft>
                <a:spcPts val="1200"/>
              </a:spcAft>
              <a:buNone/>
            </a:pPr>
            <a:r>
              <a:rPr lang="en-GB" altLang="en-US" sz="2400" b="1" dirty="0">
                <a:solidFill>
                  <a:schemeClr val="tx2"/>
                </a:solidFill>
                <a:latin typeface="Arial" charset="0"/>
                <a:hlinkClick r:id="rId4"/>
              </a:rPr>
              <a:t>SAGE Research Methods Map</a:t>
            </a:r>
            <a:endParaRPr lang="en-GB" altLang="en-US" sz="2400" b="1" dirty="0">
              <a:solidFill>
                <a:schemeClr val="tx2"/>
              </a:solidFill>
              <a:latin typeface="Arial" charset="0"/>
            </a:endParaRPr>
          </a:p>
          <a:p>
            <a:pPr marL="263525" indent="0" eaLnBrk="1" hangingPunct="1">
              <a:spcBef>
                <a:spcPts val="0"/>
              </a:spcBef>
              <a:spcAft>
                <a:spcPts val="1200"/>
              </a:spcAft>
              <a:buNone/>
            </a:pPr>
            <a:endParaRPr lang="en-GB" altLang="en-US" sz="2000" dirty="0">
              <a:latin typeface="Arial" charset="0"/>
            </a:endParaRPr>
          </a:p>
        </p:txBody>
      </p:sp>
    </p:spTree>
    <p:extLst>
      <p:ext uri="{BB962C8B-B14F-4D97-AF65-F5344CB8AC3E}">
        <p14:creationId xmlns:p14="http://schemas.microsoft.com/office/powerpoint/2010/main" val="980504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332656"/>
            <a:ext cx="7793037" cy="741710"/>
          </a:xfrm>
        </p:spPr>
        <p:txBody>
          <a:bodyPr/>
          <a:lstStyle/>
          <a:p>
            <a:pPr algn="ctr" eaLnBrk="1" hangingPunct="1"/>
            <a:r>
              <a:rPr lang="en-GB" altLang="en-US" sz="3200" dirty="0">
                <a:latin typeface="Arial" charset="0"/>
              </a:rPr>
              <a:t>Mixed Methods</a:t>
            </a:r>
          </a:p>
        </p:txBody>
      </p:sp>
      <p:sp>
        <p:nvSpPr>
          <p:cNvPr id="18435" name="Rectangle 3"/>
          <p:cNvSpPr>
            <a:spLocks noGrp="1" noChangeArrowheads="1"/>
          </p:cNvSpPr>
          <p:nvPr>
            <p:ph idx="1"/>
          </p:nvPr>
        </p:nvSpPr>
        <p:spPr>
          <a:xfrm>
            <a:off x="1865827" y="1628800"/>
            <a:ext cx="5716550" cy="4641916"/>
          </a:xfrm>
        </p:spPr>
        <p:txBody>
          <a:bodyPr/>
          <a:lstStyle/>
          <a:p>
            <a:pPr marL="606425" indent="-342900" eaLnBrk="1" hangingPunct="1">
              <a:spcBef>
                <a:spcPts val="0"/>
              </a:spcBef>
              <a:spcAft>
                <a:spcPts val="1200"/>
              </a:spcAft>
            </a:pPr>
            <a:r>
              <a:rPr lang="en-GB" altLang="en-US" sz="2400" b="1" dirty="0">
                <a:solidFill>
                  <a:schemeClr val="tx2"/>
                </a:solidFill>
                <a:latin typeface="Arial" charset="0"/>
              </a:rPr>
              <a:t>What is ‘mixed methods’ research?</a:t>
            </a:r>
          </a:p>
          <a:p>
            <a:pPr marL="606425" indent="-342900" eaLnBrk="1" hangingPunct="1">
              <a:spcBef>
                <a:spcPts val="0"/>
              </a:spcBef>
              <a:spcAft>
                <a:spcPts val="1200"/>
              </a:spcAft>
            </a:pPr>
            <a:r>
              <a:rPr lang="en-GB" altLang="en-US" sz="2400" b="1" dirty="0">
                <a:solidFill>
                  <a:schemeClr val="tx2"/>
                </a:solidFill>
                <a:latin typeface="Arial" charset="0"/>
              </a:rPr>
              <a:t>Is it a paradigm?</a:t>
            </a:r>
          </a:p>
          <a:p>
            <a:pPr marL="606425" indent="-342900" eaLnBrk="1" hangingPunct="1">
              <a:spcBef>
                <a:spcPts val="0"/>
              </a:spcBef>
              <a:spcAft>
                <a:spcPts val="1200"/>
              </a:spcAft>
            </a:pPr>
            <a:r>
              <a:rPr lang="en-GB" altLang="en-US" sz="2400" b="1" dirty="0">
                <a:solidFill>
                  <a:schemeClr val="tx2"/>
                </a:solidFill>
                <a:latin typeface="Arial" charset="0"/>
              </a:rPr>
              <a:t>Where does it fit with polarised views about ontology and epistemology?</a:t>
            </a:r>
          </a:p>
          <a:p>
            <a:pPr marL="606425" indent="-342900" eaLnBrk="1" hangingPunct="1">
              <a:spcBef>
                <a:spcPts val="0"/>
              </a:spcBef>
              <a:spcAft>
                <a:spcPts val="1200"/>
              </a:spcAft>
            </a:pPr>
            <a:r>
              <a:rPr lang="en-GB" altLang="en-US" sz="2400" b="1" dirty="0">
                <a:solidFill>
                  <a:schemeClr val="tx2"/>
                </a:solidFill>
                <a:latin typeface="Arial" charset="0"/>
              </a:rPr>
              <a:t>Is it just an excuse to ‘mix methods’  without an underpinning theoretical position?!</a:t>
            </a:r>
            <a:endParaRPr lang="en-GB" altLang="en-US" sz="2400" dirty="0">
              <a:solidFill>
                <a:srgbClr val="04617B"/>
              </a:solidFill>
              <a:latin typeface="Arial" charset="0"/>
            </a:endParaRPr>
          </a:p>
          <a:p>
            <a:pPr marL="263525" indent="0" eaLnBrk="1" hangingPunct="1">
              <a:spcBef>
                <a:spcPts val="0"/>
              </a:spcBef>
              <a:spcAft>
                <a:spcPts val="1200"/>
              </a:spcAft>
              <a:buNone/>
            </a:pPr>
            <a:endParaRPr lang="en-GB" altLang="en-US" sz="2000" dirty="0">
              <a:latin typeface="Arial" charset="0"/>
            </a:endParaRPr>
          </a:p>
        </p:txBody>
      </p:sp>
    </p:spTree>
    <p:extLst>
      <p:ext uri="{BB962C8B-B14F-4D97-AF65-F5344CB8AC3E}">
        <p14:creationId xmlns:p14="http://schemas.microsoft.com/office/powerpoint/2010/main" val="20401610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1912</TotalTime>
  <Words>394</Words>
  <Application>Microsoft Office PowerPoint</Application>
  <PresentationFormat>On-screen Show (4:3)</PresentationFormat>
  <Paragraphs>71</Paragraphs>
  <Slides>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Arial Unicode MS</vt:lpstr>
      <vt:lpstr>Arial</vt:lpstr>
      <vt:lpstr>Book Antiqua</vt:lpstr>
      <vt:lpstr>Calibri</vt:lpstr>
      <vt:lpstr>Constantia</vt:lpstr>
      <vt:lpstr>Tahoma</vt:lpstr>
      <vt:lpstr>Times New Roman</vt:lpstr>
      <vt:lpstr>Wingdings</vt:lpstr>
      <vt:lpstr>Wingdings 2</vt:lpstr>
      <vt:lpstr>Flow</vt:lpstr>
      <vt:lpstr>PowerPoint Presentation</vt:lpstr>
      <vt:lpstr>A word about paradigms</vt:lpstr>
      <vt:lpstr>PowerPoint Presentation</vt:lpstr>
      <vt:lpstr>Making sense of terminology</vt:lpstr>
      <vt:lpstr>PowerPoint Presentation</vt:lpstr>
      <vt:lpstr>So, what’s wrong with saying …</vt:lpstr>
      <vt:lpstr>Other views</vt:lpstr>
      <vt:lpstr>Mixed Methods</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Research Instruments</dc:title>
  <dc:creator>Dept of Education</dc:creator>
  <cp:lastModifiedBy>Paul Denley</cp:lastModifiedBy>
  <cp:revision>130</cp:revision>
  <cp:lastPrinted>2016-05-09T12:10:43Z</cp:lastPrinted>
  <dcterms:created xsi:type="dcterms:W3CDTF">2004-06-10T14:32:03Z</dcterms:created>
  <dcterms:modified xsi:type="dcterms:W3CDTF">2018-05-23T17:51:17Z</dcterms:modified>
</cp:coreProperties>
</file>