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29" r:id="rId1"/>
  </p:sldMasterIdLst>
  <p:notesMasterIdLst>
    <p:notesMasterId r:id="rId20"/>
  </p:notesMasterIdLst>
  <p:handoutMasterIdLst>
    <p:handoutMasterId r:id="rId21"/>
  </p:handoutMasterIdLst>
  <p:sldIdLst>
    <p:sldId id="290" r:id="rId2"/>
    <p:sldId id="318" r:id="rId3"/>
    <p:sldId id="314" r:id="rId4"/>
    <p:sldId id="291" r:id="rId5"/>
    <p:sldId id="284" r:id="rId6"/>
    <p:sldId id="289" r:id="rId7"/>
    <p:sldId id="292" r:id="rId8"/>
    <p:sldId id="315" r:id="rId9"/>
    <p:sldId id="295" r:id="rId10"/>
    <p:sldId id="293" r:id="rId11"/>
    <p:sldId id="294" r:id="rId12"/>
    <p:sldId id="297" r:id="rId13"/>
    <p:sldId id="300" r:id="rId14"/>
    <p:sldId id="316" r:id="rId15"/>
    <p:sldId id="302" r:id="rId16"/>
    <p:sldId id="317" r:id="rId17"/>
    <p:sldId id="319" r:id="rId18"/>
    <p:sldId id="320" r:id="rId19"/>
  </p:sldIdLst>
  <p:sldSz cx="9144000" cy="6858000" type="screen4x3"/>
  <p:notesSz cx="9872663" cy="6797675"/>
  <p:defaultTextStyle>
    <a:defPPr>
      <a:defRPr lang="en-GB"/>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1" userDrawn="1">
          <p15:clr>
            <a:srgbClr val="A4A3A4"/>
          </p15:clr>
        </p15:guide>
        <p15:guide id="2" pos="311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651" autoAdjust="0"/>
  </p:normalViewPr>
  <p:slideViewPr>
    <p:cSldViewPr>
      <p:cViewPr varScale="1">
        <p:scale>
          <a:sx n="73" d="100"/>
          <a:sy n="73" d="100"/>
        </p:scale>
        <p:origin x="1008"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846"/>
    </p:cViewPr>
  </p:sorterViewPr>
  <p:notesViewPr>
    <p:cSldViewPr>
      <p:cViewPr varScale="1">
        <p:scale>
          <a:sx n="31" d="100"/>
          <a:sy n="31" d="100"/>
        </p:scale>
        <p:origin x="-1404" y="-78"/>
      </p:cViewPr>
      <p:guideLst>
        <p:guide orient="horz" pos="2141"/>
        <p:guide pos="311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2"/>
          <p:cNvSpPr>
            <a:spLocks noGrp="1" noChangeArrowheads="1"/>
          </p:cNvSpPr>
          <p:nvPr>
            <p:ph type="hdr" sz="quarter"/>
          </p:nvPr>
        </p:nvSpPr>
        <p:spPr bwMode="auto">
          <a:xfrm>
            <a:off x="1" y="0"/>
            <a:ext cx="4278154"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en-GB"/>
          </a:p>
        </p:txBody>
      </p:sp>
      <p:sp>
        <p:nvSpPr>
          <p:cNvPr id="91139" name="Rectangle 3"/>
          <p:cNvSpPr>
            <a:spLocks noGrp="1" noChangeArrowheads="1"/>
          </p:cNvSpPr>
          <p:nvPr>
            <p:ph type="dt" sz="quarter" idx="1"/>
          </p:nvPr>
        </p:nvSpPr>
        <p:spPr bwMode="auto">
          <a:xfrm>
            <a:off x="5592225" y="0"/>
            <a:ext cx="4278154"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en-GB"/>
          </a:p>
        </p:txBody>
      </p:sp>
      <p:sp>
        <p:nvSpPr>
          <p:cNvPr id="91140" name="Rectangle 4"/>
          <p:cNvSpPr>
            <a:spLocks noGrp="1" noChangeArrowheads="1"/>
          </p:cNvSpPr>
          <p:nvPr>
            <p:ph type="ftr" sz="quarter" idx="2"/>
          </p:nvPr>
        </p:nvSpPr>
        <p:spPr bwMode="auto">
          <a:xfrm>
            <a:off x="1" y="6456611"/>
            <a:ext cx="4278154"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en-GB"/>
          </a:p>
        </p:txBody>
      </p:sp>
      <p:sp>
        <p:nvSpPr>
          <p:cNvPr id="91141" name="Rectangle 5"/>
          <p:cNvSpPr>
            <a:spLocks noGrp="1" noChangeArrowheads="1"/>
          </p:cNvSpPr>
          <p:nvPr>
            <p:ph type="sldNum" sz="quarter" idx="3"/>
          </p:nvPr>
        </p:nvSpPr>
        <p:spPr bwMode="auto">
          <a:xfrm>
            <a:off x="5592225" y="6456611"/>
            <a:ext cx="4278154"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8DF9C2BF-11AE-4011-9DF0-CC10681AEFFC}" type="slidenum">
              <a:rPr lang="en-GB"/>
              <a:pPr>
                <a:defRPr/>
              </a:pPr>
              <a:t>‹#›</a:t>
            </a:fld>
            <a:endParaRPr lang="en-GB"/>
          </a:p>
        </p:txBody>
      </p:sp>
    </p:spTree>
    <p:extLst>
      <p:ext uri="{BB962C8B-B14F-4D97-AF65-F5344CB8AC3E}">
        <p14:creationId xmlns:p14="http://schemas.microsoft.com/office/powerpoint/2010/main" val="17286948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0"/>
            <a:ext cx="4278154"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en-GB"/>
          </a:p>
        </p:txBody>
      </p:sp>
      <p:sp>
        <p:nvSpPr>
          <p:cNvPr id="58371" name="Rectangle 3"/>
          <p:cNvSpPr>
            <a:spLocks noGrp="1" noChangeArrowheads="1"/>
          </p:cNvSpPr>
          <p:nvPr>
            <p:ph type="dt" idx="1"/>
          </p:nvPr>
        </p:nvSpPr>
        <p:spPr bwMode="auto">
          <a:xfrm>
            <a:off x="5594510" y="0"/>
            <a:ext cx="4278154"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en-GB"/>
          </a:p>
        </p:txBody>
      </p:sp>
      <p:sp>
        <p:nvSpPr>
          <p:cNvPr id="26628" name="Rectangle 4"/>
          <p:cNvSpPr>
            <a:spLocks noGrp="1" noRot="1" noChangeAspect="1" noChangeArrowheads="1" noTextEdit="1"/>
          </p:cNvSpPr>
          <p:nvPr>
            <p:ph type="sldImg" idx="2"/>
          </p:nvPr>
        </p:nvSpPr>
        <p:spPr bwMode="auto">
          <a:xfrm>
            <a:off x="3236913" y="509588"/>
            <a:ext cx="3398837" cy="25495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3" name="Rectangle 5"/>
          <p:cNvSpPr>
            <a:spLocks noGrp="1" noChangeArrowheads="1"/>
          </p:cNvSpPr>
          <p:nvPr>
            <p:ph type="body" sz="quarter" idx="3"/>
          </p:nvPr>
        </p:nvSpPr>
        <p:spPr bwMode="auto">
          <a:xfrm>
            <a:off x="1316356" y="3228895"/>
            <a:ext cx="7239953" cy="305895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58374" name="Rectangle 6"/>
          <p:cNvSpPr>
            <a:spLocks noGrp="1" noChangeArrowheads="1"/>
          </p:cNvSpPr>
          <p:nvPr>
            <p:ph type="ftr" sz="quarter" idx="4"/>
          </p:nvPr>
        </p:nvSpPr>
        <p:spPr bwMode="auto">
          <a:xfrm>
            <a:off x="1" y="6457792"/>
            <a:ext cx="4278154"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en-GB"/>
          </a:p>
        </p:txBody>
      </p:sp>
      <p:sp>
        <p:nvSpPr>
          <p:cNvPr id="58375" name="Rectangle 7"/>
          <p:cNvSpPr>
            <a:spLocks noGrp="1" noChangeArrowheads="1"/>
          </p:cNvSpPr>
          <p:nvPr>
            <p:ph type="sldNum" sz="quarter" idx="5"/>
          </p:nvPr>
        </p:nvSpPr>
        <p:spPr bwMode="auto">
          <a:xfrm>
            <a:off x="5594510" y="6457792"/>
            <a:ext cx="4278154"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4880157F-96D2-4A0C-8D64-3ED1A0AD77E7}" type="slidenum">
              <a:rPr lang="en-GB"/>
              <a:pPr>
                <a:defRPr/>
              </a:pPr>
              <a:t>‹#›</a:t>
            </a:fld>
            <a:endParaRPr lang="en-GB"/>
          </a:p>
        </p:txBody>
      </p:sp>
    </p:spTree>
    <p:extLst>
      <p:ext uri="{BB962C8B-B14F-4D97-AF65-F5344CB8AC3E}">
        <p14:creationId xmlns:p14="http://schemas.microsoft.com/office/powerpoint/2010/main" val="3010016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endParaRPr lang="en-GB"/>
          </a:p>
        </p:txBody>
      </p:sp>
      <p:sp>
        <p:nvSpPr>
          <p:cNvPr id="19" name="Footer Placeholder 18"/>
          <p:cNvSpPr>
            <a:spLocks noGrp="1"/>
          </p:cNvSpPr>
          <p:nvPr>
            <p:ph type="ftr" sz="quarter" idx="11"/>
          </p:nvPr>
        </p:nvSpPr>
        <p:spPr/>
        <p:txBody>
          <a:bodyPr/>
          <a:lstStyle/>
          <a:p>
            <a:pPr>
              <a:defRPr/>
            </a:pPr>
            <a:endParaRPr lang="en-GB"/>
          </a:p>
        </p:txBody>
      </p:sp>
      <p:sp>
        <p:nvSpPr>
          <p:cNvPr id="27" name="Slide Number Placeholder 26"/>
          <p:cNvSpPr>
            <a:spLocks noGrp="1"/>
          </p:cNvSpPr>
          <p:nvPr>
            <p:ph type="sldNum" sz="quarter" idx="12"/>
          </p:nvPr>
        </p:nvSpPr>
        <p:spPr/>
        <p:txBody>
          <a:bodyPr/>
          <a:lstStyle/>
          <a:p>
            <a:pPr>
              <a:defRPr/>
            </a:pPr>
            <a:fld id="{4D2901B9-9F81-41B5-B9AE-36E8AAF3F24A}" type="slidenum">
              <a:rPr lang="en-GB" smtClean="0"/>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A0D443E6-A525-4823-8658-F8A32DD51E3C}" type="slidenum">
              <a:rPr lang="en-GB" smtClean="0"/>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BC73542D-B53A-4864-9F29-E4CB180F18B4}" type="slidenum">
              <a:rPr lang="en-GB" smtClean="0"/>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E86F1230-98CD-4120-AFF4-C1156E549E81}" type="slidenum">
              <a:rPr lang="en-GB" smtClean="0"/>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C8653073-411F-4046-9A3D-B874A9C073A1}" type="slidenum">
              <a:rPr lang="en-GB" smtClean="0"/>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B6A35EAC-E9A2-42EE-9531-9091AA28CA5F}" type="slidenum">
              <a:rPr lang="en-GB" smtClean="0"/>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pPr>
              <a:defRPr/>
            </a:pPr>
            <a:fld id="{EB7A4AEF-B48E-4B36-BA8C-3BF41F3E8124}" type="slidenum">
              <a:rPr lang="en-GB" smtClean="0"/>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pPr>
              <a:defRPr/>
            </a:pPr>
            <a:fld id="{583A69E8-D7BE-4799-B53C-BCF034A955B6}" type="slidenum">
              <a:rPr lang="en-GB" smtClean="0"/>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p>
            <a:pPr>
              <a:defRPr/>
            </a:pPr>
            <a:fld id="{E89D6A02-21ED-4D72-90C0-F10F60232DBF}" type="slidenum">
              <a:rPr lang="en-GB" smtClean="0"/>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4DFD5E0F-B9A1-4923-8C25-ED6EB69FCB4F}" type="slidenum">
              <a:rPr lang="en-GB" smtClean="0"/>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a:xfrm>
            <a:off x="8077200" y="6356350"/>
            <a:ext cx="609600" cy="365125"/>
          </a:xfrm>
        </p:spPr>
        <p:txBody>
          <a:bodyPr/>
          <a:lstStyle/>
          <a:p>
            <a:pPr>
              <a:defRPr/>
            </a:pPr>
            <a:fld id="{7D8508DE-844C-4A09-A56F-303C1CA732D4}" type="slidenum">
              <a:rPr lang="en-GB" smtClean="0"/>
              <a:pPr>
                <a:defRPr/>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BA8231CF-7677-4E5F-8C22-DC5CC50603E2}" type="slidenum">
              <a:rPr lang="en-GB" smtClean="0"/>
              <a:pPr>
                <a:defRPr/>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pearsonclinical.com/education/products/100000780/behavioral-observation-of-students-in-schools-boss.html" TargetMode="External"/><Relationship Id="rId2" Type="http://schemas.openxmlformats.org/officeDocument/2006/relationships/hyperlink" Target="http://www.youtube.com/watch?v=vJG698U2Mvo"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hyperlink" Target="https://tla.mpi.nl/tools/tla-tools/elan/" TargetMode="External"/><Relationship Id="rId7" Type="http://schemas.openxmlformats.org/officeDocument/2006/relationships/image" Target="../media/image8.gif"/><Relationship Id="rId2" Type="http://schemas.openxmlformats.org/officeDocument/2006/relationships/hyperlink" Target="https://www.youtube.com/watch?v=0FnL4n6q_B8" TargetMode="External"/><Relationship Id="rId1" Type="http://schemas.openxmlformats.org/officeDocument/2006/relationships/slideLayout" Target="../slideLayouts/slideLayout2.xml"/><Relationship Id="rId6" Type="http://schemas.openxmlformats.org/officeDocument/2006/relationships/hyperlink" Target="http://www.researchware.com/" TargetMode="External"/><Relationship Id="rId5" Type="http://schemas.openxmlformats.org/officeDocument/2006/relationships/hyperlink" Target="http://atlasti.com/" TargetMode="External"/><Relationship Id="rId4" Type="http://schemas.openxmlformats.org/officeDocument/2006/relationships/hyperlink" Target="http://www.anvil-software.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QxLFTvodBB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116013" y="765175"/>
            <a:ext cx="7772400" cy="2016125"/>
          </a:xfrm>
        </p:spPr>
        <p:txBody>
          <a:bodyPr/>
          <a:lstStyle/>
          <a:p>
            <a:pPr algn="ctr" eaLnBrk="1" hangingPunct="1"/>
            <a:r>
              <a:rPr lang="en-GB" altLang="en-US" sz="3600" b="1" dirty="0" smtClean="0">
                <a:latin typeface="Arial" charset="0"/>
              </a:rPr>
              <a:t>Research Methods in Education </a:t>
            </a:r>
            <a:br>
              <a:rPr lang="en-GB" altLang="en-US" sz="3600" b="1" dirty="0" smtClean="0">
                <a:latin typeface="Arial" charset="0"/>
              </a:rPr>
            </a:br>
            <a:r>
              <a:rPr lang="en-GB" altLang="en-US" sz="3600" dirty="0" smtClean="0">
                <a:latin typeface="Arial" charset="0"/>
              </a:rPr>
              <a:t>Session </a:t>
            </a:r>
            <a:r>
              <a:rPr lang="en-GB" altLang="en-US" sz="3600" b="1" dirty="0" smtClean="0">
                <a:latin typeface="Arial" charset="0"/>
              </a:rPr>
              <a:t>6</a:t>
            </a:r>
            <a:endParaRPr lang="en-US" altLang="en-US" sz="3600" b="1" dirty="0" smtClean="0">
              <a:latin typeface="Arial" charset="0"/>
            </a:endParaRPr>
          </a:p>
        </p:txBody>
      </p:sp>
      <p:sp>
        <p:nvSpPr>
          <p:cNvPr id="3075" name="Rectangle 3"/>
          <p:cNvSpPr>
            <a:spLocks noGrp="1" noChangeArrowheads="1"/>
          </p:cNvSpPr>
          <p:nvPr>
            <p:ph type="subTitle" idx="1"/>
          </p:nvPr>
        </p:nvSpPr>
        <p:spPr>
          <a:xfrm>
            <a:off x="1331913" y="3933825"/>
            <a:ext cx="6400800" cy="1752600"/>
          </a:xfrm>
        </p:spPr>
        <p:txBody>
          <a:bodyPr/>
          <a:lstStyle/>
          <a:p>
            <a:pPr algn="ctr" eaLnBrk="1" hangingPunct="1"/>
            <a:r>
              <a:rPr lang="en-GB" altLang="en-US" b="1" dirty="0" smtClean="0">
                <a:solidFill>
                  <a:schemeClr val="tx2"/>
                </a:solidFill>
                <a:latin typeface="Arial" charset="0"/>
              </a:rPr>
              <a:t>Observation and the use of video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350963" y="188913"/>
            <a:ext cx="7793037" cy="1462087"/>
          </a:xfrm>
        </p:spPr>
        <p:txBody>
          <a:bodyPr/>
          <a:lstStyle/>
          <a:p>
            <a:pPr eaLnBrk="1" hangingPunct="1"/>
            <a:r>
              <a:rPr lang="en-GB" altLang="en-US" sz="3200" dirty="0" smtClean="0">
                <a:latin typeface="Arial" charset="0"/>
              </a:rPr>
              <a:t>What might you look at? - Pupils</a:t>
            </a:r>
            <a:endParaRPr lang="en-GB" altLang="en-US" dirty="0" smtClean="0"/>
          </a:p>
        </p:txBody>
      </p:sp>
      <p:sp>
        <p:nvSpPr>
          <p:cNvPr id="106499" name="Rectangle 3"/>
          <p:cNvSpPr>
            <a:spLocks noGrp="1" noChangeArrowheads="1"/>
          </p:cNvSpPr>
          <p:nvPr>
            <p:ph idx="1"/>
          </p:nvPr>
        </p:nvSpPr>
        <p:spPr>
          <a:xfrm>
            <a:off x="755576" y="2204864"/>
            <a:ext cx="8064896" cy="4114800"/>
          </a:xfrm>
        </p:spPr>
        <p:txBody>
          <a:bodyPr/>
          <a:lstStyle/>
          <a:p>
            <a:pPr marL="365125" indent="-365125" eaLnBrk="1" hangingPunct="1">
              <a:spcBef>
                <a:spcPts val="0"/>
              </a:spcBef>
              <a:spcAft>
                <a:spcPts val="1200"/>
              </a:spcAft>
            </a:pPr>
            <a:r>
              <a:rPr lang="en-GB" altLang="en-US" sz="2400" dirty="0" smtClean="0">
                <a:latin typeface="Arial" charset="0"/>
              </a:rPr>
              <a:t>Physical setting</a:t>
            </a:r>
          </a:p>
          <a:p>
            <a:pPr marL="365125" indent="-365125" eaLnBrk="1" hangingPunct="1">
              <a:spcBef>
                <a:spcPts val="0"/>
              </a:spcBef>
              <a:spcAft>
                <a:spcPts val="1200"/>
              </a:spcAft>
            </a:pPr>
            <a:r>
              <a:rPr lang="en-GB" altLang="en-US" sz="2400" dirty="0" smtClean="0">
                <a:latin typeface="Arial" charset="0"/>
              </a:rPr>
              <a:t>Number of pupils</a:t>
            </a:r>
          </a:p>
          <a:p>
            <a:pPr marL="365125" indent="-365125" eaLnBrk="1" hangingPunct="1">
              <a:spcBef>
                <a:spcPts val="0"/>
              </a:spcBef>
              <a:spcAft>
                <a:spcPts val="1200"/>
              </a:spcAft>
            </a:pPr>
            <a:r>
              <a:rPr lang="en-GB" altLang="en-US" sz="2400" dirty="0" smtClean="0">
                <a:latin typeface="Arial" charset="0"/>
              </a:rPr>
              <a:t>Grouping of pupils</a:t>
            </a:r>
          </a:p>
          <a:p>
            <a:pPr marL="365125" indent="-365125" eaLnBrk="1" hangingPunct="1">
              <a:spcBef>
                <a:spcPts val="0"/>
              </a:spcBef>
              <a:spcAft>
                <a:spcPts val="1200"/>
              </a:spcAft>
            </a:pPr>
            <a:r>
              <a:rPr lang="en-GB" altLang="en-US" sz="2400" dirty="0" smtClean="0">
                <a:latin typeface="Arial" charset="0"/>
              </a:rPr>
              <a:t>Use of classroom territory</a:t>
            </a:r>
          </a:p>
          <a:p>
            <a:pPr marL="365125" indent="-365125" eaLnBrk="1" hangingPunct="1">
              <a:spcBef>
                <a:spcPts val="0"/>
              </a:spcBef>
              <a:spcAft>
                <a:spcPts val="1200"/>
              </a:spcAft>
            </a:pPr>
            <a:r>
              <a:rPr lang="en-GB" altLang="en-US" sz="2400" dirty="0" smtClean="0">
                <a:latin typeface="Arial" charset="0"/>
              </a:rPr>
              <a:t>Nature of transactions between pupils (if any)</a:t>
            </a:r>
          </a:p>
          <a:p>
            <a:pPr marL="365125" indent="-365125" eaLnBrk="1" hangingPunct="1">
              <a:spcBef>
                <a:spcPts val="0"/>
              </a:spcBef>
              <a:spcAft>
                <a:spcPts val="1200"/>
              </a:spcAft>
            </a:pPr>
            <a:r>
              <a:rPr lang="en-GB" altLang="en-US" sz="2400" dirty="0" smtClean="0">
                <a:latin typeface="Arial" charset="0"/>
              </a:rPr>
              <a:t>Nature of transactions between pupils and teacher</a:t>
            </a:r>
          </a:p>
          <a:p>
            <a:pPr marL="365125" indent="-365125" eaLnBrk="1" hangingPunct="1">
              <a:spcBef>
                <a:spcPts val="0"/>
              </a:spcBef>
              <a:spcAft>
                <a:spcPts val="1200"/>
              </a:spcAft>
            </a:pPr>
            <a:r>
              <a:rPr lang="en-GB" altLang="en-US" sz="2400" dirty="0" smtClean="0">
                <a:latin typeface="Arial" charset="0"/>
              </a:rPr>
              <a:t>Classroom conventions in behaviour (e.g. hand raising)</a:t>
            </a:r>
          </a:p>
          <a:p>
            <a:pPr marL="365125" indent="-365125" eaLnBrk="1" hangingPunct="1">
              <a:spcBef>
                <a:spcPts val="0"/>
              </a:spcBef>
              <a:spcAft>
                <a:spcPts val="1200"/>
              </a:spcAft>
            </a:pPr>
            <a:r>
              <a:rPr lang="en-GB" altLang="en-US" sz="2400" dirty="0" smtClean="0">
                <a:latin typeface="Arial" charset="0"/>
              </a:rPr>
              <a:t>Division of labour amongst pupils</a:t>
            </a:r>
            <a:endParaRPr lang="en-GB" altLang="en-US" sz="2000" dirty="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64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64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64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64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0649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06499">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06499">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0649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350963" y="188913"/>
            <a:ext cx="7793037" cy="1462087"/>
          </a:xfrm>
        </p:spPr>
        <p:txBody>
          <a:bodyPr/>
          <a:lstStyle/>
          <a:p>
            <a:r>
              <a:rPr lang="en-GB" altLang="en-US" sz="3200" dirty="0">
                <a:latin typeface="Arial" charset="0"/>
              </a:rPr>
              <a:t>What might you look at? </a:t>
            </a:r>
            <a:r>
              <a:rPr lang="en-GB" altLang="en-US" sz="3200" dirty="0" smtClean="0">
                <a:latin typeface="Arial" charset="0"/>
              </a:rPr>
              <a:t>– Teachers</a:t>
            </a:r>
          </a:p>
        </p:txBody>
      </p:sp>
      <p:sp>
        <p:nvSpPr>
          <p:cNvPr id="107523" name="Rectangle 3"/>
          <p:cNvSpPr>
            <a:spLocks noGrp="1" noChangeArrowheads="1"/>
          </p:cNvSpPr>
          <p:nvPr>
            <p:ph idx="1"/>
          </p:nvPr>
        </p:nvSpPr>
        <p:spPr>
          <a:xfrm>
            <a:off x="900113" y="2133600"/>
            <a:ext cx="7772400" cy="4114800"/>
          </a:xfrm>
        </p:spPr>
        <p:txBody>
          <a:bodyPr>
            <a:normAutofit/>
          </a:bodyPr>
          <a:lstStyle/>
          <a:p>
            <a:pPr marL="609600" indent="-609600" eaLnBrk="1" hangingPunct="1">
              <a:spcBef>
                <a:spcPts val="0"/>
              </a:spcBef>
              <a:spcAft>
                <a:spcPts val="1200"/>
              </a:spcAft>
            </a:pPr>
            <a:r>
              <a:rPr lang="en-GB" altLang="en-US" sz="2400" dirty="0" smtClean="0">
                <a:latin typeface="Arial" charset="0"/>
              </a:rPr>
              <a:t>Use of classroom territory</a:t>
            </a:r>
          </a:p>
          <a:p>
            <a:pPr marL="609600" indent="-609600" eaLnBrk="1" hangingPunct="1">
              <a:spcBef>
                <a:spcPts val="0"/>
              </a:spcBef>
              <a:spcAft>
                <a:spcPts val="1200"/>
              </a:spcAft>
            </a:pPr>
            <a:r>
              <a:rPr lang="en-GB" altLang="en-US" sz="2400" dirty="0" smtClean="0">
                <a:latin typeface="Arial" charset="0"/>
              </a:rPr>
              <a:t>Posture/tone/other personal characteristics</a:t>
            </a:r>
          </a:p>
          <a:p>
            <a:pPr marL="609600" indent="-609600" eaLnBrk="1" hangingPunct="1">
              <a:spcBef>
                <a:spcPts val="0"/>
              </a:spcBef>
              <a:spcAft>
                <a:spcPts val="1200"/>
              </a:spcAft>
            </a:pPr>
            <a:r>
              <a:rPr lang="en-GB" altLang="en-US" sz="2400" dirty="0" smtClean="0">
                <a:latin typeface="Arial" charset="0"/>
              </a:rPr>
              <a:t>Complexity of vocabulary</a:t>
            </a:r>
          </a:p>
          <a:p>
            <a:pPr marL="609600" indent="-609600" eaLnBrk="1" hangingPunct="1">
              <a:spcBef>
                <a:spcPts val="0"/>
              </a:spcBef>
              <a:spcAft>
                <a:spcPts val="1200"/>
              </a:spcAft>
            </a:pPr>
            <a:r>
              <a:rPr lang="en-GB" altLang="en-US" sz="2400" dirty="0" smtClean="0">
                <a:latin typeface="Arial" charset="0"/>
              </a:rPr>
              <a:t>Nature of questions</a:t>
            </a:r>
          </a:p>
          <a:p>
            <a:pPr marL="609600" indent="-609600" eaLnBrk="1" hangingPunct="1">
              <a:spcBef>
                <a:spcPts val="0"/>
              </a:spcBef>
              <a:spcAft>
                <a:spcPts val="1200"/>
              </a:spcAft>
            </a:pPr>
            <a:r>
              <a:rPr lang="en-GB" altLang="en-US" sz="2400" dirty="0" smtClean="0">
                <a:latin typeface="Arial" charset="0"/>
              </a:rPr>
              <a:t>Explicit/implicit structure for lesson</a:t>
            </a:r>
          </a:p>
          <a:p>
            <a:pPr marL="609600" indent="-609600" eaLnBrk="1" hangingPunct="1">
              <a:spcBef>
                <a:spcPts val="0"/>
              </a:spcBef>
              <a:spcAft>
                <a:spcPts val="1200"/>
              </a:spcAft>
            </a:pPr>
            <a:r>
              <a:rPr lang="en-GB" altLang="en-US" sz="2400" dirty="0" smtClean="0">
                <a:latin typeface="Arial" charset="0"/>
              </a:rPr>
              <a:t>Flexibility of teacher</a:t>
            </a:r>
          </a:p>
          <a:p>
            <a:pPr marL="609600" indent="-609600" eaLnBrk="1" hangingPunct="1">
              <a:spcBef>
                <a:spcPts val="0"/>
              </a:spcBef>
              <a:spcAft>
                <a:spcPts val="1200"/>
              </a:spcAft>
            </a:pPr>
            <a:r>
              <a:rPr lang="en-GB" altLang="en-US" sz="2400" dirty="0" smtClean="0">
                <a:latin typeface="Arial" charset="0"/>
              </a:rPr>
              <a:t>Resources provided/available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75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752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752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752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0752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0752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075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043608" y="332656"/>
            <a:ext cx="7793037" cy="1462088"/>
          </a:xfrm>
        </p:spPr>
        <p:txBody>
          <a:bodyPr/>
          <a:lstStyle/>
          <a:p>
            <a:pPr eaLnBrk="1" hangingPunct="1"/>
            <a:r>
              <a:rPr lang="en-GB" altLang="en-US" sz="3200" dirty="0" smtClean="0">
                <a:latin typeface="Arial" charset="0"/>
              </a:rPr>
              <a:t>Informal (unsystematic) observation</a:t>
            </a:r>
            <a:r>
              <a:rPr lang="en-GB" altLang="en-US" dirty="0" smtClean="0"/>
              <a:t> </a:t>
            </a:r>
          </a:p>
        </p:txBody>
      </p:sp>
      <p:sp>
        <p:nvSpPr>
          <p:cNvPr id="110595" name="Rectangle 3"/>
          <p:cNvSpPr>
            <a:spLocks noGrp="1" noChangeArrowheads="1"/>
          </p:cNvSpPr>
          <p:nvPr>
            <p:ph idx="1"/>
          </p:nvPr>
        </p:nvSpPr>
        <p:spPr>
          <a:xfrm>
            <a:off x="684213" y="2133600"/>
            <a:ext cx="7772400" cy="4114800"/>
          </a:xfrm>
        </p:spPr>
        <p:txBody>
          <a:bodyPr/>
          <a:lstStyle/>
          <a:p>
            <a:pPr>
              <a:spcBef>
                <a:spcPts val="0"/>
              </a:spcBef>
              <a:spcAft>
                <a:spcPts val="1200"/>
              </a:spcAft>
            </a:pPr>
            <a:r>
              <a:rPr lang="en-GB" altLang="en-US" sz="2400" dirty="0" smtClean="0">
                <a:latin typeface="Arial" charset="0"/>
              </a:rPr>
              <a:t>Perhaps better called non- formal observation i.e. no systematic framework for sampling/recording observations.</a:t>
            </a:r>
          </a:p>
          <a:p>
            <a:pPr>
              <a:spcBef>
                <a:spcPts val="0"/>
              </a:spcBef>
              <a:spcAft>
                <a:spcPts val="1200"/>
              </a:spcAft>
            </a:pPr>
            <a:r>
              <a:rPr lang="en-GB" altLang="en-US" sz="2400" dirty="0" smtClean="0">
                <a:latin typeface="Arial" charset="0"/>
              </a:rPr>
              <a:t>Observer decides what to record from observations.</a:t>
            </a:r>
          </a:p>
          <a:p>
            <a:pPr>
              <a:spcBef>
                <a:spcPts val="0"/>
              </a:spcBef>
              <a:spcAft>
                <a:spcPts val="1200"/>
              </a:spcAft>
            </a:pPr>
            <a:r>
              <a:rPr lang="en-GB" altLang="en-US" sz="2400" dirty="0" smtClean="0">
                <a:latin typeface="Arial" charset="0"/>
              </a:rPr>
              <a:t>Recording could be by written note</a:t>
            </a:r>
            <a:r>
              <a:rPr lang="en-GB" altLang="en-US" sz="2400" dirty="0">
                <a:latin typeface="Arial" charset="0"/>
              </a:rPr>
              <a:t> </a:t>
            </a:r>
            <a:r>
              <a:rPr lang="en-GB" altLang="en-US" sz="2400" dirty="0" smtClean="0">
                <a:latin typeface="Arial" charset="0"/>
              </a:rPr>
              <a:t>or photographs.</a:t>
            </a:r>
          </a:p>
          <a:p>
            <a:pPr>
              <a:spcBef>
                <a:spcPts val="0"/>
              </a:spcBef>
              <a:spcAft>
                <a:spcPts val="1200"/>
              </a:spcAft>
            </a:pPr>
            <a:r>
              <a:rPr lang="en-GB" altLang="en-US" sz="2400" dirty="0" err="1" smtClean="0">
                <a:latin typeface="Arial" charset="0"/>
              </a:rPr>
              <a:t>Videorecording</a:t>
            </a:r>
            <a:r>
              <a:rPr lang="en-GB" altLang="en-US" sz="2400" dirty="0" smtClean="0">
                <a:latin typeface="Arial" charset="0"/>
              </a:rPr>
              <a:t> can be considered a informal research method.</a:t>
            </a:r>
          </a:p>
          <a:p>
            <a:pPr>
              <a:spcBef>
                <a:spcPts val="0"/>
              </a:spcBef>
              <a:spcAft>
                <a:spcPts val="1200"/>
              </a:spcAft>
            </a:pPr>
            <a:r>
              <a:rPr lang="en-GB" altLang="en-US" sz="2400" dirty="0" smtClean="0">
                <a:latin typeface="Arial" charset="0"/>
              </a:rPr>
              <a:t>Continuous (complete?) capture possible through use of video.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05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05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05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05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05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836712"/>
            <a:ext cx="7793037" cy="742007"/>
          </a:xfrm>
        </p:spPr>
        <p:txBody>
          <a:bodyPr/>
          <a:lstStyle/>
          <a:p>
            <a:pPr eaLnBrk="1" hangingPunct="1"/>
            <a:r>
              <a:rPr lang="en-GB" altLang="en-US" sz="3200" dirty="0" smtClean="0">
                <a:latin typeface="Arial" charset="0"/>
              </a:rPr>
              <a:t>Systematic (formal) </a:t>
            </a:r>
            <a:r>
              <a:rPr lang="en-GB" altLang="en-US" sz="3200" dirty="0">
                <a:latin typeface="Arial" charset="0"/>
              </a:rPr>
              <a:t>o</a:t>
            </a:r>
            <a:r>
              <a:rPr lang="en-GB" altLang="en-US" sz="3200" dirty="0" smtClean="0">
                <a:latin typeface="Arial" charset="0"/>
              </a:rPr>
              <a:t>bservation</a:t>
            </a:r>
          </a:p>
        </p:txBody>
      </p:sp>
      <p:sp>
        <p:nvSpPr>
          <p:cNvPr id="113667" name="Rectangle 3"/>
          <p:cNvSpPr>
            <a:spLocks noGrp="1" noChangeArrowheads="1"/>
          </p:cNvSpPr>
          <p:nvPr>
            <p:ph idx="1"/>
          </p:nvPr>
        </p:nvSpPr>
        <p:spPr>
          <a:xfrm>
            <a:off x="755576" y="2132856"/>
            <a:ext cx="7777163" cy="4464050"/>
          </a:xfrm>
        </p:spPr>
        <p:txBody>
          <a:bodyPr>
            <a:noAutofit/>
          </a:bodyPr>
          <a:lstStyle/>
          <a:p>
            <a:pPr marL="266700" indent="-266700" eaLnBrk="1" hangingPunct="1">
              <a:lnSpc>
                <a:spcPct val="80000"/>
              </a:lnSpc>
              <a:spcBef>
                <a:spcPts val="0"/>
              </a:spcBef>
              <a:spcAft>
                <a:spcPts val="1200"/>
              </a:spcAft>
            </a:pPr>
            <a:r>
              <a:rPr lang="en-GB" altLang="en-US" sz="2400" dirty="0" smtClean="0">
                <a:latin typeface="Arial" charset="0"/>
              </a:rPr>
              <a:t>Does not attempt to capture everything.</a:t>
            </a:r>
          </a:p>
          <a:p>
            <a:pPr marL="266700" indent="-266700" eaLnBrk="1" hangingPunct="1">
              <a:lnSpc>
                <a:spcPct val="80000"/>
              </a:lnSpc>
              <a:spcBef>
                <a:spcPts val="0"/>
              </a:spcBef>
              <a:spcAft>
                <a:spcPts val="1200"/>
              </a:spcAft>
            </a:pPr>
            <a:r>
              <a:rPr lang="en-GB" altLang="en-US" sz="2400" dirty="0" smtClean="0">
                <a:latin typeface="Arial" charset="0"/>
              </a:rPr>
              <a:t>Pre-planned decisions about focus of observation.</a:t>
            </a:r>
          </a:p>
          <a:p>
            <a:pPr marL="266700" indent="-266700" eaLnBrk="1" hangingPunct="1">
              <a:lnSpc>
                <a:spcPct val="80000"/>
              </a:lnSpc>
              <a:spcBef>
                <a:spcPts val="0"/>
              </a:spcBef>
              <a:spcAft>
                <a:spcPts val="1200"/>
              </a:spcAft>
            </a:pPr>
            <a:r>
              <a:rPr lang="en-GB" altLang="en-US" sz="2400" dirty="0" smtClean="0">
                <a:latin typeface="Arial" charset="0"/>
              </a:rPr>
              <a:t>Often employ a system of categories related to observable activities.</a:t>
            </a:r>
          </a:p>
          <a:p>
            <a:pPr marL="266700" indent="-266700" eaLnBrk="1" hangingPunct="1">
              <a:lnSpc>
                <a:spcPct val="80000"/>
              </a:lnSpc>
              <a:spcBef>
                <a:spcPts val="0"/>
              </a:spcBef>
              <a:spcAft>
                <a:spcPts val="1200"/>
              </a:spcAft>
            </a:pPr>
            <a:r>
              <a:rPr lang="en-GB" altLang="en-US" sz="2400" dirty="0" smtClean="0">
                <a:latin typeface="Arial" charset="0"/>
              </a:rPr>
              <a:t>Usually observations made against a time interval baseline.</a:t>
            </a:r>
            <a:endParaRPr lang="en-GB" altLang="en-US" sz="2400" dirty="0">
              <a:latin typeface="Arial" charset="0"/>
            </a:endParaRPr>
          </a:p>
          <a:p>
            <a:pPr marL="266700" indent="-266700" eaLnBrk="1" hangingPunct="1">
              <a:lnSpc>
                <a:spcPct val="80000"/>
              </a:lnSpc>
              <a:spcBef>
                <a:spcPts val="0"/>
              </a:spcBef>
              <a:spcAft>
                <a:spcPts val="1200"/>
              </a:spcAft>
            </a:pPr>
            <a:r>
              <a:rPr lang="en-GB" altLang="en-US" sz="2400" dirty="0" smtClean="0">
                <a:latin typeface="Arial" charset="0"/>
              </a:rPr>
              <a:t>Produces data that can be presented in quantitative forms, and that can be summarised and related to other data using statistical techniques.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36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36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36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36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836712"/>
            <a:ext cx="7793037" cy="742007"/>
          </a:xfrm>
        </p:spPr>
        <p:txBody>
          <a:bodyPr/>
          <a:lstStyle/>
          <a:p>
            <a:pPr eaLnBrk="1" hangingPunct="1"/>
            <a:r>
              <a:rPr lang="en-GB" altLang="en-US" sz="3200" dirty="0" smtClean="0">
                <a:latin typeface="Arial" charset="0"/>
              </a:rPr>
              <a:t>Systematic (formal) </a:t>
            </a:r>
            <a:r>
              <a:rPr lang="en-GB" altLang="en-US" sz="3200" dirty="0">
                <a:latin typeface="Arial" charset="0"/>
              </a:rPr>
              <a:t>o</a:t>
            </a:r>
            <a:r>
              <a:rPr lang="en-GB" altLang="en-US" sz="3200" dirty="0" smtClean="0">
                <a:latin typeface="Arial" charset="0"/>
              </a:rPr>
              <a:t>bservation</a:t>
            </a:r>
          </a:p>
        </p:txBody>
      </p:sp>
      <p:sp>
        <p:nvSpPr>
          <p:cNvPr id="113667" name="Rectangle 3"/>
          <p:cNvSpPr>
            <a:spLocks noGrp="1" noChangeArrowheads="1"/>
          </p:cNvSpPr>
          <p:nvPr>
            <p:ph idx="1"/>
          </p:nvPr>
        </p:nvSpPr>
        <p:spPr>
          <a:xfrm>
            <a:off x="755576" y="2132856"/>
            <a:ext cx="7777163" cy="4464050"/>
          </a:xfrm>
        </p:spPr>
        <p:txBody>
          <a:bodyPr>
            <a:noAutofit/>
          </a:bodyPr>
          <a:lstStyle/>
          <a:p>
            <a:pPr marL="266700" indent="-266700">
              <a:lnSpc>
                <a:spcPct val="80000"/>
              </a:lnSpc>
              <a:spcBef>
                <a:spcPts val="0"/>
              </a:spcBef>
              <a:spcAft>
                <a:spcPts val="1200"/>
              </a:spcAft>
            </a:pPr>
            <a:r>
              <a:rPr lang="en-GB" altLang="en-US" sz="2400" dirty="0" smtClean="0">
                <a:latin typeface="Arial" charset="0"/>
              </a:rPr>
              <a:t>Usually some form of coding sheet/observation inventory/schedule generated.</a:t>
            </a:r>
          </a:p>
          <a:p>
            <a:pPr marL="266700" indent="-266700">
              <a:lnSpc>
                <a:spcPct val="80000"/>
              </a:lnSpc>
              <a:spcBef>
                <a:spcPts val="0"/>
              </a:spcBef>
              <a:spcAft>
                <a:spcPts val="1200"/>
              </a:spcAft>
            </a:pPr>
            <a:r>
              <a:rPr lang="en-GB" altLang="en-US" sz="2400" dirty="0" smtClean="0">
                <a:latin typeface="Arial" charset="0"/>
              </a:rPr>
              <a:t>Once </a:t>
            </a:r>
            <a:r>
              <a:rPr lang="en-GB" altLang="en-US" sz="2400" dirty="0">
                <a:latin typeface="Arial" charset="0"/>
              </a:rPr>
              <a:t>the procedures for recording, and the observation categories, have been decided, the role of the observer is one of following the protocol such that all observers of the same event should record it in an identical fashion (inter-observer reliability</a:t>
            </a:r>
            <a:r>
              <a:rPr lang="en-GB" altLang="en-US" sz="2400" dirty="0" smtClean="0">
                <a:latin typeface="Arial" charset="0"/>
              </a:rPr>
              <a:t>).</a:t>
            </a:r>
          </a:p>
          <a:p>
            <a:pPr marL="266700" indent="-266700">
              <a:lnSpc>
                <a:spcPct val="80000"/>
              </a:lnSpc>
              <a:spcBef>
                <a:spcPts val="0"/>
              </a:spcBef>
              <a:spcAft>
                <a:spcPts val="1200"/>
              </a:spcAft>
            </a:pPr>
            <a:r>
              <a:rPr lang="en-GB" altLang="en-US" sz="2400" dirty="0" smtClean="0">
                <a:latin typeface="Arial" charset="0"/>
              </a:rPr>
              <a:t>Video could be used with coding carried out at a later time.</a:t>
            </a:r>
          </a:p>
          <a:p>
            <a:pPr marL="266700" indent="-266700">
              <a:lnSpc>
                <a:spcPct val="80000"/>
              </a:lnSpc>
              <a:spcBef>
                <a:spcPts val="0"/>
              </a:spcBef>
              <a:spcAft>
                <a:spcPts val="1200"/>
              </a:spcAft>
            </a:pPr>
            <a:r>
              <a:rPr lang="en-GB" altLang="en-US" sz="2400" dirty="0" smtClean="0">
                <a:latin typeface="Arial" charset="0"/>
              </a:rPr>
              <a:t>Software available to record video and allow coding.</a:t>
            </a:r>
          </a:p>
          <a:p>
            <a:pPr marL="266700" indent="-266700">
              <a:lnSpc>
                <a:spcPct val="80000"/>
              </a:lnSpc>
              <a:spcBef>
                <a:spcPts val="0"/>
              </a:spcBef>
              <a:spcAft>
                <a:spcPts val="1200"/>
              </a:spcAft>
            </a:pPr>
            <a:endParaRPr lang="en-GB" altLang="en-US" sz="2400" dirty="0" smtClean="0">
              <a:latin typeface="Arial" charset="0"/>
            </a:endParaRPr>
          </a:p>
        </p:txBody>
      </p:sp>
    </p:spTree>
    <p:extLst>
      <p:ext uri="{BB962C8B-B14F-4D97-AF65-F5344CB8AC3E}">
        <p14:creationId xmlns:p14="http://schemas.microsoft.com/office/powerpoint/2010/main" val="15477742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36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36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366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11560" y="764704"/>
            <a:ext cx="3653085" cy="741710"/>
          </a:xfrm>
        </p:spPr>
        <p:txBody>
          <a:bodyPr>
            <a:normAutofit fontScale="90000"/>
          </a:bodyPr>
          <a:lstStyle/>
          <a:p>
            <a:pPr eaLnBrk="1" hangingPunct="1"/>
            <a:r>
              <a:rPr lang="en-GB" altLang="en-US" sz="3200" dirty="0" smtClean="0">
                <a:latin typeface="Arial" charset="0"/>
              </a:rPr>
              <a:t>An example – FIAC</a:t>
            </a:r>
            <a:r>
              <a:rPr lang="en-GB" altLang="en-US" dirty="0" smtClean="0"/>
              <a:t> </a:t>
            </a:r>
          </a:p>
        </p:txBody>
      </p:sp>
      <p:sp>
        <p:nvSpPr>
          <p:cNvPr id="115715" name="Rectangle 3"/>
          <p:cNvSpPr>
            <a:spLocks noGrp="1" noChangeArrowheads="1"/>
          </p:cNvSpPr>
          <p:nvPr>
            <p:ph idx="1"/>
          </p:nvPr>
        </p:nvSpPr>
        <p:spPr>
          <a:xfrm>
            <a:off x="611560" y="1730403"/>
            <a:ext cx="7632847" cy="4866949"/>
          </a:xfrm>
        </p:spPr>
        <p:txBody>
          <a:bodyPr>
            <a:normAutofit fontScale="62500" lnSpcReduction="20000"/>
          </a:bodyPr>
          <a:lstStyle/>
          <a:p>
            <a:pPr eaLnBrk="1" hangingPunct="1">
              <a:lnSpc>
                <a:spcPct val="80000"/>
              </a:lnSpc>
              <a:buFont typeface="Wingdings" pitchFamily="2" charset="2"/>
              <a:buNone/>
              <a:tabLst>
                <a:tab pos="1617663" algn="l"/>
                <a:tab pos="2236788" algn="l"/>
              </a:tabLst>
            </a:pPr>
            <a:r>
              <a:rPr lang="en-GB" altLang="en-US" sz="2400" dirty="0" smtClean="0">
                <a:latin typeface="Arial" charset="0"/>
              </a:rPr>
              <a:t>Flanders Interaction Analysis Categories </a:t>
            </a:r>
          </a:p>
          <a:p>
            <a:pPr eaLnBrk="1" hangingPunct="1">
              <a:lnSpc>
                <a:spcPct val="80000"/>
              </a:lnSpc>
              <a:buFont typeface="Wingdings" pitchFamily="2" charset="2"/>
              <a:buNone/>
              <a:tabLst>
                <a:tab pos="1617663" algn="l"/>
                <a:tab pos="2236788" algn="l"/>
              </a:tabLst>
            </a:pPr>
            <a:endParaRPr lang="en-GB" altLang="en-US" sz="2400" u="sng" dirty="0" smtClean="0">
              <a:latin typeface="Arial" charset="0"/>
            </a:endParaRPr>
          </a:p>
          <a:p>
            <a:pPr eaLnBrk="1" hangingPunct="1">
              <a:lnSpc>
                <a:spcPct val="80000"/>
              </a:lnSpc>
              <a:buFont typeface="Wingdings" pitchFamily="2" charset="2"/>
              <a:buNone/>
              <a:tabLst>
                <a:tab pos="1617663" algn="l"/>
                <a:tab pos="2236788" algn="l"/>
              </a:tabLst>
            </a:pPr>
            <a:r>
              <a:rPr lang="en-GB" altLang="en-US" sz="2400" u="sng" dirty="0" smtClean="0">
                <a:solidFill>
                  <a:schemeClr val="tx2"/>
                </a:solidFill>
                <a:latin typeface="Arial" charset="0"/>
              </a:rPr>
              <a:t>Teacher Talk</a:t>
            </a:r>
            <a:r>
              <a:rPr lang="en-GB" altLang="en-US" sz="2400" dirty="0" smtClean="0">
                <a:latin typeface="Arial" charset="0"/>
              </a:rPr>
              <a:t>:	</a:t>
            </a:r>
          </a:p>
          <a:p>
            <a:pPr eaLnBrk="1" hangingPunct="1">
              <a:lnSpc>
                <a:spcPct val="80000"/>
              </a:lnSpc>
              <a:buFont typeface="Wingdings" pitchFamily="2" charset="2"/>
              <a:buNone/>
              <a:tabLst>
                <a:tab pos="1617663" algn="l"/>
                <a:tab pos="2236788" algn="l"/>
              </a:tabLst>
            </a:pPr>
            <a:endParaRPr lang="en-GB" altLang="en-US" sz="2400" dirty="0" smtClean="0">
              <a:latin typeface="Arial" charset="0"/>
            </a:endParaRPr>
          </a:p>
          <a:p>
            <a:pPr eaLnBrk="1" hangingPunct="1">
              <a:lnSpc>
                <a:spcPct val="80000"/>
              </a:lnSpc>
              <a:buFont typeface="Wingdings" pitchFamily="2" charset="2"/>
              <a:buNone/>
              <a:tabLst>
                <a:tab pos="1341438" algn="l"/>
                <a:tab pos="1884363" algn="l"/>
                <a:tab pos="2419350" algn="l"/>
              </a:tabLst>
            </a:pPr>
            <a:r>
              <a:rPr lang="en-GB" altLang="en-US" sz="2400" dirty="0" smtClean="0">
                <a:solidFill>
                  <a:schemeClr val="tx2"/>
                </a:solidFill>
                <a:latin typeface="Arial" charset="0"/>
              </a:rPr>
              <a:t>Response</a:t>
            </a:r>
            <a:r>
              <a:rPr lang="en-GB" altLang="en-US" sz="2400" dirty="0" smtClean="0">
                <a:latin typeface="Arial" charset="0"/>
              </a:rPr>
              <a:t>:	1.	Accepts feelings</a:t>
            </a:r>
          </a:p>
          <a:p>
            <a:pPr eaLnBrk="1" hangingPunct="1">
              <a:lnSpc>
                <a:spcPct val="80000"/>
              </a:lnSpc>
              <a:buFont typeface="Wingdings" pitchFamily="2" charset="2"/>
              <a:buNone/>
              <a:tabLst>
                <a:tab pos="1341438" algn="l"/>
                <a:tab pos="1884363" algn="l"/>
                <a:tab pos="2419350" algn="l"/>
              </a:tabLst>
            </a:pPr>
            <a:r>
              <a:rPr lang="en-GB" altLang="en-US" sz="2400" dirty="0" smtClean="0">
                <a:latin typeface="Arial" charset="0"/>
              </a:rPr>
              <a:t>		2.	Praises/Encourages</a:t>
            </a:r>
          </a:p>
          <a:p>
            <a:pPr eaLnBrk="1" hangingPunct="1">
              <a:lnSpc>
                <a:spcPct val="80000"/>
              </a:lnSpc>
              <a:buFont typeface="Wingdings" pitchFamily="2" charset="2"/>
              <a:buNone/>
              <a:tabLst>
                <a:tab pos="1341438" algn="l"/>
                <a:tab pos="1884363" algn="l"/>
                <a:tab pos="2419350" algn="l"/>
              </a:tabLst>
            </a:pPr>
            <a:r>
              <a:rPr lang="en-GB" altLang="en-US" sz="2400" dirty="0" smtClean="0">
                <a:latin typeface="Arial" charset="0"/>
              </a:rPr>
              <a:t>		3.	Accepts/uses pupil ideas</a:t>
            </a:r>
          </a:p>
          <a:p>
            <a:pPr eaLnBrk="1" hangingPunct="1">
              <a:lnSpc>
                <a:spcPct val="80000"/>
              </a:lnSpc>
              <a:buFont typeface="Wingdings" pitchFamily="2" charset="2"/>
              <a:buNone/>
              <a:tabLst>
                <a:tab pos="1341438" algn="l"/>
                <a:tab pos="1884363" algn="l"/>
                <a:tab pos="2419350" algn="l"/>
              </a:tabLst>
            </a:pPr>
            <a:r>
              <a:rPr lang="en-GB" altLang="en-US" sz="2400" dirty="0" smtClean="0">
                <a:latin typeface="Arial" charset="0"/>
              </a:rPr>
              <a:t>		4.	Asks questions</a:t>
            </a:r>
          </a:p>
          <a:p>
            <a:pPr eaLnBrk="1" hangingPunct="1">
              <a:lnSpc>
                <a:spcPct val="80000"/>
              </a:lnSpc>
              <a:buFont typeface="Wingdings" pitchFamily="2" charset="2"/>
              <a:buNone/>
              <a:tabLst>
                <a:tab pos="1341438" algn="l"/>
                <a:tab pos="1884363" algn="l"/>
                <a:tab pos="2419350" algn="l"/>
              </a:tabLst>
            </a:pPr>
            <a:endParaRPr lang="en-GB" altLang="en-US" sz="2400" dirty="0" smtClean="0">
              <a:latin typeface="Arial" charset="0"/>
            </a:endParaRPr>
          </a:p>
          <a:p>
            <a:pPr eaLnBrk="1" hangingPunct="1">
              <a:lnSpc>
                <a:spcPct val="80000"/>
              </a:lnSpc>
              <a:buFont typeface="Wingdings" pitchFamily="2" charset="2"/>
              <a:buNone/>
              <a:tabLst>
                <a:tab pos="1341438" algn="l"/>
                <a:tab pos="1884363" algn="l"/>
                <a:tab pos="2419350" algn="l"/>
              </a:tabLst>
            </a:pPr>
            <a:r>
              <a:rPr lang="en-GB" altLang="en-US" sz="2400" dirty="0" smtClean="0">
                <a:solidFill>
                  <a:schemeClr val="tx2"/>
                </a:solidFill>
                <a:latin typeface="Arial" charset="0"/>
              </a:rPr>
              <a:t>Initiation:</a:t>
            </a:r>
            <a:r>
              <a:rPr lang="en-GB" altLang="en-US" sz="2400" dirty="0" smtClean="0">
                <a:latin typeface="Arial" charset="0"/>
              </a:rPr>
              <a:t>	5.	Lecturing</a:t>
            </a:r>
          </a:p>
          <a:p>
            <a:pPr eaLnBrk="1" hangingPunct="1">
              <a:lnSpc>
                <a:spcPct val="80000"/>
              </a:lnSpc>
              <a:buFont typeface="Wingdings" pitchFamily="2" charset="2"/>
              <a:buNone/>
              <a:tabLst>
                <a:tab pos="1341438" algn="l"/>
                <a:tab pos="1884363" algn="l"/>
                <a:tab pos="2419350" algn="l"/>
              </a:tabLst>
            </a:pPr>
            <a:r>
              <a:rPr lang="en-GB" altLang="en-US" sz="2400" dirty="0" smtClean="0">
                <a:latin typeface="Arial" charset="0"/>
              </a:rPr>
              <a:t>		6.	Giving directions</a:t>
            </a:r>
          </a:p>
          <a:p>
            <a:pPr eaLnBrk="1" hangingPunct="1">
              <a:lnSpc>
                <a:spcPct val="80000"/>
              </a:lnSpc>
              <a:buFont typeface="Wingdings" pitchFamily="2" charset="2"/>
              <a:buNone/>
              <a:tabLst>
                <a:tab pos="1341438" algn="l"/>
                <a:tab pos="1884363" algn="l"/>
                <a:tab pos="2419350" algn="l"/>
              </a:tabLst>
            </a:pPr>
            <a:r>
              <a:rPr lang="en-GB" altLang="en-US" sz="2400" dirty="0" smtClean="0">
                <a:latin typeface="Arial" charset="0"/>
              </a:rPr>
              <a:t>		7.	Criticising/justifying authority</a:t>
            </a:r>
          </a:p>
          <a:p>
            <a:pPr>
              <a:lnSpc>
                <a:spcPct val="90000"/>
              </a:lnSpc>
              <a:buNone/>
              <a:tabLst>
                <a:tab pos="1341438" algn="l"/>
                <a:tab pos="1884363" algn="l"/>
                <a:tab pos="2419350" algn="l"/>
              </a:tabLst>
            </a:pPr>
            <a:r>
              <a:rPr lang="en-GB" altLang="en-US" sz="2400" u="sng" dirty="0">
                <a:solidFill>
                  <a:schemeClr val="tx2"/>
                </a:solidFill>
                <a:latin typeface="Arial" charset="0"/>
              </a:rPr>
              <a:t>Pupil Talk</a:t>
            </a:r>
            <a:r>
              <a:rPr lang="en-GB" altLang="en-US" sz="2400" dirty="0">
                <a:solidFill>
                  <a:schemeClr val="tx2"/>
                </a:solidFill>
                <a:latin typeface="Arial" charset="0"/>
              </a:rPr>
              <a:t>:</a:t>
            </a:r>
            <a:r>
              <a:rPr lang="en-GB" altLang="en-US" sz="2400" dirty="0">
                <a:latin typeface="Arial" charset="0"/>
              </a:rPr>
              <a:t>	</a:t>
            </a:r>
          </a:p>
          <a:p>
            <a:pPr>
              <a:lnSpc>
                <a:spcPct val="90000"/>
              </a:lnSpc>
              <a:buNone/>
              <a:tabLst>
                <a:tab pos="1341438" algn="l"/>
                <a:tab pos="1884363" algn="l"/>
                <a:tab pos="2419350" algn="l"/>
              </a:tabLst>
            </a:pPr>
            <a:endParaRPr lang="en-GB" altLang="en-US" sz="2400" dirty="0">
              <a:latin typeface="Arial" charset="0"/>
            </a:endParaRPr>
          </a:p>
          <a:p>
            <a:pPr>
              <a:lnSpc>
                <a:spcPct val="90000"/>
              </a:lnSpc>
              <a:buNone/>
              <a:tabLst>
                <a:tab pos="1341438" algn="l"/>
                <a:tab pos="1884363" algn="l"/>
                <a:tab pos="2419350" algn="l"/>
              </a:tabLst>
            </a:pPr>
            <a:r>
              <a:rPr lang="en-GB" altLang="en-US" sz="2400" dirty="0" smtClean="0">
                <a:solidFill>
                  <a:schemeClr val="tx2"/>
                </a:solidFill>
                <a:latin typeface="Arial" charset="0"/>
              </a:rPr>
              <a:t>Response:</a:t>
            </a:r>
            <a:r>
              <a:rPr lang="en-GB" altLang="en-US" sz="2400" dirty="0">
                <a:latin typeface="Arial" charset="0"/>
              </a:rPr>
              <a:t>	8.	Pupil talk = response</a:t>
            </a:r>
          </a:p>
          <a:p>
            <a:pPr>
              <a:lnSpc>
                <a:spcPct val="90000"/>
              </a:lnSpc>
              <a:buNone/>
              <a:tabLst>
                <a:tab pos="1341438" algn="l"/>
                <a:tab pos="1884363" algn="l"/>
                <a:tab pos="2419350" algn="l"/>
              </a:tabLst>
            </a:pPr>
            <a:r>
              <a:rPr lang="en-GB" altLang="en-US" sz="2400" dirty="0" smtClean="0">
                <a:solidFill>
                  <a:schemeClr val="tx2"/>
                </a:solidFill>
                <a:latin typeface="Arial" charset="0"/>
              </a:rPr>
              <a:t>Initiation:</a:t>
            </a:r>
            <a:r>
              <a:rPr lang="en-GB" altLang="en-US" sz="2400" dirty="0">
                <a:latin typeface="Arial" charset="0"/>
              </a:rPr>
              <a:t>	9.	Pupil talk = initiation</a:t>
            </a:r>
          </a:p>
          <a:p>
            <a:pPr>
              <a:lnSpc>
                <a:spcPct val="90000"/>
              </a:lnSpc>
              <a:buNone/>
              <a:tabLst>
                <a:tab pos="1341438" algn="l"/>
                <a:tab pos="1884363" algn="l"/>
                <a:tab pos="2419350" algn="l"/>
              </a:tabLst>
            </a:pPr>
            <a:endParaRPr lang="en-GB" altLang="en-US" sz="2400" u="sng" dirty="0">
              <a:latin typeface="Arial" charset="0"/>
            </a:endParaRPr>
          </a:p>
          <a:p>
            <a:pPr>
              <a:lnSpc>
                <a:spcPct val="90000"/>
              </a:lnSpc>
              <a:buNone/>
              <a:tabLst>
                <a:tab pos="1341438" algn="l"/>
                <a:tab pos="1884363" algn="l"/>
                <a:tab pos="2419350" algn="l"/>
              </a:tabLst>
            </a:pPr>
            <a:r>
              <a:rPr lang="en-GB" altLang="en-US" sz="2400" u="sng" dirty="0">
                <a:solidFill>
                  <a:schemeClr val="tx2"/>
                </a:solidFill>
                <a:latin typeface="Arial" charset="0"/>
              </a:rPr>
              <a:t>Silence:</a:t>
            </a:r>
            <a:r>
              <a:rPr lang="en-GB" altLang="en-US" sz="2400" dirty="0">
                <a:latin typeface="Arial" charset="0"/>
              </a:rPr>
              <a:t>		</a:t>
            </a:r>
          </a:p>
          <a:p>
            <a:pPr>
              <a:lnSpc>
                <a:spcPct val="90000"/>
              </a:lnSpc>
              <a:buNone/>
              <a:tabLst>
                <a:tab pos="1341438" algn="l"/>
                <a:tab pos="1884363" algn="l"/>
                <a:tab pos="2419350" algn="l"/>
              </a:tabLst>
            </a:pPr>
            <a:endParaRPr lang="en-GB" altLang="en-US" sz="2400" dirty="0">
              <a:latin typeface="Arial" charset="0"/>
            </a:endParaRPr>
          </a:p>
          <a:p>
            <a:pPr>
              <a:lnSpc>
                <a:spcPct val="90000"/>
              </a:lnSpc>
              <a:buNone/>
              <a:tabLst>
                <a:tab pos="1341438" algn="l"/>
                <a:tab pos="1884363" algn="l"/>
                <a:tab pos="2419350" algn="l"/>
              </a:tabLst>
            </a:pPr>
            <a:r>
              <a:rPr lang="en-GB" altLang="en-US" sz="2400" dirty="0">
                <a:latin typeface="Arial" charset="0"/>
              </a:rPr>
              <a:t>		10. 	Silence or confusion</a:t>
            </a:r>
          </a:p>
          <a:p>
            <a:pPr>
              <a:lnSpc>
                <a:spcPct val="90000"/>
              </a:lnSpc>
              <a:buNone/>
              <a:tabLst>
                <a:tab pos="1884363" algn="l"/>
                <a:tab pos="2419350" algn="l"/>
              </a:tabLst>
            </a:pPr>
            <a:endParaRPr lang="en-GB" altLang="en-US" sz="2400" dirty="0">
              <a:latin typeface="Arial" charset="0"/>
            </a:endParaRPr>
          </a:p>
          <a:p>
            <a:pPr marL="0" indent="0">
              <a:lnSpc>
                <a:spcPct val="90000"/>
              </a:lnSpc>
              <a:buNone/>
              <a:tabLst>
                <a:tab pos="1884363" algn="l"/>
                <a:tab pos="2419350" algn="l"/>
              </a:tabLst>
            </a:pPr>
            <a:r>
              <a:rPr lang="en-GB" altLang="en-US" sz="2400" dirty="0">
                <a:latin typeface="Arial" charset="0"/>
              </a:rPr>
              <a:t>Coding about every three seconds</a:t>
            </a:r>
          </a:p>
          <a:p>
            <a:pPr marL="0" indent="0">
              <a:lnSpc>
                <a:spcPct val="90000"/>
              </a:lnSpc>
              <a:buNone/>
              <a:tabLst>
                <a:tab pos="1884363" algn="l"/>
                <a:tab pos="2419350" algn="l"/>
              </a:tabLst>
            </a:pPr>
            <a:r>
              <a:rPr lang="en-GB" altLang="en-US" sz="2400" dirty="0">
                <a:latin typeface="Arial" charset="0"/>
              </a:rPr>
              <a:t>(i.e. 20/25 codes per minute)</a:t>
            </a:r>
          </a:p>
          <a:p>
            <a:pPr eaLnBrk="1" hangingPunct="1">
              <a:lnSpc>
                <a:spcPct val="80000"/>
              </a:lnSpc>
              <a:buFont typeface="Wingdings" pitchFamily="2" charset="2"/>
              <a:buNone/>
              <a:tabLst>
                <a:tab pos="1617663" algn="l"/>
                <a:tab pos="2236788" algn="l"/>
              </a:tabLst>
            </a:pPr>
            <a:endParaRPr lang="en-GB" altLang="en-US" sz="2400" u="sng" dirty="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57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571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571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571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571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5715">
                                            <p:txEl>
                                              <p:pRg st="7" end="7"/>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15715">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5715">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5715">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5715">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15715">
                                            <p:txEl>
                                              <p:pRg st="14" end="1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15715">
                                            <p:txEl>
                                              <p:pRg st="15" end="15"/>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15715">
                                            <p:txEl>
                                              <p:pRg st="17" end="1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15715">
                                            <p:txEl>
                                              <p:pRg st="19" end="19"/>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15715">
                                            <p:txEl>
                                              <p:pRg st="21" end="21"/>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15715">
                                            <p:txEl>
                                              <p:pRg st="22" end="2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836712"/>
            <a:ext cx="7793037" cy="742007"/>
          </a:xfrm>
        </p:spPr>
        <p:txBody>
          <a:bodyPr/>
          <a:lstStyle/>
          <a:p>
            <a:pPr eaLnBrk="1" hangingPunct="1"/>
            <a:r>
              <a:rPr lang="en-GB" altLang="en-US" sz="3200" dirty="0" smtClean="0">
                <a:latin typeface="Arial" charset="0"/>
              </a:rPr>
              <a:t>Some issues</a:t>
            </a:r>
          </a:p>
        </p:txBody>
      </p:sp>
      <p:sp>
        <p:nvSpPr>
          <p:cNvPr id="113667" name="Rectangle 3"/>
          <p:cNvSpPr>
            <a:spLocks noGrp="1" noChangeArrowheads="1"/>
          </p:cNvSpPr>
          <p:nvPr>
            <p:ph idx="1"/>
          </p:nvPr>
        </p:nvSpPr>
        <p:spPr>
          <a:xfrm>
            <a:off x="755576" y="2132856"/>
            <a:ext cx="6768751" cy="4464050"/>
          </a:xfrm>
        </p:spPr>
        <p:txBody>
          <a:bodyPr>
            <a:noAutofit/>
          </a:bodyPr>
          <a:lstStyle/>
          <a:p>
            <a:pPr marL="266700" indent="-266700">
              <a:lnSpc>
                <a:spcPct val="80000"/>
              </a:lnSpc>
              <a:spcBef>
                <a:spcPts val="0"/>
              </a:spcBef>
              <a:spcAft>
                <a:spcPts val="1200"/>
              </a:spcAft>
            </a:pPr>
            <a:r>
              <a:rPr lang="en-GB" altLang="en-US" sz="2400" dirty="0" smtClean="0">
                <a:latin typeface="Arial" charset="0"/>
              </a:rPr>
              <a:t>Maintaining consistency of observations particular with short interval recording</a:t>
            </a:r>
          </a:p>
          <a:p>
            <a:pPr marL="266700" indent="-266700">
              <a:lnSpc>
                <a:spcPct val="80000"/>
              </a:lnSpc>
              <a:spcBef>
                <a:spcPts val="0"/>
              </a:spcBef>
              <a:spcAft>
                <a:spcPts val="1200"/>
              </a:spcAft>
            </a:pPr>
            <a:r>
              <a:rPr lang="en-GB" altLang="en-US" sz="2400" dirty="0" smtClean="0">
                <a:latin typeface="Arial" charset="0"/>
                <a:hlinkClick r:id="rId2"/>
              </a:rPr>
              <a:t>Concentration</a:t>
            </a:r>
            <a:endParaRPr lang="en-GB" altLang="en-US" sz="2400" dirty="0" smtClean="0">
              <a:latin typeface="Arial" charset="0"/>
            </a:endParaRPr>
          </a:p>
          <a:p>
            <a:pPr marL="266700" indent="-266700">
              <a:lnSpc>
                <a:spcPct val="80000"/>
              </a:lnSpc>
              <a:spcBef>
                <a:spcPts val="0"/>
              </a:spcBef>
              <a:spcAft>
                <a:spcPts val="1200"/>
              </a:spcAft>
            </a:pPr>
            <a:r>
              <a:rPr lang="en-GB" altLang="en-US" sz="2400" dirty="0" smtClean="0">
                <a:latin typeface="Arial" charset="0"/>
              </a:rPr>
              <a:t>Partial picture of complex realities</a:t>
            </a:r>
          </a:p>
          <a:p>
            <a:pPr marL="266700" indent="-266700">
              <a:lnSpc>
                <a:spcPct val="80000"/>
              </a:lnSpc>
              <a:spcBef>
                <a:spcPts val="0"/>
              </a:spcBef>
              <a:spcAft>
                <a:spcPts val="1200"/>
              </a:spcAft>
            </a:pPr>
            <a:r>
              <a:rPr lang="en-GB" altLang="en-US" sz="2400" dirty="0" smtClean="0">
                <a:latin typeface="Arial" charset="0"/>
              </a:rPr>
              <a:t>Possibilities for use of technology to support observation (</a:t>
            </a:r>
            <a:r>
              <a:rPr lang="en-GB" altLang="en-US" sz="2400" dirty="0" smtClean="0">
                <a:latin typeface="Arial" charset="0"/>
                <a:hlinkClick r:id="rId3"/>
              </a:rPr>
              <a:t>BOSS</a:t>
            </a:r>
            <a:r>
              <a:rPr lang="en-GB" altLang="en-US" sz="2400" dirty="0" smtClean="0">
                <a:latin typeface="Arial" charset="0"/>
              </a:rPr>
              <a:t>) to enhance validity and reliability.</a:t>
            </a:r>
          </a:p>
          <a:p>
            <a:pPr marL="266700" indent="-266700">
              <a:lnSpc>
                <a:spcPct val="80000"/>
              </a:lnSpc>
              <a:spcBef>
                <a:spcPts val="0"/>
              </a:spcBef>
              <a:spcAft>
                <a:spcPts val="1200"/>
              </a:spcAft>
            </a:pPr>
            <a:endParaRPr lang="en-GB" altLang="en-US" sz="2400" dirty="0" smtClean="0">
              <a:latin typeface="Arial" charset="0"/>
            </a:endParaRPr>
          </a:p>
        </p:txBody>
      </p:sp>
    </p:spTree>
    <p:extLst>
      <p:ext uri="{BB962C8B-B14F-4D97-AF65-F5344CB8AC3E}">
        <p14:creationId xmlns:p14="http://schemas.microsoft.com/office/powerpoint/2010/main" val="1647751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36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36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366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836712"/>
            <a:ext cx="7793037" cy="742007"/>
          </a:xfrm>
        </p:spPr>
        <p:txBody>
          <a:bodyPr/>
          <a:lstStyle/>
          <a:p>
            <a:pPr eaLnBrk="1" hangingPunct="1"/>
            <a:r>
              <a:rPr lang="en-GB" altLang="en-US" sz="3200" dirty="0" smtClean="0">
                <a:latin typeface="Arial" charset="0"/>
              </a:rPr>
              <a:t>Using video in educational research</a:t>
            </a:r>
          </a:p>
        </p:txBody>
      </p:sp>
      <p:sp>
        <p:nvSpPr>
          <p:cNvPr id="113667" name="Rectangle 3"/>
          <p:cNvSpPr>
            <a:spLocks noGrp="1" noChangeArrowheads="1"/>
          </p:cNvSpPr>
          <p:nvPr>
            <p:ph idx="1"/>
          </p:nvPr>
        </p:nvSpPr>
        <p:spPr>
          <a:xfrm>
            <a:off x="627046" y="1949401"/>
            <a:ext cx="6480720" cy="3888432"/>
          </a:xfrm>
        </p:spPr>
        <p:txBody>
          <a:bodyPr>
            <a:noAutofit/>
          </a:bodyPr>
          <a:lstStyle/>
          <a:p>
            <a:pPr marL="266700" indent="-266700">
              <a:lnSpc>
                <a:spcPct val="80000"/>
              </a:lnSpc>
              <a:spcBef>
                <a:spcPts val="0"/>
              </a:spcBef>
              <a:spcAft>
                <a:spcPts val="1200"/>
              </a:spcAft>
            </a:pPr>
            <a:r>
              <a:rPr lang="en-GB" altLang="en-US" sz="2800" dirty="0" smtClean="0">
                <a:latin typeface="Arial" charset="0"/>
              </a:rPr>
              <a:t>Supplement to ‘live’ observation</a:t>
            </a:r>
          </a:p>
          <a:p>
            <a:pPr marL="266700" indent="-266700">
              <a:lnSpc>
                <a:spcPct val="80000"/>
              </a:lnSpc>
              <a:spcBef>
                <a:spcPts val="0"/>
              </a:spcBef>
              <a:spcAft>
                <a:spcPts val="1200"/>
              </a:spcAft>
            </a:pPr>
            <a:r>
              <a:rPr lang="en-GB" altLang="en-US" sz="2800" dirty="0" smtClean="0">
                <a:latin typeface="Arial" charset="0"/>
              </a:rPr>
              <a:t>Replacement for ‘live’ observation</a:t>
            </a:r>
          </a:p>
          <a:p>
            <a:pPr marL="266700" indent="-266700">
              <a:lnSpc>
                <a:spcPct val="80000"/>
              </a:lnSpc>
              <a:spcBef>
                <a:spcPts val="0"/>
              </a:spcBef>
              <a:spcAft>
                <a:spcPts val="1200"/>
              </a:spcAft>
            </a:pPr>
            <a:r>
              <a:rPr lang="en-GB" altLang="en-US" sz="2800" dirty="0" smtClean="0">
                <a:latin typeface="Arial" charset="0"/>
              </a:rPr>
              <a:t>Self-evaluation</a:t>
            </a:r>
            <a:endParaRPr lang="en-GB" altLang="en-US" sz="2800" dirty="0">
              <a:latin typeface="Arial" charset="0"/>
            </a:endParaRPr>
          </a:p>
          <a:p>
            <a:pPr marL="266700" indent="-266700">
              <a:lnSpc>
                <a:spcPct val="80000"/>
              </a:lnSpc>
              <a:spcBef>
                <a:spcPts val="0"/>
              </a:spcBef>
              <a:spcAft>
                <a:spcPts val="1200"/>
              </a:spcAft>
            </a:pPr>
            <a:r>
              <a:rPr lang="en-GB" altLang="en-US" sz="2800" dirty="0" smtClean="0">
                <a:latin typeface="Arial" charset="0"/>
              </a:rPr>
              <a:t>Lesson study</a:t>
            </a:r>
          </a:p>
          <a:p>
            <a:pPr marL="266700" indent="-266700">
              <a:lnSpc>
                <a:spcPct val="80000"/>
              </a:lnSpc>
              <a:spcBef>
                <a:spcPts val="0"/>
              </a:spcBef>
              <a:spcAft>
                <a:spcPts val="1200"/>
              </a:spcAft>
            </a:pPr>
            <a:r>
              <a:rPr lang="en-GB" altLang="en-US" sz="2800" dirty="0" smtClean="0">
                <a:latin typeface="Arial" charset="0"/>
              </a:rPr>
              <a:t>Action </a:t>
            </a:r>
            <a:r>
              <a:rPr lang="en-GB" altLang="en-US" sz="2800" dirty="0">
                <a:latin typeface="Arial" charset="0"/>
              </a:rPr>
              <a:t>r</a:t>
            </a:r>
            <a:r>
              <a:rPr lang="en-GB" altLang="en-US" sz="2800" dirty="0" smtClean="0">
                <a:latin typeface="Arial" charset="0"/>
              </a:rPr>
              <a:t>esearch</a:t>
            </a:r>
          </a:p>
          <a:p>
            <a:pPr marL="266700" indent="-266700">
              <a:lnSpc>
                <a:spcPct val="80000"/>
              </a:lnSpc>
              <a:spcBef>
                <a:spcPts val="0"/>
              </a:spcBef>
              <a:spcAft>
                <a:spcPts val="1200"/>
              </a:spcAft>
            </a:pPr>
            <a:r>
              <a:rPr lang="en-GB" altLang="en-US" sz="2800" dirty="0" smtClean="0">
                <a:latin typeface="Arial" charset="0"/>
              </a:rPr>
              <a:t>Stimulated recall</a:t>
            </a:r>
          </a:p>
          <a:p>
            <a:pPr marL="266700" indent="-266700">
              <a:lnSpc>
                <a:spcPct val="80000"/>
              </a:lnSpc>
              <a:spcBef>
                <a:spcPts val="0"/>
              </a:spcBef>
              <a:spcAft>
                <a:spcPts val="1200"/>
              </a:spcAft>
            </a:pPr>
            <a:endParaRPr lang="en-GB" altLang="en-US" sz="2400" dirty="0" smtClean="0">
              <a:latin typeface="Arial" charset="0"/>
            </a:endParaRPr>
          </a:p>
        </p:txBody>
      </p:sp>
      <p:pic>
        <p:nvPicPr>
          <p:cNvPr id="1026" name="Picture 2" descr="http://www.lessonbox.co.uk/wp-content/uploads/recording-revolut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1960" y="3429000"/>
            <a:ext cx="4438016" cy="29523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7501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36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36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36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36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36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836712"/>
            <a:ext cx="7793037" cy="742007"/>
          </a:xfrm>
        </p:spPr>
        <p:txBody>
          <a:bodyPr/>
          <a:lstStyle/>
          <a:p>
            <a:pPr eaLnBrk="1" hangingPunct="1"/>
            <a:r>
              <a:rPr lang="en-GB" altLang="en-US" sz="3200" dirty="0" smtClean="0">
                <a:latin typeface="Arial" charset="0"/>
              </a:rPr>
              <a:t>Analysing video data</a:t>
            </a:r>
          </a:p>
        </p:txBody>
      </p:sp>
      <p:sp>
        <p:nvSpPr>
          <p:cNvPr id="113667" name="Rectangle 3"/>
          <p:cNvSpPr>
            <a:spLocks noGrp="1" noChangeArrowheads="1"/>
          </p:cNvSpPr>
          <p:nvPr>
            <p:ph idx="1"/>
          </p:nvPr>
        </p:nvSpPr>
        <p:spPr>
          <a:xfrm>
            <a:off x="995538" y="2066181"/>
            <a:ext cx="3024335" cy="2520280"/>
          </a:xfrm>
        </p:spPr>
        <p:txBody>
          <a:bodyPr>
            <a:noAutofit/>
          </a:bodyPr>
          <a:lstStyle/>
          <a:p>
            <a:pPr marL="266700" indent="-266700">
              <a:lnSpc>
                <a:spcPct val="80000"/>
              </a:lnSpc>
              <a:spcBef>
                <a:spcPts val="0"/>
              </a:spcBef>
              <a:spcAft>
                <a:spcPts val="1200"/>
              </a:spcAft>
            </a:pPr>
            <a:r>
              <a:rPr lang="en-GB" altLang="en-US" sz="2400" dirty="0" err="1" smtClean="0">
                <a:latin typeface="Arial" charset="0"/>
                <a:hlinkClick r:id="rId2"/>
              </a:rPr>
              <a:t>Nvivo</a:t>
            </a:r>
            <a:endParaRPr lang="en-GB" altLang="en-US" sz="2400" dirty="0" smtClean="0">
              <a:latin typeface="Arial" charset="0"/>
            </a:endParaRPr>
          </a:p>
          <a:p>
            <a:pPr marL="266700" indent="-266700">
              <a:lnSpc>
                <a:spcPct val="80000"/>
              </a:lnSpc>
              <a:spcBef>
                <a:spcPts val="0"/>
              </a:spcBef>
              <a:spcAft>
                <a:spcPts val="1200"/>
              </a:spcAft>
            </a:pPr>
            <a:r>
              <a:rPr lang="en-GB" altLang="en-US" sz="2400" dirty="0" smtClean="0">
                <a:latin typeface="Arial" charset="0"/>
                <a:hlinkClick r:id="rId3"/>
              </a:rPr>
              <a:t>ELAN</a:t>
            </a:r>
            <a:endParaRPr lang="en-GB" altLang="en-US" sz="2400" dirty="0" smtClean="0">
              <a:latin typeface="Arial" charset="0"/>
            </a:endParaRPr>
          </a:p>
          <a:p>
            <a:pPr marL="266700" indent="-266700">
              <a:lnSpc>
                <a:spcPct val="80000"/>
              </a:lnSpc>
              <a:spcBef>
                <a:spcPts val="0"/>
              </a:spcBef>
              <a:spcAft>
                <a:spcPts val="1200"/>
              </a:spcAft>
            </a:pPr>
            <a:r>
              <a:rPr lang="en-GB" altLang="en-US" sz="2400" dirty="0" smtClean="0">
                <a:latin typeface="Arial" charset="0"/>
                <a:hlinkClick r:id="rId4"/>
              </a:rPr>
              <a:t>Anvil</a:t>
            </a:r>
            <a:endParaRPr lang="en-GB" altLang="en-US" sz="2400" dirty="0" smtClean="0">
              <a:latin typeface="Arial" charset="0"/>
            </a:endParaRPr>
          </a:p>
          <a:p>
            <a:pPr marL="266700" indent="-266700">
              <a:lnSpc>
                <a:spcPct val="80000"/>
              </a:lnSpc>
              <a:spcBef>
                <a:spcPts val="0"/>
              </a:spcBef>
              <a:spcAft>
                <a:spcPts val="1200"/>
              </a:spcAft>
            </a:pPr>
            <a:r>
              <a:rPr lang="en-GB" altLang="en-US" sz="2400" dirty="0" err="1" smtClean="0">
                <a:latin typeface="Arial" charset="0"/>
                <a:hlinkClick r:id="rId5"/>
              </a:rPr>
              <a:t>ATLAS.ti</a:t>
            </a:r>
            <a:endParaRPr lang="en-GB" altLang="en-US" sz="2400" dirty="0" smtClean="0">
              <a:latin typeface="Arial" charset="0"/>
            </a:endParaRPr>
          </a:p>
          <a:p>
            <a:pPr marL="266700" indent="-266700">
              <a:lnSpc>
                <a:spcPct val="80000"/>
              </a:lnSpc>
              <a:spcBef>
                <a:spcPts val="0"/>
              </a:spcBef>
              <a:spcAft>
                <a:spcPts val="1200"/>
              </a:spcAft>
            </a:pPr>
            <a:r>
              <a:rPr lang="en-GB" altLang="en-US" sz="2400" dirty="0" err="1" smtClean="0">
                <a:latin typeface="Arial" charset="0"/>
                <a:hlinkClick r:id="rId6"/>
              </a:rPr>
              <a:t>HyperResearch</a:t>
            </a:r>
            <a:endParaRPr lang="en-GB" altLang="en-US" sz="2400" dirty="0" smtClean="0">
              <a:latin typeface="Arial" charset="0"/>
            </a:endParaRPr>
          </a:p>
        </p:txBody>
      </p:sp>
      <p:pic>
        <p:nvPicPr>
          <p:cNvPr id="2050" name="Picture 2" descr="http://www.baseballcoachsystems.com/images/strike.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80112" y="1639763"/>
            <a:ext cx="2952328" cy="2391932"/>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rotWithShape="1">
          <a:blip r:embed="rId8"/>
          <a:srcRect l="14105" t="33925" r="50218" b="15925"/>
          <a:stretch/>
        </p:blipFill>
        <p:spPr>
          <a:xfrm>
            <a:off x="5503425" y="4221088"/>
            <a:ext cx="3096344" cy="2448272"/>
          </a:xfrm>
          <a:prstGeom prst="rect">
            <a:avLst/>
          </a:prstGeom>
        </p:spPr>
      </p:pic>
    </p:spTree>
    <p:extLst>
      <p:ext uri="{BB962C8B-B14F-4D97-AF65-F5344CB8AC3E}">
        <p14:creationId xmlns:p14="http://schemas.microsoft.com/office/powerpoint/2010/main" val="2103400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36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36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36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36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411760" y="1124744"/>
            <a:ext cx="5112568" cy="576064"/>
          </a:xfrm>
        </p:spPr>
        <p:txBody>
          <a:bodyPr>
            <a:normAutofit/>
          </a:bodyPr>
          <a:lstStyle/>
          <a:p>
            <a:pPr algn="ctr"/>
            <a:r>
              <a:rPr lang="en-GB" altLang="en-US" sz="3200" dirty="0" smtClean="0">
                <a:latin typeface="Arial" charset="0"/>
                <a:hlinkClick r:id="rId2"/>
              </a:rPr>
              <a:t>Let’s look at a lesson</a:t>
            </a:r>
            <a:endParaRPr lang="en-GB" altLang="en-US" sz="3200" dirty="0" smtClean="0">
              <a:latin typeface="Arial" charset="0"/>
            </a:endParaRPr>
          </a:p>
        </p:txBody>
      </p:sp>
      <p:pic>
        <p:nvPicPr>
          <p:cNvPr id="1026" name="Picture 2" descr="https://encrypted-tbn1.gstatic.com/images?q=tbn:ANd9GcSFdGLL6kVTnQQmSIbIwnTqVOCQRnNHkEky67ZM4o-W3-B68TpGO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9892" y="2780928"/>
            <a:ext cx="2736304" cy="2708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93169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547813" y="0"/>
            <a:ext cx="7793037" cy="1462088"/>
          </a:xfrm>
        </p:spPr>
        <p:txBody>
          <a:bodyPr/>
          <a:lstStyle/>
          <a:p>
            <a:pPr eaLnBrk="1" hangingPunct="1"/>
            <a:r>
              <a:rPr lang="en-GB" altLang="en-US" sz="3200" smtClean="0">
                <a:solidFill>
                  <a:schemeClr val="folHlink"/>
                </a:solidFill>
                <a:latin typeface="Arial" charset="0"/>
              </a:rPr>
              <a:t>Observation</a:t>
            </a:r>
          </a:p>
        </p:txBody>
      </p:sp>
      <p:sp>
        <p:nvSpPr>
          <p:cNvPr id="132099" name="Rectangle 3"/>
          <p:cNvSpPr>
            <a:spLocks noGrp="1" noChangeArrowheads="1"/>
          </p:cNvSpPr>
          <p:nvPr>
            <p:ph idx="1"/>
          </p:nvPr>
        </p:nvSpPr>
        <p:spPr>
          <a:xfrm>
            <a:off x="1182688" y="2551113"/>
            <a:ext cx="4613448" cy="3038127"/>
          </a:xfrm>
        </p:spPr>
        <p:txBody>
          <a:bodyPr/>
          <a:lstStyle/>
          <a:p>
            <a:pPr marL="0" indent="0" eaLnBrk="1" hangingPunct="1">
              <a:spcBef>
                <a:spcPct val="0"/>
              </a:spcBef>
              <a:buClrTx/>
              <a:buSzTx/>
              <a:buFontTx/>
              <a:buNone/>
            </a:pPr>
            <a:r>
              <a:rPr lang="en-GB" altLang="en-US" sz="2400" dirty="0" smtClean="0">
                <a:latin typeface="Arial" charset="0"/>
              </a:rPr>
              <a:t>There are two types of observation research:</a:t>
            </a:r>
          </a:p>
          <a:p>
            <a:pPr eaLnBrk="1" hangingPunct="1">
              <a:spcBef>
                <a:spcPct val="0"/>
              </a:spcBef>
              <a:buClrTx/>
              <a:buSzTx/>
              <a:buFontTx/>
              <a:buNone/>
            </a:pPr>
            <a:endParaRPr lang="en-GB" altLang="en-US" sz="2400" dirty="0" smtClean="0">
              <a:latin typeface="Arial" charset="0"/>
            </a:endParaRPr>
          </a:p>
          <a:p>
            <a:pPr eaLnBrk="1" hangingPunct="1">
              <a:buSzTx/>
              <a:buFont typeface="Wingdings" pitchFamily="2" charset="2"/>
              <a:buChar char="§"/>
            </a:pPr>
            <a:r>
              <a:rPr lang="en-GB" altLang="en-US" sz="2400" dirty="0" smtClean="0">
                <a:latin typeface="Arial" charset="0"/>
              </a:rPr>
              <a:t>participant observation</a:t>
            </a:r>
          </a:p>
          <a:p>
            <a:pPr eaLnBrk="1" hangingPunct="1">
              <a:buSzTx/>
              <a:buFont typeface="Wingdings" pitchFamily="2" charset="2"/>
              <a:buNone/>
            </a:pPr>
            <a:endParaRPr lang="en-GB" altLang="en-US" sz="2400" dirty="0" smtClean="0">
              <a:latin typeface="Arial" charset="0"/>
            </a:endParaRPr>
          </a:p>
          <a:p>
            <a:pPr eaLnBrk="1" hangingPunct="1">
              <a:buSzTx/>
              <a:buFont typeface="Wingdings" pitchFamily="2" charset="2"/>
              <a:buChar char="§"/>
            </a:pPr>
            <a:r>
              <a:rPr lang="en-GB" altLang="en-US" sz="2400" dirty="0" smtClean="0">
                <a:latin typeface="Arial" charset="0"/>
              </a:rPr>
              <a:t>non-participant observation</a:t>
            </a:r>
          </a:p>
          <a:p>
            <a:pPr eaLnBrk="1" hangingPunct="1">
              <a:buFont typeface="Wingdings" pitchFamily="2" charset="2"/>
              <a:buNone/>
            </a:pPr>
            <a:endParaRPr lang="en-GB" altLang="en-US" dirty="0" smtClean="0">
              <a:latin typeface="Book Antiqua" pitchFamily="18" charset="0"/>
            </a:endParaRPr>
          </a:p>
        </p:txBody>
      </p:sp>
      <p:pic>
        <p:nvPicPr>
          <p:cNvPr id="1026" name="Picture 2" descr="http://blogs.hct.ac.ae/content/uploads/sites/2/2015/03/under-the-microscop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2200" y="3201562"/>
            <a:ext cx="2375557" cy="173722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2099">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20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827584" y="620688"/>
            <a:ext cx="7793037" cy="1462088"/>
          </a:xfrm>
        </p:spPr>
        <p:txBody>
          <a:bodyPr/>
          <a:lstStyle/>
          <a:p>
            <a:pPr eaLnBrk="1" hangingPunct="1"/>
            <a:r>
              <a:rPr lang="en-GB" altLang="en-US" sz="3200" dirty="0" smtClean="0">
                <a:latin typeface="Arial" charset="0"/>
              </a:rPr>
              <a:t>They share the same characteristics …</a:t>
            </a:r>
          </a:p>
        </p:txBody>
      </p:sp>
      <p:sp>
        <p:nvSpPr>
          <p:cNvPr id="104451" name="Rectangle 3"/>
          <p:cNvSpPr>
            <a:spLocks noGrp="1" noChangeArrowheads="1"/>
          </p:cNvSpPr>
          <p:nvPr>
            <p:ph idx="1"/>
          </p:nvPr>
        </p:nvSpPr>
        <p:spPr>
          <a:xfrm>
            <a:off x="827584" y="2708920"/>
            <a:ext cx="6624736" cy="2664296"/>
          </a:xfrm>
        </p:spPr>
        <p:txBody>
          <a:bodyPr>
            <a:normAutofit/>
          </a:bodyPr>
          <a:lstStyle/>
          <a:p>
            <a:pPr eaLnBrk="1" hangingPunct="1"/>
            <a:r>
              <a:rPr lang="en-GB" altLang="en-US" sz="2400" dirty="0" smtClean="0">
                <a:latin typeface="Arial" charset="0"/>
              </a:rPr>
              <a:t>rely on direct observation by the researcher</a:t>
            </a:r>
          </a:p>
          <a:p>
            <a:pPr eaLnBrk="1" hangingPunct="1">
              <a:buFont typeface="Wingdings" pitchFamily="2" charset="2"/>
              <a:buNone/>
            </a:pPr>
            <a:endParaRPr lang="en-GB" altLang="en-US" sz="2400" dirty="0" smtClean="0">
              <a:latin typeface="Arial" charset="0"/>
            </a:endParaRPr>
          </a:p>
          <a:p>
            <a:pPr eaLnBrk="1" hangingPunct="1"/>
            <a:r>
              <a:rPr lang="en-GB" altLang="en-US" sz="2400" dirty="0" smtClean="0">
                <a:latin typeface="Arial" charset="0"/>
              </a:rPr>
              <a:t>take place in natural settings </a:t>
            </a:r>
          </a:p>
          <a:p>
            <a:pPr eaLnBrk="1" hangingPunct="1">
              <a:buFont typeface="Wingdings" pitchFamily="2" charset="2"/>
              <a:buNone/>
            </a:pPr>
            <a:endParaRPr lang="en-GB" altLang="en-US" sz="2400" dirty="0" smtClean="0">
              <a:latin typeface="Arial" charset="0"/>
            </a:endParaRPr>
          </a:p>
          <a:p>
            <a:pPr eaLnBrk="1" hangingPunct="1"/>
            <a:r>
              <a:rPr lang="en-GB" altLang="en-US" sz="2400" dirty="0" smtClean="0">
                <a:latin typeface="Arial" charset="0"/>
              </a:rPr>
              <a:t>are complicated by issues of perception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445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445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350963" y="0"/>
            <a:ext cx="7793037" cy="1462088"/>
          </a:xfrm>
        </p:spPr>
        <p:txBody>
          <a:bodyPr/>
          <a:lstStyle/>
          <a:p>
            <a:pPr eaLnBrk="1" hangingPunct="1"/>
            <a:r>
              <a:rPr lang="en-GB" altLang="en-US" sz="3200" dirty="0" smtClean="0">
                <a:latin typeface="Arial" charset="0"/>
              </a:rPr>
              <a:t>Perceptions can be influenced by:</a:t>
            </a:r>
          </a:p>
        </p:txBody>
      </p:sp>
      <p:sp>
        <p:nvSpPr>
          <p:cNvPr id="84995" name="Rectangle 3"/>
          <p:cNvSpPr>
            <a:spLocks noGrp="1" noChangeArrowheads="1"/>
          </p:cNvSpPr>
          <p:nvPr>
            <p:ph idx="1"/>
          </p:nvPr>
        </p:nvSpPr>
        <p:spPr>
          <a:xfrm>
            <a:off x="1692275" y="2349500"/>
            <a:ext cx="4103861" cy="3455764"/>
          </a:xfrm>
        </p:spPr>
        <p:txBody>
          <a:bodyPr/>
          <a:lstStyle/>
          <a:p>
            <a:pPr eaLnBrk="1" hangingPunct="1"/>
            <a:r>
              <a:rPr lang="en-GB" altLang="en-US" sz="2800" dirty="0" smtClean="0">
                <a:latin typeface="Arial" charset="0"/>
              </a:rPr>
              <a:t>Familiarity/knowledge</a:t>
            </a:r>
          </a:p>
          <a:p>
            <a:pPr eaLnBrk="1" hangingPunct="1"/>
            <a:r>
              <a:rPr lang="en-GB" altLang="en-US" sz="2800" dirty="0" smtClean="0">
                <a:latin typeface="Arial" charset="0"/>
              </a:rPr>
              <a:t>Expectations and experiences</a:t>
            </a:r>
          </a:p>
          <a:p>
            <a:pPr eaLnBrk="1" hangingPunct="1"/>
            <a:r>
              <a:rPr lang="en-GB" altLang="en-US" sz="2800" dirty="0" smtClean="0">
                <a:latin typeface="Arial" charset="0"/>
              </a:rPr>
              <a:t>Relationships</a:t>
            </a:r>
            <a:endParaRPr lang="en-GB" altLang="en-US" sz="2800" dirty="0">
              <a:latin typeface="Arial" charset="0"/>
            </a:endParaRPr>
          </a:p>
          <a:p>
            <a:pPr eaLnBrk="1" hangingPunct="1"/>
            <a:r>
              <a:rPr lang="en-GB" altLang="en-US" sz="2800" dirty="0" smtClean="0">
                <a:latin typeface="Arial" charset="0"/>
              </a:rPr>
              <a:t>Sensitivity/empathy</a:t>
            </a:r>
          </a:p>
          <a:p>
            <a:pPr eaLnBrk="1" hangingPunct="1"/>
            <a:endParaRPr lang="en-GB" altLang="en-US" sz="2800" dirty="0" smtClean="0">
              <a:latin typeface="Arial" charset="0"/>
            </a:endParaRPr>
          </a:p>
          <a:p>
            <a:pPr eaLnBrk="1" hangingPunct="1"/>
            <a:endParaRPr lang="en-GB" altLang="en-US" sz="2000" dirty="0" smtClean="0">
              <a:latin typeface="Arial" charset="0"/>
            </a:endParaRPr>
          </a:p>
        </p:txBody>
      </p:sp>
      <p:pic>
        <p:nvPicPr>
          <p:cNvPr id="2050" name="Picture 2" descr="http://www.covenantgroup.com/wp-content/uploads/2014/01/perception.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2204864"/>
            <a:ext cx="2857500" cy="2857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49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49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49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49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187624" y="1196752"/>
            <a:ext cx="3096344" cy="597992"/>
          </a:xfrm>
        </p:spPr>
        <p:txBody>
          <a:bodyPr/>
          <a:lstStyle/>
          <a:p>
            <a:pPr eaLnBrk="1" hangingPunct="1"/>
            <a:r>
              <a:rPr lang="en-GB" altLang="en-US" sz="3200" dirty="0" smtClean="0">
                <a:latin typeface="Arial" charset="0"/>
              </a:rPr>
              <a:t>Some questions</a:t>
            </a:r>
          </a:p>
        </p:txBody>
      </p:sp>
      <p:sp>
        <p:nvSpPr>
          <p:cNvPr id="100355" name="Rectangle 3"/>
          <p:cNvSpPr>
            <a:spLocks noGrp="1" noChangeArrowheads="1"/>
          </p:cNvSpPr>
          <p:nvPr>
            <p:ph idx="1"/>
          </p:nvPr>
        </p:nvSpPr>
        <p:spPr>
          <a:xfrm>
            <a:off x="611560" y="2303943"/>
            <a:ext cx="4901480" cy="3528392"/>
          </a:xfrm>
        </p:spPr>
        <p:txBody>
          <a:bodyPr>
            <a:normAutofit/>
          </a:bodyPr>
          <a:lstStyle/>
          <a:p>
            <a:pPr marL="446088" indent="-446088" eaLnBrk="1" hangingPunct="1"/>
            <a:r>
              <a:rPr lang="en-GB" altLang="en-US" sz="2800" dirty="0">
                <a:latin typeface="Arial" charset="0"/>
              </a:rPr>
              <a:t>W</a:t>
            </a:r>
            <a:r>
              <a:rPr lang="en-GB" altLang="en-US" sz="2800" dirty="0" smtClean="0">
                <a:latin typeface="Arial" charset="0"/>
              </a:rPr>
              <a:t>ho will be observed?</a:t>
            </a:r>
          </a:p>
          <a:p>
            <a:pPr marL="446088" indent="-446088" eaLnBrk="1" hangingPunct="1"/>
            <a:r>
              <a:rPr lang="en-GB" altLang="en-US" sz="2800" dirty="0">
                <a:latin typeface="Arial" charset="0"/>
              </a:rPr>
              <a:t>W</a:t>
            </a:r>
            <a:r>
              <a:rPr lang="en-GB" altLang="en-US" sz="2800" dirty="0" smtClean="0">
                <a:latin typeface="Arial" charset="0"/>
              </a:rPr>
              <a:t>hen will the observations will take place?</a:t>
            </a:r>
          </a:p>
          <a:p>
            <a:pPr marL="446088" indent="-446088" eaLnBrk="1" hangingPunct="1"/>
            <a:r>
              <a:rPr lang="en-GB" altLang="en-US" sz="2800" dirty="0">
                <a:latin typeface="Arial" charset="0"/>
              </a:rPr>
              <a:t>H</a:t>
            </a:r>
            <a:r>
              <a:rPr lang="en-GB" altLang="en-US" sz="2800" dirty="0" smtClean="0">
                <a:latin typeface="Arial" charset="0"/>
              </a:rPr>
              <a:t>ow often will the observations take place?</a:t>
            </a:r>
          </a:p>
          <a:p>
            <a:pPr marL="446088" indent="-446088" eaLnBrk="1" hangingPunct="1"/>
            <a:r>
              <a:rPr lang="en-GB" altLang="en-US" sz="2800" dirty="0" smtClean="0">
                <a:latin typeface="Arial" charset="0"/>
              </a:rPr>
              <a:t>What will be observed?</a:t>
            </a:r>
          </a:p>
          <a:p>
            <a:pPr marL="446088" indent="-446088" eaLnBrk="1" hangingPunct="1"/>
            <a:r>
              <a:rPr lang="en-GB" altLang="en-US" sz="2800" dirty="0" smtClean="0">
                <a:latin typeface="Arial" charset="0"/>
              </a:rPr>
              <a:t>What will be recorded?</a:t>
            </a:r>
          </a:p>
        </p:txBody>
      </p:sp>
      <p:pic>
        <p:nvPicPr>
          <p:cNvPr id="3076" name="Picture 4" descr="http://educationnext.org/files/ednext_20113_Kane_ope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79145" y="2196477"/>
            <a:ext cx="2857500" cy="37433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03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035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03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035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035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899592" y="0"/>
            <a:ext cx="7793037" cy="1462088"/>
          </a:xfrm>
        </p:spPr>
        <p:txBody>
          <a:bodyPr/>
          <a:lstStyle/>
          <a:p>
            <a:pPr eaLnBrk="1" hangingPunct="1"/>
            <a:r>
              <a:rPr lang="en-GB" altLang="en-US" sz="3200" dirty="0" smtClean="0">
                <a:latin typeface="Arial" charset="0"/>
              </a:rPr>
              <a:t>Some issues for the observer</a:t>
            </a:r>
          </a:p>
        </p:txBody>
      </p:sp>
      <p:sp>
        <p:nvSpPr>
          <p:cNvPr id="105475" name="Rectangle 3"/>
          <p:cNvSpPr>
            <a:spLocks noGrp="1" noChangeArrowheads="1"/>
          </p:cNvSpPr>
          <p:nvPr>
            <p:ph idx="1"/>
          </p:nvPr>
        </p:nvSpPr>
        <p:spPr>
          <a:xfrm>
            <a:off x="971600" y="1988840"/>
            <a:ext cx="7772400" cy="4114800"/>
          </a:xfrm>
        </p:spPr>
        <p:txBody>
          <a:bodyPr>
            <a:normAutofit/>
          </a:bodyPr>
          <a:lstStyle/>
          <a:p>
            <a:pPr eaLnBrk="1" hangingPunct="1">
              <a:buFont typeface="Wingdings" pitchFamily="2" charset="2"/>
              <a:buNone/>
            </a:pPr>
            <a:r>
              <a:rPr lang="en-GB" altLang="en-US" sz="2800" b="1" dirty="0" smtClean="0">
                <a:solidFill>
                  <a:schemeClr val="tx2"/>
                </a:solidFill>
                <a:latin typeface="Arial" charset="0"/>
              </a:rPr>
              <a:t>Non-Participant Observer:</a:t>
            </a:r>
            <a:endParaRPr lang="en-GB" altLang="en-US" sz="2800" dirty="0" smtClean="0">
              <a:solidFill>
                <a:schemeClr val="tx2"/>
              </a:solidFill>
              <a:latin typeface="Arial" charset="0"/>
            </a:endParaRPr>
          </a:p>
          <a:p>
            <a:pPr eaLnBrk="1" hangingPunct="1"/>
            <a:r>
              <a:rPr lang="en-GB" altLang="en-US" sz="2800" dirty="0" smtClean="0">
                <a:latin typeface="Arial" charset="0"/>
              </a:rPr>
              <a:t>Placing in room</a:t>
            </a:r>
          </a:p>
          <a:p>
            <a:pPr eaLnBrk="1" hangingPunct="1"/>
            <a:r>
              <a:rPr lang="en-GB" altLang="en-US" sz="2800" dirty="0" smtClean="0">
                <a:latin typeface="Arial" charset="0"/>
              </a:rPr>
              <a:t>Eye contact</a:t>
            </a:r>
          </a:p>
          <a:p>
            <a:pPr eaLnBrk="1" hangingPunct="1"/>
            <a:r>
              <a:rPr lang="en-GB" altLang="en-US" sz="2800" dirty="0" smtClean="0">
                <a:latin typeface="Arial" charset="0"/>
              </a:rPr>
              <a:t>Dress/personal style</a:t>
            </a:r>
          </a:p>
          <a:p>
            <a:pPr eaLnBrk="1" hangingPunct="1"/>
            <a:r>
              <a:rPr lang="en-GB" altLang="en-US" sz="2800" dirty="0" smtClean="0">
                <a:latin typeface="Arial" charset="0"/>
              </a:rPr>
              <a:t>Method of recording observations</a:t>
            </a:r>
          </a:p>
          <a:p>
            <a:pPr eaLnBrk="1" hangingPunct="1">
              <a:buFont typeface="Wingdings" pitchFamily="2" charset="2"/>
              <a:buNone/>
            </a:pPr>
            <a:endParaRPr lang="en-GB" altLang="en-US" sz="2800" b="1" dirty="0" smtClean="0">
              <a:latin typeface="Arial" charset="0"/>
            </a:endParaRPr>
          </a:p>
          <a:p>
            <a:pPr eaLnBrk="1" hangingPunct="1">
              <a:buFont typeface="Wingdings" pitchFamily="2" charset="2"/>
              <a:buNone/>
            </a:pPr>
            <a:r>
              <a:rPr lang="en-GB" altLang="en-US" sz="2800" b="1" dirty="0" smtClean="0">
                <a:solidFill>
                  <a:schemeClr val="tx2"/>
                </a:solidFill>
                <a:latin typeface="Arial" charset="0"/>
              </a:rPr>
              <a:t>Participant Observer:</a:t>
            </a:r>
            <a:endParaRPr lang="en-GB" altLang="en-US" sz="2800" dirty="0" smtClean="0">
              <a:solidFill>
                <a:schemeClr val="tx2"/>
              </a:solidFill>
              <a:latin typeface="Arial" charset="0"/>
            </a:endParaRPr>
          </a:p>
          <a:p>
            <a:pPr eaLnBrk="1" hangingPunct="1"/>
            <a:r>
              <a:rPr lang="en-GB" altLang="en-US" sz="2800" dirty="0" smtClean="0">
                <a:latin typeface="Arial" charset="0"/>
              </a:rPr>
              <a:t>How do you record?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547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547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547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5475">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05475">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0547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fcpstechnologytoolbox.wikispaces.com/file/view/classroom_observation.JPG/223694790/800x480/classroom_observat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493914"/>
            <a:ext cx="7070216" cy="42393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8807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350963" y="1124744"/>
            <a:ext cx="5093245" cy="526256"/>
          </a:xfrm>
        </p:spPr>
        <p:txBody>
          <a:bodyPr>
            <a:normAutofit fontScale="90000"/>
          </a:bodyPr>
          <a:lstStyle/>
          <a:p>
            <a:pPr eaLnBrk="1" hangingPunct="1"/>
            <a:r>
              <a:rPr lang="en-GB" altLang="en-US" sz="3200" dirty="0" smtClean="0">
                <a:latin typeface="Arial" charset="0"/>
              </a:rPr>
              <a:t>The need to be selective</a:t>
            </a:r>
          </a:p>
        </p:txBody>
      </p:sp>
      <p:sp>
        <p:nvSpPr>
          <p:cNvPr id="108547" name="Rectangle 3"/>
          <p:cNvSpPr>
            <a:spLocks noGrp="1" noChangeArrowheads="1"/>
          </p:cNvSpPr>
          <p:nvPr>
            <p:ph idx="1"/>
          </p:nvPr>
        </p:nvSpPr>
        <p:spPr>
          <a:xfrm>
            <a:off x="900113" y="2276475"/>
            <a:ext cx="7772400" cy="4114800"/>
          </a:xfrm>
        </p:spPr>
        <p:txBody>
          <a:bodyPr/>
          <a:lstStyle/>
          <a:p>
            <a:pPr marL="0" indent="0" eaLnBrk="1" hangingPunct="1">
              <a:buNone/>
            </a:pPr>
            <a:r>
              <a:rPr lang="en-GB" altLang="en-US" sz="2400" dirty="0" smtClean="0">
                <a:latin typeface="Arial" charset="0"/>
              </a:rPr>
              <a:t>Impossible to observe let alone record everything. Therefore need to establish a basis for </a:t>
            </a:r>
            <a:r>
              <a:rPr lang="en-GB" altLang="en-US" sz="2400" u="sng" dirty="0" smtClean="0">
                <a:latin typeface="Arial" charset="0"/>
              </a:rPr>
              <a:t>selection</a:t>
            </a:r>
            <a:r>
              <a:rPr lang="en-GB" altLang="en-US" sz="2400" dirty="0" smtClean="0">
                <a:latin typeface="Arial" charset="0"/>
              </a:rPr>
              <a:t> of elements of observation:</a:t>
            </a:r>
          </a:p>
          <a:p>
            <a:pPr eaLnBrk="1" hangingPunct="1">
              <a:buFont typeface="Wingdings" pitchFamily="2" charset="2"/>
              <a:buNone/>
            </a:pPr>
            <a:endParaRPr lang="en-GB" altLang="en-US" sz="2400" dirty="0" smtClean="0">
              <a:latin typeface="Arial" charset="0"/>
            </a:endParaRPr>
          </a:p>
          <a:p>
            <a:pPr lvl="1" eaLnBrk="1" hangingPunct="1"/>
            <a:r>
              <a:rPr lang="en-GB" altLang="en-US" dirty="0" smtClean="0">
                <a:latin typeface="Arial" charset="0"/>
              </a:rPr>
              <a:t>Content/process</a:t>
            </a:r>
          </a:p>
          <a:p>
            <a:pPr lvl="1" eaLnBrk="1" hangingPunct="1"/>
            <a:r>
              <a:rPr lang="en-GB" altLang="en-US" dirty="0" smtClean="0">
                <a:latin typeface="Arial" charset="0"/>
              </a:rPr>
              <a:t>Interaction between individuals</a:t>
            </a:r>
          </a:p>
          <a:p>
            <a:pPr lvl="1" eaLnBrk="1" hangingPunct="1"/>
            <a:r>
              <a:rPr lang="en-GB" altLang="en-US" dirty="0" smtClean="0">
                <a:latin typeface="Arial" charset="0"/>
              </a:rPr>
              <a:t>Nature of language</a:t>
            </a:r>
          </a:p>
          <a:p>
            <a:pPr lvl="1" eaLnBrk="1" hangingPunct="1"/>
            <a:r>
              <a:rPr lang="en-GB" altLang="en-US" dirty="0" smtClean="0">
                <a:latin typeface="Arial" charset="0"/>
              </a:rPr>
              <a:t>Specific types of questions/responses</a:t>
            </a:r>
            <a:endParaRPr lang="en-GB" altLang="en-US" sz="2000" dirty="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85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854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854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8547">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0854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1610</TotalTime>
  <Words>520</Words>
  <Application>Microsoft Office PowerPoint</Application>
  <PresentationFormat>On-screen Show (4:3)</PresentationFormat>
  <Paragraphs>118</Paragraphs>
  <Slides>18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Book Antiqua</vt:lpstr>
      <vt:lpstr>Calibri</vt:lpstr>
      <vt:lpstr>Constantia</vt:lpstr>
      <vt:lpstr>Tahoma</vt:lpstr>
      <vt:lpstr>Times New Roman</vt:lpstr>
      <vt:lpstr>Wingdings</vt:lpstr>
      <vt:lpstr>Wingdings 2</vt:lpstr>
      <vt:lpstr>Flow</vt:lpstr>
      <vt:lpstr>Research Methods in Education  Session 6</vt:lpstr>
      <vt:lpstr>Let’s look at a lesson</vt:lpstr>
      <vt:lpstr>Observation</vt:lpstr>
      <vt:lpstr>They share the same characteristics …</vt:lpstr>
      <vt:lpstr>Perceptions can be influenced by:</vt:lpstr>
      <vt:lpstr>Some questions</vt:lpstr>
      <vt:lpstr>Some issues for the observer</vt:lpstr>
      <vt:lpstr>PowerPoint Presentation</vt:lpstr>
      <vt:lpstr>The need to be selective</vt:lpstr>
      <vt:lpstr>What might you look at? - Pupils</vt:lpstr>
      <vt:lpstr>What might you look at? – Teachers</vt:lpstr>
      <vt:lpstr>Informal (unsystematic) observation </vt:lpstr>
      <vt:lpstr>Systematic (formal) observation</vt:lpstr>
      <vt:lpstr>Systematic (formal) observation</vt:lpstr>
      <vt:lpstr>An example – FIAC </vt:lpstr>
      <vt:lpstr>Some issues</vt:lpstr>
      <vt:lpstr>Using video in educational research</vt:lpstr>
      <vt:lpstr>Analysing video data</vt:lpstr>
    </vt:vector>
  </TitlesOfParts>
  <Company>University of Bath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Designing Research Instruments</dc:title>
  <dc:creator>Dept of Education</dc:creator>
  <cp:lastModifiedBy>Paul Denley</cp:lastModifiedBy>
  <cp:revision>50</cp:revision>
  <cp:lastPrinted>2016-05-09T12:14:52Z</cp:lastPrinted>
  <dcterms:created xsi:type="dcterms:W3CDTF">2004-06-10T14:32:03Z</dcterms:created>
  <dcterms:modified xsi:type="dcterms:W3CDTF">2016-05-14T13:51:13Z</dcterms:modified>
</cp:coreProperties>
</file>