
<file path=[Content_Types].xml><?xml version="1.0" encoding="utf-8"?>
<Types xmlns="http://schemas.openxmlformats.org/package/2006/content-types">
  <Default Extension="tmp" ContentType="image/gif"/>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3" r:id="rId1"/>
  </p:sldMasterIdLst>
  <p:notesMasterIdLst>
    <p:notesMasterId r:id="rId26"/>
  </p:notesMasterIdLst>
  <p:handoutMasterIdLst>
    <p:handoutMasterId r:id="rId27"/>
  </p:handoutMasterIdLst>
  <p:sldIdLst>
    <p:sldId id="317" r:id="rId2"/>
    <p:sldId id="301" r:id="rId3"/>
    <p:sldId id="318" r:id="rId4"/>
    <p:sldId id="302" r:id="rId5"/>
    <p:sldId id="326" r:id="rId6"/>
    <p:sldId id="312" r:id="rId7"/>
    <p:sldId id="303" r:id="rId8"/>
    <p:sldId id="305" r:id="rId9"/>
    <p:sldId id="307" r:id="rId10"/>
    <p:sldId id="313" r:id="rId11"/>
    <p:sldId id="314" r:id="rId12"/>
    <p:sldId id="315" r:id="rId13"/>
    <p:sldId id="328" r:id="rId14"/>
    <p:sldId id="329" r:id="rId15"/>
    <p:sldId id="330" r:id="rId16"/>
    <p:sldId id="331" r:id="rId17"/>
    <p:sldId id="316" r:id="rId18"/>
    <p:sldId id="298" r:id="rId19"/>
    <p:sldId id="299" r:id="rId20"/>
    <p:sldId id="322" r:id="rId21"/>
    <p:sldId id="323" r:id="rId22"/>
    <p:sldId id="324" r:id="rId23"/>
    <p:sldId id="325" r:id="rId24"/>
    <p:sldId id="332" r:id="rId25"/>
  </p:sldIdLst>
  <p:sldSz cx="9144000" cy="6858000" type="screen4x3"/>
  <p:notesSz cx="9872663" cy="6797675"/>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5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4" d="100"/>
          <a:sy n="34" d="100"/>
        </p:scale>
        <p:origin x="-1422" y="-78"/>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1"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97283" name="Rectangle 3"/>
          <p:cNvSpPr>
            <a:spLocks noGrp="1" noChangeArrowheads="1"/>
          </p:cNvSpPr>
          <p:nvPr>
            <p:ph type="dt" sz="quarter" idx="1"/>
          </p:nvPr>
        </p:nvSpPr>
        <p:spPr bwMode="auto">
          <a:xfrm>
            <a:off x="5592225"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97284" name="Rectangle 4"/>
          <p:cNvSpPr>
            <a:spLocks noGrp="1" noChangeArrowheads="1"/>
          </p:cNvSpPr>
          <p:nvPr>
            <p:ph type="ftr" sz="quarter" idx="2"/>
          </p:nvPr>
        </p:nvSpPr>
        <p:spPr bwMode="auto">
          <a:xfrm>
            <a:off x="1" y="6456611"/>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97285" name="Rectangle 5"/>
          <p:cNvSpPr>
            <a:spLocks noGrp="1" noChangeArrowheads="1"/>
          </p:cNvSpPr>
          <p:nvPr>
            <p:ph type="sldNum" sz="quarter" idx="3"/>
          </p:nvPr>
        </p:nvSpPr>
        <p:spPr bwMode="auto">
          <a:xfrm>
            <a:off x="5592225" y="6456611"/>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B23A391-0442-4D79-87D0-34BDC64D38C4}" type="slidenum">
              <a:rPr lang="en-GB"/>
              <a:pPr>
                <a:defRPr/>
              </a:pPr>
              <a:t>‹#›</a:t>
            </a:fld>
            <a:endParaRPr lang="en-GB"/>
          </a:p>
        </p:txBody>
      </p:sp>
    </p:spTree>
    <p:extLst>
      <p:ext uri="{BB962C8B-B14F-4D97-AF65-F5344CB8AC3E}">
        <p14:creationId xmlns:p14="http://schemas.microsoft.com/office/powerpoint/2010/main" val="211938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49155" name="Rectangle 3"/>
          <p:cNvSpPr>
            <a:spLocks noGrp="1" noChangeArrowheads="1"/>
          </p:cNvSpPr>
          <p:nvPr>
            <p:ph type="dt" idx="1"/>
          </p:nvPr>
        </p:nvSpPr>
        <p:spPr bwMode="auto">
          <a:xfrm>
            <a:off x="5594510"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3236913" y="509588"/>
            <a:ext cx="3398837"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1316356" y="3228895"/>
            <a:ext cx="7239953"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8" name="Rectangle 6"/>
          <p:cNvSpPr>
            <a:spLocks noGrp="1" noChangeArrowheads="1"/>
          </p:cNvSpPr>
          <p:nvPr>
            <p:ph type="ftr" sz="quarter" idx="4"/>
          </p:nvPr>
        </p:nvSpPr>
        <p:spPr bwMode="auto">
          <a:xfrm>
            <a:off x="1" y="6457792"/>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49159" name="Rectangle 7"/>
          <p:cNvSpPr>
            <a:spLocks noGrp="1" noChangeArrowheads="1"/>
          </p:cNvSpPr>
          <p:nvPr>
            <p:ph type="sldNum" sz="quarter" idx="5"/>
          </p:nvPr>
        </p:nvSpPr>
        <p:spPr bwMode="auto">
          <a:xfrm>
            <a:off x="5594510" y="6457792"/>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30AFDEBE-E09A-4BB7-9A48-33337330299E}" type="slidenum">
              <a:rPr lang="en-GB"/>
              <a:pPr>
                <a:defRPr/>
              </a:pPr>
              <a:t>‹#›</a:t>
            </a:fld>
            <a:endParaRPr lang="en-GB"/>
          </a:p>
        </p:txBody>
      </p:sp>
    </p:spTree>
    <p:extLst>
      <p:ext uri="{BB962C8B-B14F-4D97-AF65-F5344CB8AC3E}">
        <p14:creationId xmlns:p14="http://schemas.microsoft.com/office/powerpoint/2010/main" val="201542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2DDFFBCD-C31A-4F81-980F-AE2643D28CBA}" type="slidenum">
              <a:rPr lang="en-GB" altLang="en-US" smtClean="0"/>
              <a:pPr>
                <a:spcBef>
                  <a:spcPct val="0"/>
                </a:spcBef>
              </a:pPr>
              <a:t>4</a:t>
            </a:fld>
            <a:endParaRPr lang="en-GB" altLang="en-US"/>
          </a:p>
        </p:txBody>
      </p:sp>
      <p:sp>
        <p:nvSpPr>
          <p:cNvPr id="38915" name="Rectangle 2"/>
          <p:cNvSpPr>
            <a:spLocks noChangeArrowheads="1"/>
          </p:cNvSpPr>
          <p:nvPr/>
        </p:nvSpPr>
        <p:spPr bwMode="auto">
          <a:xfrm>
            <a:off x="5594510"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38916" name="Rectangle 3"/>
          <p:cNvSpPr>
            <a:spLocks noChangeArrowheads="1"/>
          </p:cNvSpPr>
          <p:nvPr/>
        </p:nvSpPr>
        <p:spPr bwMode="auto">
          <a:xfrm>
            <a:off x="5594510"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lgn="r">
              <a:spcBef>
                <a:spcPct val="0"/>
              </a:spcBef>
            </a:pPr>
            <a:r>
              <a:rPr lang="en-US" altLang="en-US"/>
              <a:t>2</a:t>
            </a:r>
          </a:p>
        </p:txBody>
      </p:sp>
      <p:sp>
        <p:nvSpPr>
          <p:cNvPr id="38917" name="Rectangle 4"/>
          <p:cNvSpPr>
            <a:spLocks noChangeArrowheads="1"/>
          </p:cNvSpPr>
          <p:nvPr/>
        </p:nvSpPr>
        <p:spPr bwMode="auto">
          <a:xfrm>
            <a:off x="1"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38918" name="Rectangle 5"/>
          <p:cNvSpPr>
            <a:spLocks noChangeArrowheads="1"/>
          </p:cNvSpPr>
          <p:nvPr/>
        </p:nvSpPr>
        <p:spPr bwMode="auto">
          <a:xfrm>
            <a:off x="1"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r>
              <a:rPr lang="en-US" altLang="en-US"/>
              <a:t>MEE Session 2 - Louise Poulson, University of Bath</a:t>
            </a:r>
          </a:p>
        </p:txBody>
      </p:sp>
      <p:sp>
        <p:nvSpPr>
          <p:cNvPr id="38919" name="Rectangle 6"/>
          <p:cNvSpPr>
            <a:spLocks noGrp="1" noRot="1" noChangeAspect="1" noChangeArrowheads="1" noTextEdit="1"/>
          </p:cNvSpPr>
          <p:nvPr>
            <p:ph type="sldImg"/>
          </p:nvPr>
        </p:nvSpPr>
        <p:spPr>
          <a:xfrm>
            <a:off x="3243263" y="514350"/>
            <a:ext cx="3386137" cy="2540000"/>
          </a:xfrm>
          <a:ln w="12699" cap="flat"/>
        </p:spPr>
      </p:sp>
      <p:sp>
        <p:nvSpPr>
          <p:cNvPr id="3892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258316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5BE2D6F2-19AA-4E12-AAFA-49495925BBEA}" type="slidenum">
              <a:rPr lang="en-GB" altLang="en-US" smtClean="0"/>
              <a:pPr>
                <a:spcBef>
                  <a:spcPct val="0"/>
                </a:spcBef>
              </a:pPr>
              <a:t>7</a:t>
            </a:fld>
            <a:endParaRPr lang="en-GB" altLang="en-US"/>
          </a:p>
        </p:txBody>
      </p:sp>
      <p:sp>
        <p:nvSpPr>
          <p:cNvPr id="39939" name="Rectangle 2"/>
          <p:cNvSpPr>
            <a:spLocks noChangeArrowheads="1"/>
          </p:cNvSpPr>
          <p:nvPr/>
        </p:nvSpPr>
        <p:spPr bwMode="auto">
          <a:xfrm>
            <a:off x="5594510"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39940" name="Rectangle 3"/>
          <p:cNvSpPr>
            <a:spLocks noChangeArrowheads="1"/>
          </p:cNvSpPr>
          <p:nvPr/>
        </p:nvSpPr>
        <p:spPr bwMode="auto">
          <a:xfrm>
            <a:off x="5594510"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lgn="r">
              <a:spcBef>
                <a:spcPct val="0"/>
              </a:spcBef>
            </a:pPr>
            <a:r>
              <a:rPr lang="en-US" altLang="en-US"/>
              <a:t>3</a:t>
            </a:r>
          </a:p>
        </p:txBody>
      </p:sp>
      <p:sp>
        <p:nvSpPr>
          <p:cNvPr id="39941" name="Rectangle 4"/>
          <p:cNvSpPr>
            <a:spLocks noChangeArrowheads="1"/>
          </p:cNvSpPr>
          <p:nvPr/>
        </p:nvSpPr>
        <p:spPr bwMode="auto">
          <a:xfrm>
            <a:off x="1"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39942" name="Rectangle 5"/>
          <p:cNvSpPr>
            <a:spLocks noChangeArrowheads="1"/>
          </p:cNvSpPr>
          <p:nvPr/>
        </p:nvSpPr>
        <p:spPr bwMode="auto">
          <a:xfrm>
            <a:off x="1"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r>
              <a:rPr lang="en-US" altLang="en-US"/>
              <a:t>MEE Session 2 - Louise Poulson, University of Bath</a:t>
            </a:r>
          </a:p>
        </p:txBody>
      </p:sp>
      <p:sp>
        <p:nvSpPr>
          <p:cNvPr id="39943" name="Rectangle 6"/>
          <p:cNvSpPr>
            <a:spLocks noGrp="1" noRot="1" noChangeAspect="1" noChangeArrowheads="1" noTextEdit="1"/>
          </p:cNvSpPr>
          <p:nvPr>
            <p:ph type="sldImg"/>
          </p:nvPr>
        </p:nvSpPr>
        <p:spPr>
          <a:xfrm>
            <a:off x="3243263" y="514350"/>
            <a:ext cx="3386137" cy="2540000"/>
          </a:xfrm>
          <a:ln w="12699" cap="flat"/>
        </p:spPr>
      </p:sp>
      <p:sp>
        <p:nvSpPr>
          <p:cNvPr id="3994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246211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37A3DE15-D216-4F87-907B-75F6CD89832B}" type="slidenum">
              <a:rPr lang="en-GB" altLang="en-US" smtClean="0"/>
              <a:pPr>
                <a:spcBef>
                  <a:spcPct val="0"/>
                </a:spcBef>
              </a:pPr>
              <a:t>8</a:t>
            </a:fld>
            <a:endParaRPr lang="en-GB" altLang="en-US"/>
          </a:p>
        </p:txBody>
      </p:sp>
      <p:sp>
        <p:nvSpPr>
          <p:cNvPr id="41987" name="Rectangle 2"/>
          <p:cNvSpPr>
            <a:spLocks noChangeArrowheads="1"/>
          </p:cNvSpPr>
          <p:nvPr/>
        </p:nvSpPr>
        <p:spPr bwMode="auto">
          <a:xfrm>
            <a:off x="5594510"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41988" name="Rectangle 3"/>
          <p:cNvSpPr>
            <a:spLocks noChangeArrowheads="1"/>
          </p:cNvSpPr>
          <p:nvPr/>
        </p:nvSpPr>
        <p:spPr bwMode="auto">
          <a:xfrm>
            <a:off x="5594510"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lgn="r">
              <a:spcBef>
                <a:spcPct val="0"/>
              </a:spcBef>
            </a:pPr>
            <a:r>
              <a:rPr lang="en-US" altLang="en-US"/>
              <a:t>5</a:t>
            </a:r>
          </a:p>
        </p:txBody>
      </p:sp>
      <p:sp>
        <p:nvSpPr>
          <p:cNvPr id="41989" name="Rectangle 4"/>
          <p:cNvSpPr>
            <a:spLocks noChangeArrowheads="1"/>
          </p:cNvSpPr>
          <p:nvPr/>
        </p:nvSpPr>
        <p:spPr bwMode="auto">
          <a:xfrm>
            <a:off x="1"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41990" name="Rectangle 5"/>
          <p:cNvSpPr>
            <a:spLocks noChangeArrowheads="1"/>
          </p:cNvSpPr>
          <p:nvPr/>
        </p:nvSpPr>
        <p:spPr bwMode="auto">
          <a:xfrm>
            <a:off x="1"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r>
              <a:rPr lang="en-US" altLang="en-US"/>
              <a:t>MEE Session 2 - Louise Poulson, University of Bath</a:t>
            </a:r>
          </a:p>
        </p:txBody>
      </p:sp>
      <p:sp>
        <p:nvSpPr>
          <p:cNvPr id="41991" name="Rectangle 6"/>
          <p:cNvSpPr>
            <a:spLocks noGrp="1" noRot="1" noChangeAspect="1" noChangeArrowheads="1" noTextEdit="1"/>
          </p:cNvSpPr>
          <p:nvPr>
            <p:ph type="sldImg"/>
          </p:nvPr>
        </p:nvSpPr>
        <p:spPr>
          <a:xfrm>
            <a:off x="3243263" y="514350"/>
            <a:ext cx="3386137" cy="2540000"/>
          </a:xfrm>
          <a:ln w="12699" cap="flat"/>
        </p:spPr>
      </p:sp>
      <p:sp>
        <p:nvSpPr>
          <p:cNvPr id="4199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21820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F743357C-1906-40DE-AD24-3085382DD02B}" type="slidenum">
              <a:rPr lang="en-GB" altLang="en-US" smtClean="0"/>
              <a:pPr>
                <a:spcBef>
                  <a:spcPct val="0"/>
                </a:spcBef>
              </a:pPr>
              <a:t>9</a:t>
            </a:fld>
            <a:endParaRPr lang="en-GB" altLang="en-US"/>
          </a:p>
        </p:txBody>
      </p:sp>
      <p:sp>
        <p:nvSpPr>
          <p:cNvPr id="44035" name="Rectangle 2"/>
          <p:cNvSpPr>
            <a:spLocks noChangeArrowheads="1"/>
          </p:cNvSpPr>
          <p:nvPr/>
        </p:nvSpPr>
        <p:spPr bwMode="auto">
          <a:xfrm>
            <a:off x="5594510"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44036" name="Rectangle 3"/>
          <p:cNvSpPr>
            <a:spLocks noChangeArrowheads="1"/>
          </p:cNvSpPr>
          <p:nvPr/>
        </p:nvSpPr>
        <p:spPr bwMode="auto">
          <a:xfrm>
            <a:off x="5594510"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nchor="b"/>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lgn="r">
              <a:spcBef>
                <a:spcPct val="0"/>
              </a:spcBef>
            </a:pPr>
            <a:r>
              <a:rPr lang="en-US" altLang="en-US"/>
              <a:t>7</a:t>
            </a:r>
          </a:p>
        </p:txBody>
      </p:sp>
      <p:sp>
        <p:nvSpPr>
          <p:cNvPr id="44037" name="Rectangle 4"/>
          <p:cNvSpPr>
            <a:spLocks noChangeArrowheads="1"/>
          </p:cNvSpPr>
          <p:nvPr/>
        </p:nvSpPr>
        <p:spPr bwMode="auto">
          <a:xfrm>
            <a:off x="1" y="6457792"/>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endParaRPr lang="en-US" altLang="en-US" sz="1800">
              <a:latin typeface="Tahoma" pitchFamily="34" charset="0"/>
            </a:endParaRPr>
          </a:p>
        </p:txBody>
      </p:sp>
      <p:sp>
        <p:nvSpPr>
          <p:cNvPr id="44038" name="Rectangle 5"/>
          <p:cNvSpPr>
            <a:spLocks noChangeArrowheads="1"/>
          </p:cNvSpPr>
          <p:nvPr/>
        </p:nvSpPr>
        <p:spPr bwMode="auto">
          <a:xfrm>
            <a:off x="1" y="0"/>
            <a:ext cx="4278154"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r>
              <a:rPr lang="en-US" altLang="en-US"/>
              <a:t>MEE Session 2 - Louise Poulson, University of Bath</a:t>
            </a:r>
          </a:p>
        </p:txBody>
      </p:sp>
      <p:sp>
        <p:nvSpPr>
          <p:cNvPr id="44039" name="Rectangle 6"/>
          <p:cNvSpPr>
            <a:spLocks noGrp="1" noRot="1" noChangeAspect="1" noChangeArrowheads="1" noTextEdit="1"/>
          </p:cNvSpPr>
          <p:nvPr>
            <p:ph type="sldImg"/>
          </p:nvPr>
        </p:nvSpPr>
        <p:spPr>
          <a:xfrm>
            <a:off x="3243263" y="514350"/>
            <a:ext cx="3386137" cy="2540000"/>
          </a:xfrm>
          <a:ln w="12699" cap="flat"/>
        </p:spPr>
      </p:sp>
      <p:sp>
        <p:nvSpPr>
          <p:cNvPr id="4404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a:p>
        </p:txBody>
      </p:sp>
    </p:spTree>
    <p:extLst>
      <p:ext uri="{BB962C8B-B14F-4D97-AF65-F5344CB8AC3E}">
        <p14:creationId xmlns:p14="http://schemas.microsoft.com/office/powerpoint/2010/main" val="36941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4C202-2C8B-4D22-9487-44B82C3ECDD7}" type="slidenum">
              <a:rPr lang="en-GB" smtClean="0"/>
              <a:t>17</a:t>
            </a:fld>
            <a:endParaRPr lang="en-GB"/>
          </a:p>
        </p:txBody>
      </p:sp>
    </p:spTree>
    <p:extLst>
      <p:ext uri="{BB962C8B-B14F-4D97-AF65-F5344CB8AC3E}">
        <p14:creationId xmlns:p14="http://schemas.microsoft.com/office/powerpoint/2010/main" val="113089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GB"/>
          </a:p>
        </p:txBody>
      </p:sp>
      <p:sp>
        <p:nvSpPr>
          <p:cNvPr id="19" name="Footer Placeholder 18"/>
          <p:cNvSpPr>
            <a:spLocks noGrp="1"/>
          </p:cNvSpPr>
          <p:nvPr>
            <p:ph type="ftr" sz="quarter" idx="11"/>
          </p:nvPr>
        </p:nvSpPr>
        <p:spPr/>
        <p:txBody>
          <a:bodyPr/>
          <a:lstStyle/>
          <a:p>
            <a:pPr>
              <a:defRPr/>
            </a:pPr>
            <a:endParaRPr lang="en-GB"/>
          </a:p>
        </p:txBody>
      </p:sp>
      <p:sp>
        <p:nvSpPr>
          <p:cNvPr id="27" name="Slide Number Placeholder 26"/>
          <p:cNvSpPr>
            <a:spLocks noGrp="1"/>
          </p:cNvSpPr>
          <p:nvPr>
            <p:ph type="sldNum" sz="quarter" idx="12"/>
          </p:nvPr>
        </p:nvSpPr>
        <p:spPr/>
        <p:txBody>
          <a:bodyPr/>
          <a:lstStyle/>
          <a:p>
            <a:pPr>
              <a:defRPr/>
            </a:pPr>
            <a:fld id="{60DEE550-D2CD-48C3-BB5C-C95FBD5D9280}"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7A1540E-135B-4969-9BF7-B4D5759BAD19}"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4F7A522-DEC7-4940-A349-7F6B40A1EDD5}"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B7C455B-C682-4204-8C5E-EBCDF833F7B0}"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93095D1-0109-4BE9-9824-D101E03E740C}"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D852CA0-A31E-4005-BCE1-F3D75A3E4E5E}"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4250B9F-B443-469F-BD10-6AEE4EEC8668}"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56EFC77-A54E-46B9-93B6-7EFB6B3B0403}"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2393863-DC06-491A-9DDA-0A198A2902AE}"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A9EE3C1-E77B-4425-A483-28342C1E07D4}"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44FF06B-E719-4B14-B3FC-6A7D4628BA0F}" type="slidenum">
              <a:rPr lang="en-GB" smtClean="0"/>
              <a:pPr>
                <a:defRPr/>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1E13738-1E82-4C80-A3FA-A61CCA99453C}" type="slidenum">
              <a:rPr lang="en-GB" smtClean="0"/>
              <a:pPr>
                <a:defRPr/>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Geh_foiwu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youtube.com/watch?v=ENcjpQhHP98&amp;list=PLsTeSHxNNZbxfqfcCoOG34Y8BPWk1jKLL&amp;index=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era.ac.uk/publication/ethical-guidelines-for-educational-research-201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4NQHeI8GD5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1413" y="1676400"/>
            <a:ext cx="7534275" cy="1008063"/>
          </a:xfrm>
          <a:extLst/>
        </p:spPr>
        <p:txBody>
          <a:bodyPr>
            <a:normAutofit fontScale="90000"/>
          </a:bodyPr>
          <a:lstStyle/>
          <a:p>
            <a:pPr algn="ctr" eaLnBrk="1" fontAlgn="auto" hangingPunct="1">
              <a:spcAft>
                <a:spcPts val="0"/>
              </a:spcAft>
              <a:defRPr/>
            </a:pPr>
            <a:r>
              <a:rPr lang="en-GB" altLang="en-US" sz="3600" dirty="0">
                <a:latin typeface="Arial" charset="0"/>
              </a:rPr>
              <a:t>Research Methods in Education </a:t>
            </a:r>
            <a:br>
              <a:rPr lang="en-GB" altLang="en-US" sz="3600" dirty="0">
                <a:latin typeface="Arial" charset="0"/>
              </a:rPr>
            </a:br>
            <a:r>
              <a:rPr lang="en-GB" altLang="en-US" sz="3600" dirty="0">
                <a:latin typeface="Arial" charset="0"/>
              </a:rPr>
              <a:t>Session 7</a:t>
            </a:r>
          </a:p>
        </p:txBody>
      </p:sp>
      <p:sp>
        <p:nvSpPr>
          <p:cNvPr id="6147" name="Rectangle 3"/>
          <p:cNvSpPr>
            <a:spLocks noGrp="1" noChangeArrowheads="1"/>
          </p:cNvSpPr>
          <p:nvPr>
            <p:ph type="subTitle" idx="1"/>
          </p:nvPr>
        </p:nvSpPr>
        <p:spPr>
          <a:xfrm>
            <a:off x="611560" y="3645024"/>
            <a:ext cx="7848871" cy="1223962"/>
          </a:xfrm>
        </p:spPr>
        <p:txBody>
          <a:bodyPr/>
          <a:lstStyle/>
          <a:p>
            <a:pPr lvl="1" eaLnBrk="1" hangingPunct="1">
              <a:lnSpc>
                <a:spcPct val="80000"/>
              </a:lnSpc>
              <a:buClr>
                <a:schemeClr val="tx1"/>
              </a:buClr>
              <a:buFont typeface="Wingdings" pitchFamily="2" charset="2"/>
              <a:buNone/>
            </a:pPr>
            <a:endParaRPr lang="en-GB" altLang="en-US" sz="3400" dirty="0">
              <a:latin typeface="Arial Unicode MS" pitchFamily="34" charset="-128"/>
            </a:endParaRPr>
          </a:p>
          <a:p>
            <a:pPr lvl="1" eaLnBrk="1" hangingPunct="1">
              <a:lnSpc>
                <a:spcPct val="80000"/>
              </a:lnSpc>
              <a:buClr>
                <a:schemeClr val="tx1"/>
              </a:buClr>
              <a:buFont typeface="Wingdings" pitchFamily="2" charset="2"/>
              <a:buNone/>
            </a:pPr>
            <a:r>
              <a:rPr lang="en-GB" altLang="en-US" sz="3600" b="1" dirty="0">
                <a:solidFill>
                  <a:schemeClr val="tx2"/>
                </a:solidFill>
                <a:latin typeface="Arial" charset="0"/>
              </a:rPr>
              <a:t>Quality in Educational Research</a:t>
            </a:r>
            <a:endParaRPr lang="en-GB" altLang="en-US" sz="2000" dirty="0">
              <a:latin typeface="Arial" charset="0"/>
            </a:endParaRPr>
          </a:p>
          <a:p>
            <a:pPr marR="0" eaLnBrk="1" hangingPunct="1">
              <a:lnSpc>
                <a:spcPct val="80000"/>
              </a:lnSpc>
            </a:pPr>
            <a:endParaRPr lang="en-GB" altLang="en-US" sz="2000" dirty="0">
              <a:latin typeface="Book Antiqua" pitchFamily="18" charset="0"/>
            </a:endParaRPr>
          </a:p>
        </p:txBody>
      </p:sp>
    </p:spTree>
    <p:extLst>
      <p:ext uri="{BB962C8B-B14F-4D97-AF65-F5344CB8AC3E}">
        <p14:creationId xmlns:p14="http://schemas.microsoft.com/office/powerpoint/2010/main" val="425911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7584" y="404664"/>
            <a:ext cx="7793037" cy="1462087"/>
          </a:xfrm>
        </p:spPr>
        <p:txBody>
          <a:bodyPr/>
          <a:lstStyle/>
          <a:p>
            <a:r>
              <a:rPr lang="en-GB" altLang="en-US" sz="3200" dirty="0">
                <a:latin typeface="Arial" charset="0"/>
              </a:rPr>
              <a:t>Checking validity</a:t>
            </a:r>
            <a:endParaRPr lang="en-GB" altLang="en-US" sz="3200" dirty="0">
              <a:solidFill>
                <a:schemeClr val="folHlink"/>
              </a:solidFill>
              <a:latin typeface="Arial" charset="0"/>
            </a:endParaRPr>
          </a:p>
        </p:txBody>
      </p:sp>
      <p:sp>
        <p:nvSpPr>
          <p:cNvPr id="164867" name="Rectangle 3"/>
          <p:cNvSpPr>
            <a:spLocks noGrp="1" noChangeArrowheads="1"/>
          </p:cNvSpPr>
          <p:nvPr>
            <p:ph idx="1"/>
          </p:nvPr>
        </p:nvSpPr>
        <p:spPr>
          <a:xfrm>
            <a:off x="827088" y="2205038"/>
            <a:ext cx="6193184" cy="4495800"/>
          </a:xfrm>
        </p:spPr>
        <p:txBody>
          <a:bodyPr/>
          <a:lstStyle/>
          <a:p>
            <a:pPr>
              <a:buFont typeface="Wingdings" pitchFamily="2" charset="2"/>
              <a:buNone/>
            </a:pPr>
            <a:r>
              <a:rPr lang="en-GB" altLang="en-US" sz="2000" b="1" dirty="0">
                <a:solidFill>
                  <a:schemeClr val="tx2"/>
                </a:solidFill>
                <a:latin typeface="Arial" charset="0"/>
              </a:rPr>
              <a:t>Validity</a:t>
            </a:r>
            <a:r>
              <a:rPr lang="en-GB" altLang="en-US" sz="2000" dirty="0">
                <a:latin typeface="Arial" charset="0"/>
              </a:rPr>
              <a:t> can be checked by:</a:t>
            </a:r>
          </a:p>
          <a:p>
            <a:pPr lvl="2">
              <a:buFont typeface="Wingdings" pitchFamily="2" charset="2"/>
              <a:buNone/>
            </a:pPr>
            <a:endParaRPr lang="en-GB" altLang="en-US" sz="2000" dirty="0">
              <a:latin typeface="Arial" charset="0"/>
            </a:endParaRPr>
          </a:p>
          <a:p>
            <a:pPr marL="446088" lvl="2" indent="-446088">
              <a:buSzTx/>
              <a:buFont typeface="Wingdings" pitchFamily="2" charset="2"/>
              <a:buChar char="§"/>
            </a:pPr>
            <a:r>
              <a:rPr lang="en-GB" altLang="en-US" sz="2000" dirty="0">
                <a:latin typeface="Arial" charset="0"/>
              </a:rPr>
              <a:t>Comparing the instrument with the original intention (e.g. a ‘checking matrix’ for content validity).</a:t>
            </a:r>
          </a:p>
          <a:p>
            <a:pPr marL="446088" lvl="2" indent="-446088">
              <a:buSzTx/>
              <a:buFont typeface="Wingdings" pitchFamily="2" charset="2"/>
              <a:buChar char="§"/>
            </a:pPr>
            <a:r>
              <a:rPr lang="en-GB" altLang="en-US" sz="2000" dirty="0">
                <a:latin typeface="Arial" charset="0"/>
              </a:rPr>
              <a:t>Gaining endorsement from peers (critical friends) at the design stage and in terms of analysis of data.</a:t>
            </a:r>
            <a:endParaRPr lang="en-GB" altLang="en-US" dirty="0">
              <a:latin typeface="Arial" charset="0"/>
            </a:endParaRPr>
          </a:p>
          <a:p>
            <a:pPr marL="446088" lvl="2" indent="-446088">
              <a:buSzTx/>
              <a:buFont typeface="Wingdings" pitchFamily="2" charset="2"/>
              <a:buChar char="§"/>
            </a:pPr>
            <a:r>
              <a:rPr lang="en-GB" altLang="en-US" sz="2000" dirty="0">
                <a:latin typeface="Arial" charset="0"/>
              </a:rPr>
              <a:t>Looking at the same phenomenon with a series of different measuring instruments i.e. by </a:t>
            </a:r>
            <a:r>
              <a:rPr lang="en-GB" altLang="en-US" sz="2000" b="1" dirty="0">
                <a:solidFill>
                  <a:schemeClr val="tx2"/>
                </a:solidFill>
                <a:latin typeface="Arial" charset="0"/>
              </a:rPr>
              <a:t>TRIANGULATION</a:t>
            </a:r>
            <a:r>
              <a:rPr lang="en-GB" altLang="en-US" sz="2000" dirty="0">
                <a:solidFill>
                  <a:schemeClr val="tx2"/>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27584" y="548680"/>
            <a:ext cx="7793037" cy="1462088"/>
          </a:xfrm>
        </p:spPr>
        <p:txBody>
          <a:bodyPr/>
          <a:lstStyle/>
          <a:p>
            <a:r>
              <a:rPr lang="en-GB" altLang="en-US" sz="3200" dirty="0">
                <a:latin typeface="Arial" charset="0"/>
              </a:rPr>
              <a:t>Triangulation</a:t>
            </a:r>
          </a:p>
        </p:txBody>
      </p:sp>
      <p:sp>
        <p:nvSpPr>
          <p:cNvPr id="21507" name="Rectangle 3"/>
          <p:cNvSpPr>
            <a:spLocks noGrp="1" noChangeArrowheads="1"/>
          </p:cNvSpPr>
          <p:nvPr>
            <p:ph idx="1"/>
          </p:nvPr>
        </p:nvSpPr>
        <p:spPr>
          <a:xfrm>
            <a:off x="547018" y="2420888"/>
            <a:ext cx="4177084" cy="3815928"/>
          </a:xfrm>
        </p:spPr>
        <p:txBody>
          <a:bodyPr>
            <a:normAutofit/>
          </a:bodyPr>
          <a:lstStyle/>
          <a:p>
            <a:pPr>
              <a:buFont typeface="Wingdings" pitchFamily="2" charset="2"/>
              <a:buNone/>
            </a:pPr>
            <a:r>
              <a:rPr lang="en-GB" altLang="en-US" sz="2400" dirty="0">
                <a:latin typeface="Arial" charset="0"/>
              </a:rPr>
              <a:t>	</a:t>
            </a:r>
            <a:r>
              <a:rPr lang="en-GB" altLang="en-US" sz="2000" dirty="0">
                <a:latin typeface="Arial" charset="0"/>
              </a:rPr>
              <a:t>Triangulation refers to measuring an event using </a:t>
            </a:r>
            <a:r>
              <a:rPr lang="en-GB" altLang="en-US" sz="2000" b="1" dirty="0">
                <a:latin typeface="Arial" charset="0"/>
              </a:rPr>
              <a:t>AT LEAST TWO DIFFERENT</a:t>
            </a:r>
            <a:r>
              <a:rPr lang="en-GB" altLang="en-US" sz="2000" dirty="0">
                <a:latin typeface="Arial" charset="0"/>
              </a:rPr>
              <a:t> data-gathering techniques. </a:t>
            </a:r>
          </a:p>
          <a:p>
            <a:pPr>
              <a:buFont typeface="Wingdings" pitchFamily="2" charset="2"/>
              <a:buNone/>
            </a:pPr>
            <a:endParaRPr lang="en-GB" altLang="en-US" sz="2000" dirty="0">
              <a:latin typeface="Arial" charset="0"/>
            </a:endParaRPr>
          </a:p>
          <a:p>
            <a:pPr>
              <a:buFont typeface="Wingdings" pitchFamily="2" charset="2"/>
              <a:buNone/>
            </a:pPr>
            <a:r>
              <a:rPr lang="en-GB" altLang="en-US" sz="2000" dirty="0">
                <a:latin typeface="Arial" charset="0"/>
              </a:rPr>
              <a:t>	The greater the number of techniques used that suggest the same conclusion(s), the greater the confidence that can be placed in the validity of those conclusions.</a:t>
            </a:r>
          </a:p>
          <a:p>
            <a:pPr>
              <a:buFont typeface="Wingdings" pitchFamily="2" charset="2"/>
              <a:buNone/>
            </a:pPr>
            <a:endParaRPr lang="en-GB" altLang="en-US" sz="2000" dirty="0"/>
          </a:p>
        </p:txBody>
      </p:sp>
      <p:pic>
        <p:nvPicPr>
          <p:cNvPr id="1026" name="Picture 2" descr="http://upload.wikimedia.org/wikipedia/commons/e/e9/CD006-Triangulation_16th_centu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782" y="3645024"/>
            <a:ext cx="3874120" cy="2878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71600" y="620688"/>
            <a:ext cx="7793038" cy="1462088"/>
          </a:xfrm>
        </p:spPr>
        <p:txBody>
          <a:bodyPr/>
          <a:lstStyle/>
          <a:p>
            <a:r>
              <a:rPr lang="en-GB" altLang="en-US" sz="3200" dirty="0">
                <a:latin typeface="Arial" charset="0"/>
              </a:rPr>
              <a:t>Some types of triangulation</a:t>
            </a:r>
            <a:br>
              <a:rPr lang="en-GB" altLang="en-US" sz="3200" dirty="0">
                <a:solidFill>
                  <a:schemeClr val="folHlink"/>
                </a:solidFill>
                <a:latin typeface="Arial" charset="0"/>
              </a:rPr>
            </a:br>
            <a:endParaRPr lang="en-GB" altLang="en-US" sz="3200" dirty="0">
              <a:solidFill>
                <a:schemeClr val="folHlink"/>
              </a:solidFill>
              <a:latin typeface="Arial" charset="0"/>
            </a:endParaRPr>
          </a:p>
        </p:txBody>
      </p:sp>
      <p:sp>
        <p:nvSpPr>
          <p:cNvPr id="166915" name="Rectangle 3"/>
          <p:cNvSpPr>
            <a:spLocks noGrp="1" noChangeArrowheads="1"/>
          </p:cNvSpPr>
          <p:nvPr>
            <p:ph idx="1"/>
          </p:nvPr>
        </p:nvSpPr>
        <p:spPr/>
        <p:txBody>
          <a:bodyPr/>
          <a:lstStyle/>
          <a:p>
            <a:pPr marL="228600" lvl="2" indent="0">
              <a:buFont typeface="Wingdings" pitchFamily="2" charset="2"/>
              <a:buNone/>
              <a:tabLst>
                <a:tab pos="534988" algn="l"/>
              </a:tabLst>
            </a:pPr>
            <a:endParaRPr lang="en-GB" altLang="en-US" dirty="0">
              <a:latin typeface="Arial" charset="0"/>
            </a:endParaRPr>
          </a:p>
          <a:p>
            <a:pPr marL="228600" lvl="2" indent="0">
              <a:buSzTx/>
              <a:buFont typeface="Wingdings" pitchFamily="2" charset="2"/>
              <a:buChar char="§"/>
              <a:tabLst>
                <a:tab pos="534988" algn="l"/>
              </a:tabLst>
            </a:pPr>
            <a:r>
              <a:rPr lang="en-GB" altLang="en-US" sz="2000" b="1" dirty="0">
                <a:solidFill>
                  <a:schemeClr val="tx2"/>
                </a:solidFill>
                <a:latin typeface="Arial" charset="0"/>
              </a:rPr>
              <a:t>   Method</a:t>
            </a:r>
            <a:r>
              <a:rPr lang="en-GB" altLang="en-US" sz="2000" dirty="0">
                <a:latin typeface="Arial" charset="0"/>
              </a:rPr>
              <a:t>: use a number of different types of data-gathering 	instrument e.g. questionnaires, observations, interviews</a:t>
            </a:r>
          </a:p>
          <a:p>
            <a:pPr marL="228600" lvl="2" indent="0">
              <a:buSzTx/>
              <a:buFont typeface="Wingdings" pitchFamily="2" charset="2"/>
              <a:buChar char="§"/>
              <a:tabLst>
                <a:tab pos="534988" algn="l"/>
              </a:tabLst>
            </a:pPr>
            <a:endParaRPr lang="en-GB" altLang="en-US" sz="2000" dirty="0">
              <a:latin typeface="Arial" charset="0"/>
            </a:endParaRPr>
          </a:p>
          <a:p>
            <a:pPr marL="228600" lvl="2" indent="0">
              <a:buSzTx/>
              <a:buFont typeface="Wingdings" pitchFamily="2" charset="2"/>
              <a:buChar char="§"/>
              <a:tabLst>
                <a:tab pos="534988" algn="l"/>
              </a:tabLst>
            </a:pPr>
            <a:r>
              <a:rPr lang="en-GB" altLang="en-US" sz="2000" b="1" dirty="0">
                <a:solidFill>
                  <a:schemeClr val="tx2"/>
                </a:solidFill>
                <a:latin typeface="Arial" charset="0"/>
              </a:rPr>
              <a:t>   Investigator</a:t>
            </a:r>
            <a:r>
              <a:rPr lang="en-GB" altLang="en-US" sz="2000" dirty="0">
                <a:latin typeface="Arial" charset="0"/>
              </a:rPr>
              <a:t>: use a number of different researchers</a:t>
            </a:r>
          </a:p>
          <a:p>
            <a:pPr marL="228600" lvl="2" indent="0">
              <a:buSzTx/>
              <a:buFont typeface="Wingdings" pitchFamily="2" charset="2"/>
              <a:buNone/>
              <a:tabLst>
                <a:tab pos="534988" algn="l"/>
              </a:tabLst>
            </a:pPr>
            <a:endParaRPr lang="en-GB" altLang="en-US" sz="2000" dirty="0">
              <a:latin typeface="Arial" charset="0"/>
            </a:endParaRPr>
          </a:p>
          <a:p>
            <a:pPr marL="228600" lvl="2" indent="0">
              <a:buSzTx/>
              <a:buFont typeface="Wingdings" pitchFamily="2" charset="2"/>
              <a:buChar char="§"/>
              <a:tabLst>
                <a:tab pos="534988" algn="l"/>
              </a:tabLst>
            </a:pPr>
            <a:r>
              <a:rPr lang="en-GB" altLang="en-US" sz="2000" b="1" dirty="0">
                <a:solidFill>
                  <a:schemeClr val="tx2"/>
                </a:solidFill>
                <a:latin typeface="Arial" charset="0"/>
              </a:rPr>
              <a:t>   Time:</a:t>
            </a:r>
            <a:r>
              <a:rPr lang="en-GB" altLang="en-US" sz="2000" dirty="0">
                <a:latin typeface="Arial" charset="0"/>
              </a:rPr>
              <a:t> investigate over a period of time</a:t>
            </a:r>
          </a:p>
          <a:p>
            <a:pPr marL="228600" lvl="2" indent="0">
              <a:buSzTx/>
              <a:buFont typeface="Wingdings" pitchFamily="2" charset="2"/>
              <a:buNone/>
              <a:tabLst>
                <a:tab pos="534988" algn="l"/>
              </a:tabLst>
            </a:pPr>
            <a:endParaRPr lang="en-GB" altLang="en-US" sz="2000" dirty="0">
              <a:latin typeface="Arial" charset="0"/>
            </a:endParaRPr>
          </a:p>
          <a:p>
            <a:pPr marL="228600" lvl="2" indent="0">
              <a:buSzTx/>
              <a:buFont typeface="Wingdings" pitchFamily="2" charset="2"/>
              <a:buChar char="§"/>
              <a:tabLst>
                <a:tab pos="534988" algn="l"/>
              </a:tabLst>
            </a:pPr>
            <a:r>
              <a:rPr lang="en-GB" altLang="en-US" sz="2000" b="1" dirty="0">
                <a:solidFill>
                  <a:schemeClr val="tx2"/>
                </a:solidFill>
                <a:latin typeface="Arial" charset="0"/>
              </a:rPr>
              <a:t>   Space:</a:t>
            </a:r>
            <a:r>
              <a:rPr lang="en-GB" altLang="en-US" sz="2000" dirty="0">
                <a:latin typeface="Arial" charset="0"/>
              </a:rPr>
              <a:t> investigate in more than one context</a:t>
            </a:r>
          </a:p>
          <a:p>
            <a:pPr marL="0" indent="0">
              <a:buSzTx/>
              <a:buFont typeface="Wingdings" pitchFamily="2" charset="2"/>
              <a:buChar char="§"/>
              <a:tabLst>
                <a:tab pos="534988" algn="l"/>
              </a:tabLst>
            </a:pPr>
            <a:endParaRPr lang="en-GB" altLang="en-US" sz="2000" dirty="0">
              <a:latin typeface="Arial" charset="0"/>
            </a:endParaRPr>
          </a:p>
          <a:p>
            <a:pPr marL="0" indent="0">
              <a:buSzTx/>
              <a:buFont typeface="Wingdings" pitchFamily="2" charset="2"/>
              <a:buChar char="§"/>
              <a:tabLst>
                <a:tab pos="534988" algn="l"/>
              </a:tabLst>
            </a:pP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620688"/>
            <a:ext cx="7649022" cy="1462088"/>
          </a:xfrm>
        </p:spPr>
        <p:txBody>
          <a:bodyPr/>
          <a:lstStyle/>
          <a:p>
            <a:r>
              <a:rPr lang="en-GB" altLang="en-US" sz="3200" dirty="0">
                <a:latin typeface="Arial" charset="0"/>
              </a:rPr>
              <a:t>Reliable and Valid?</a:t>
            </a:r>
            <a:br>
              <a:rPr lang="en-GB" altLang="en-US" sz="3200" dirty="0">
                <a:solidFill>
                  <a:schemeClr val="folHlink"/>
                </a:solidFill>
                <a:latin typeface="Arial" charset="0"/>
              </a:rPr>
            </a:br>
            <a:endParaRPr lang="en-GB" altLang="en-US" sz="3200" dirty="0">
              <a:solidFill>
                <a:schemeClr val="folHlink"/>
              </a:solidFill>
              <a:latin typeface="Arial" charset="0"/>
            </a:endParaRPr>
          </a:p>
        </p:txBody>
      </p:sp>
      <p:pic>
        <p:nvPicPr>
          <p:cNvPr id="1026" name="Picture 2" descr="https://encrypted-tbn0.gstatic.com/images?q=tbn:ANd9GcR-83epGDRFQdyYBXjGhUoJfqSLcb_SmKD66KzvfeAfUiLLahKl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26" y="2924944"/>
            <a:ext cx="6080202" cy="271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28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1115616" y="2276872"/>
            <a:ext cx="7772400" cy="3527648"/>
          </a:xfrm>
        </p:spPr>
        <p:txBody>
          <a:bodyPr>
            <a:normAutofit/>
          </a:bodyPr>
          <a:lstStyle/>
          <a:p>
            <a:pPr marL="177800" indent="0">
              <a:buFont typeface="Wingdings" pitchFamily="2" charset="2"/>
              <a:buNone/>
            </a:pPr>
            <a:r>
              <a:rPr lang="en-GB" altLang="en-US" sz="2000" dirty="0">
                <a:latin typeface="Arial" charset="0"/>
                <a:hlinkClick r:id="rId2"/>
              </a:rPr>
              <a:t>Are these standards of reliability and validity appropriately applied to qualitative research?</a:t>
            </a:r>
            <a:endParaRPr lang="en-GB" altLang="en-US" sz="2000" dirty="0">
              <a:latin typeface="Arial" charset="0"/>
            </a:endParaRPr>
          </a:p>
          <a:p>
            <a:pPr marL="0" indent="0">
              <a:tabLst>
                <a:tab pos="450850" algn="l"/>
              </a:tabLst>
            </a:pPr>
            <a:endParaRPr lang="en-GB" altLang="en-US" sz="2000" dirty="0">
              <a:latin typeface="Arial" charset="0"/>
            </a:endParaRPr>
          </a:p>
          <a:p>
            <a:pPr marL="630238" lvl="2" indent="-515938">
              <a:buSzTx/>
              <a:buFont typeface="Wingdings" pitchFamily="2" charset="2"/>
              <a:buChar char="§"/>
            </a:pPr>
            <a:r>
              <a:rPr lang="en-GB" altLang="en-US" sz="2000" dirty="0">
                <a:latin typeface="Arial" charset="0"/>
              </a:rPr>
              <a:t>Credibility (in preference to internal validity)</a:t>
            </a:r>
          </a:p>
          <a:p>
            <a:pPr marL="630238" lvl="2" indent="-515938">
              <a:buSzTx/>
              <a:buFont typeface="Wingdings" pitchFamily="2" charset="2"/>
              <a:buChar char="§"/>
            </a:pPr>
            <a:r>
              <a:rPr lang="en-GB" altLang="en-US" sz="2000" dirty="0">
                <a:latin typeface="Arial" charset="0"/>
              </a:rPr>
              <a:t>Transferability (in preference to external validity/generalisation</a:t>
            </a:r>
          </a:p>
          <a:p>
            <a:pPr marL="630238" lvl="2" indent="-515938">
              <a:buSzTx/>
              <a:buFont typeface="Wingdings" pitchFamily="2" charset="2"/>
              <a:buChar char="§"/>
            </a:pPr>
            <a:r>
              <a:rPr lang="en-GB" altLang="en-US" sz="2000" dirty="0">
                <a:latin typeface="Arial" charset="0"/>
              </a:rPr>
              <a:t>Dependability (in preference to reliability)</a:t>
            </a:r>
          </a:p>
          <a:p>
            <a:pPr marL="630238" lvl="2" indent="-515938">
              <a:buSzTx/>
              <a:buFont typeface="Wingdings" pitchFamily="2" charset="2"/>
              <a:buChar char="§"/>
            </a:pPr>
            <a:r>
              <a:rPr lang="en-GB" altLang="en-US" sz="2000" dirty="0">
                <a:latin typeface="Arial" charset="0"/>
              </a:rPr>
              <a:t>Confirmability (in preference to objectivity)</a:t>
            </a:r>
          </a:p>
          <a:p>
            <a:pPr marL="114300" lvl="2" indent="0">
              <a:buSzTx/>
              <a:buNone/>
            </a:pPr>
            <a:endParaRPr lang="en-GB" altLang="en-US" sz="2000" dirty="0">
              <a:latin typeface="Arial" charset="0"/>
            </a:endParaRPr>
          </a:p>
          <a:p>
            <a:pPr marL="114300" lvl="2" indent="0" algn="r">
              <a:buSzTx/>
              <a:buNone/>
            </a:pPr>
            <a:r>
              <a:rPr lang="en-GB" altLang="en-US" sz="1600" i="1" dirty="0">
                <a:latin typeface="Arial" charset="0"/>
              </a:rPr>
              <a:t>(From Shenton (2004) based on Guba (1985)</a:t>
            </a:r>
          </a:p>
        </p:txBody>
      </p:sp>
      <p:sp>
        <p:nvSpPr>
          <p:cNvPr id="4" name="Rectangle 4"/>
          <p:cNvSpPr>
            <a:spLocks noGrp="1" noChangeArrowheads="1"/>
          </p:cNvSpPr>
          <p:nvPr>
            <p:ph type="title"/>
          </p:nvPr>
        </p:nvSpPr>
        <p:spPr>
          <a:xfrm>
            <a:off x="1115616" y="836712"/>
            <a:ext cx="7793037" cy="1462088"/>
          </a:xfrm>
          <a:noFill/>
        </p:spPr>
        <p:txBody>
          <a:bodyPr lIns="90488" tIns="44450" rIns="90488" bIns="44450" anchor="ctr"/>
          <a:lstStyle/>
          <a:p>
            <a:r>
              <a:rPr lang="en-GB" altLang="en-US" sz="3200" dirty="0">
                <a:latin typeface="Arial" charset="0"/>
              </a:rPr>
              <a:t>Quality in </a:t>
            </a:r>
            <a:r>
              <a:rPr lang="en-GB" altLang="en-US" sz="3200" dirty="0" err="1">
                <a:latin typeface="Arial" charset="0"/>
              </a:rPr>
              <a:t>Qualitiative</a:t>
            </a:r>
            <a:r>
              <a:rPr lang="en-GB" altLang="en-US" sz="3200" dirty="0">
                <a:latin typeface="Arial" charset="0"/>
              </a:rPr>
              <a:t> Research</a:t>
            </a:r>
            <a:endParaRPr lang="en-GB" altLang="en-US" sz="3200" dirty="0">
              <a:solidFill>
                <a:schemeClr val="folHlink"/>
              </a:solidFill>
              <a:latin typeface="Arial" charset="0"/>
            </a:endParaRPr>
          </a:p>
        </p:txBody>
      </p:sp>
    </p:spTree>
    <p:extLst>
      <p:ext uri="{BB962C8B-B14F-4D97-AF65-F5344CB8AC3E}">
        <p14:creationId xmlns:p14="http://schemas.microsoft.com/office/powerpoint/2010/main" val="29191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115616" y="836712"/>
            <a:ext cx="7793037" cy="1462088"/>
          </a:xfrm>
          <a:noFill/>
        </p:spPr>
        <p:txBody>
          <a:bodyPr lIns="90488" tIns="44450" rIns="90488" bIns="44450" anchor="ctr"/>
          <a:lstStyle/>
          <a:p>
            <a:r>
              <a:rPr lang="en-GB" altLang="en-US" sz="3200" dirty="0">
                <a:latin typeface="Arial" charset="0"/>
              </a:rPr>
              <a:t>Quality in </a:t>
            </a:r>
            <a:r>
              <a:rPr lang="en-GB" altLang="en-US" sz="3200" dirty="0" err="1">
                <a:latin typeface="Arial" charset="0"/>
              </a:rPr>
              <a:t>Qualitiative</a:t>
            </a:r>
            <a:r>
              <a:rPr lang="en-GB" altLang="en-US" sz="3200" dirty="0">
                <a:latin typeface="Arial" charset="0"/>
              </a:rPr>
              <a:t> Research</a:t>
            </a:r>
            <a:endParaRPr lang="en-GB" altLang="en-US" sz="3200" dirty="0">
              <a:solidFill>
                <a:schemeClr val="folHlink"/>
              </a:solidFill>
              <a:latin typeface="Arial" charset="0"/>
            </a:endParaRPr>
          </a:p>
        </p:txBody>
      </p:sp>
      <p:pic>
        <p:nvPicPr>
          <p:cNvPr id="5" name="Picture 4">
            <a:extLst>
              <a:ext uri="{FF2B5EF4-FFF2-40B4-BE49-F238E27FC236}">
                <a16:creationId xmlns:a16="http://schemas.microsoft.com/office/drawing/2014/main" id="{C82749E5-2787-415B-A88D-F4EF6A16F623}"/>
              </a:ext>
            </a:extLst>
          </p:cNvPr>
          <p:cNvPicPr>
            <a:picLocks noChangeAspect="1"/>
          </p:cNvPicPr>
          <p:nvPr/>
        </p:nvPicPr>
        <p:blipFill rotWithShape="1">
          <a:blip r:embed="rId2"/>
          <a:srcRect l="41338" t="12667" r="28737"/>
          <a:stretch/>
        </p:blipFill>
        <p:spPr>
          <a:xfrm>
            <a:off x="1403648" y="1988840"/>
            <a:ext cx="7000949" cy="4309828"/>
          </a:xfrm>
          <a:prstGeom prst="rect">
            <a:avLst/>
          </a:prstGeom>
        </p:spPr>
      </p:pic>
      <p:sp>
        <p:nvSpPr>
          <p:cNvPr id="6" name="TextBox 5">
            <a:extLst>
              <a:ext uri="{FF2B5EF4-FFF2-40B4-BE49-F238E27FC236}">
                <a16:creationId xmlns:a16="http://schemas.microsoft.com/office/drawing/2014/main" id="{F9A591AB-F875-4AA2-9DFF-C382857F961B}"/>
              </a:ext>
            </a:extLst>
          </p:cNvPr>
          <p:cNvSpPr txBox="1"/>
          <p:nvPr/>
        </p:nvSpPr>
        <p:spPr>
          <a:xfrm>
            <a:off x="7380312" y="6160168"/>
            <a:ext cx="1128835" cy="276999"/>
          </a:xfrm>
          <a:prstGeom prst="rect">
            <a:avLst/>
          </a:prstGeom>
          <a:noFill/>
        </p:spPr>
        <p:txBody>
          <a:bodyPr wrap="none" rtlCol="0">
            <a:spAutoFit/>
          </a:bodyPr>
          <a:lstStyle/>
          <a:p>
            <a:r>
              <a:rPr lang="en-GB" sz="1200" i="1" dirty="0"/>
              <a:t>Meyrick, 2006</a:t>
            </a:r>
          </a:p>
        </p:txBody>
      </p:sp>
    </p:spTree>
    <p:extLst>
      <p:ext uri="{BB962C8B-B14F-4D97-AF65-F5344CB8AC3E}">
        <p14:creationId xmlns:p14="http://schemas.microsoft.com/office/powerpoint/2010/main" val="240164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115616" y="836712"/>
            <a:ext cx="7793037" cy="1462088"/>
          </a:xfrm>
          <a:noFill/>
        </p:spPr>
        <p:txBody>
          <a:bodyPr lIns="90488" tIns="44450" rIns="90488" bIns="44450" anchor="ctr"/>
          <a:lstStyle/>
          <a:p>
            <a:r>
              <a:rPr lang="en-GB" altLang="en-US" sz="3200" dirty="0">
                <a:latin typeface="Arial" charset="0"/>
              </a:rPr>
              <a:t>Quality in </a:t>
            </a:r>
            <a:r>
              <a:rPr lang="en-GB" altLang="en-US" sz="3200" dirty="0" err="1">
                <a:latin typeface="Arial" charset="0"/>
              </a:rPr>
              <a:t>Qualitiative</a:t>
            </a:r>
            <a:r>
              <a:rPr lang="en-GB" altLang="en-US" sz="3200" dirty="0">
                <a:latin typeface="Arial" charset="0"/>
              </a:rPr>
              <a:t> Research</a:t>
            </a:r>
            <a:endParaRPr lang="en-GB" altLang="en-US" sz="3200" dirty="0">
              <a:solidFill>
                <a:schemeClr val="folHlink"/>
              </a:solidFill>
              <a:latin typeface="Arial" charset="0"/>
            </a:endParaRPr>
          </a:p>
        </p:txBody>
      </p:sp>
      <p:sp>
        <p:nvSpPr>
          <p:cNvPr id="6" name="TextBox 5">
            <a:extLst>
              <a:ext uri="{FF2B5EF4-FFF2-40B4-BE49-F238E27FC236}">
                <a16:creationId xmlns:a16="http://schemas.microsoft.com/office/drawing/2014/main" id="{F9A591AB-F875-4AA2-9DFF-C382857F961B}"/>
              </a:ext>
            </a:extLst>
          </p:cNvPr>
          <p:cNvSpPr txBox="1"/>
          <p:nvPr/>
        </p:nvSpPr>
        <p:spPr>
          <a:xfrm>
            <a:off x="7494714" y="6392361"/>
            <a:ext cx="955711" cy="276999"/>
          </a:xfrm>
          <a:prstGeom prst="rect">
            <a:avLst/>
          </a:prstGeom>
          <a:noFill/>
        </p:spPr>
        <p:txBody>
          <a:bodyPr wrap="none" rtlCol="0">
            <a:spAutoFit/>
          </a:bodyPr>
          <a:lstStyle/>
          <a:p>
            <a:r>
              <a:rPr lang="en-GB" sz="1200" i="1" dirty="0"/>
              <a:t>Tracy, 2010</a:t>
            </a:r>
          </a:p>
        </p:txBody>
      </p:sp>
      <p:pic>
        <p:nvPicPr>
          <p:cNvPr id="2" name="Picture 1">
            <a:extLst>
              <a:ext uri="{FF2B5EF4-FFF2-40B4-BE49-F238E27FC236}">
                <a16:creationId xmlns:a16="http://schemas.microsoft.com/office/drawing/2014/main" id="{FA50177D-732E-4F01-802B-1B067914B106}"/>
              </a:ext>
            </a:extLst>
          </p:cNvPr>
          <p:cNvPicPr>
            <a:picLocks noChangeAspect="1"/>
          </p:cNvPicPr>
          <p:nvPr/>
        </p:nvPicPr>
        <p:blipFill rotWithShape="1">
          <a:blip r:embed="rId2"/>
          <a:srcRect l="45275" t="17499" r="34250"/>
          <a:stretch/>
        </p:blipFill>
        <p:spPr>
          <a:xfrm>
            <a:off x="1835695" y="1859430"/>
            <a:ext cx="5659019" cy="4809930"/>
          </a:xfrm>
          <a:prstGeom prst="rect">
            <a:avLst/>
          </a:prstGeom>
        </p:spPr>
      </p:pic>
    </p:spTree>
    <p:extLst>
      <p:ext uri="{BB962C8B-B14F-4D97-AF65-F5344CB8AC3E}">
        <p14:creationId xmlns:p14="http://schemas.microsoft.com/office/powerpoint/2010/main" val="247497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6203032" cy="1143000"/>
          </a:xfrm>
        </p:spPr>
        <p:txBody>
          <a:bodyPr>
            <a:normAutofit/>
          </a:bodyPr>
          <a:lstStyle/>
          <a:p>
            <a:r>
              <a:rPr lang="en-GB" sz="3600" dirty="0">
                <a:latin typeface="Arial" panose="020B0604020202020204" pitchFamily="34" charset="0"/>
                <a:cs typeface="Arial" panose="020B0604020202020204" pitchFamily="34" charset="0"/>
              </a:rPr>
              <a:t>Exercise</a:t>
            </a:r>
          </a:p>
        </p:txBody>
      </p:sp>
      <p:sp>
        <p:nvSpPr>
          <p:cNvPr id="3" name="Content Placeholder 2"/>
          <p:cNvSpPr>
            <a:spLocks noGrp="1"/>
          </p:cNvSpPr>
          <p:nvPr>
            <p:ph idx="1"/>
          </p:nvPr>
        </p:nvSpPr>
        <p:spPr>
          <a:xfrm>
            <a:off x="1143377" y="1988840"/>
            <a:ext cx="5976664" cy="4389120"/>
          </a:xfrm>
        </p:spPr>
        <p:txBody>
          <a:bodyPr>
            <a:normAutofit/>
          </a:bodyPr>
          <a:lstStyle/>
          <a:p>
            <a:pPr marL="0" indent="0">
              <a:buNone/>
            </a:pPr>
            <a:r>
              <a:rPr lang="en-GB" sz="1400" dirty="0">
                <a:solidFill>
                  <a:srgbClr val="002060"/>
                </a:solidFill>
                <a:latin typeface="Arial" panose="020B0604020202020204" pitchFamily="34" charset="0"/>
                <a:cs typeface="Arial" panose="020B0604020202020204" pitchFamily="34" charset="0"/>
              </a:rPr>
              <a:t>Look at recent issues of any of the following:</a:t>
            </a:r>
          </a:p>
          <a:p>
            <a:pPr marL="0" indent="0">
              <a:buNone/>
            </a:pPr>
            <a:endParaRPr lang="en-GB" sz="1100" dirty="0">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British Educational Research Journal (BERJ)</a:t>
            </a:r>
          </a:p>
          <a:p>
            <a:pPr marL="365760" lvl="1" indent="0">
              <a:buNone/>
            </a:pPr>
            <a:endParaRPr lang="en-GB" sz="1200" b="1" dirty="0">
              <a:solidFill>
                <a:schemeClr val="tx2"/>
              </a:solidFill>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Educational Research</a:t>
            </a:r>
          </a:p>
          <a:p>
            <a:pPr marL="365760" lvl="1" indent="0">
              <a:buNone/>
            </a:pPr>
            <a:endParaRPr lang="en-GB" sz="1200" b="1" dirty="0">
              <a:solidFill>
                <a:schemeClr val="tx2"/>
              </a:solidFill>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Journal of Research in International Education</a:t>
            </a:r>
          </a:p>
          <a:p>
            <a:pPr marL="365760" lvl="1" indent="0">
              <a:buNone/>
            </a:pPr>
            <a:endParaRPr lang="en-GB" sz="1200" b="1" dirty="0">
              <a:solidFill>
                <a:schemeClr val="tx2"/>
              </a:solidFill>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International Journal of Research and Method in Education</a:t>
            </a:r>
          </a:p>
          <a:p>
            <a:pPr marL="365760" lvl="1" indent="0">
              <a:buNone/>
            </a:pPr>
            <a:endParaRPr lang="en-GB" sz="1200" b="1" dirty="0">
              <a:solidFill>
                <a:schemeClr val="tx2"/>
              </a:solidFill>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European Education Research Journal</a:t>
            </a:r>
          </a:p>
          <a:p>
            <a:pPr marL="365760" lvl="1" indent="0">
              <a:buNone/>
            </a:pPr>
            <a:endParaRPr lang="en-GB" sz="1200" b="1" dirty="0">
              <a:solidFill>
                <a:schemeClr val="tx2"/>
              </a:solidFill>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American Educational Research Journal</a:t>
            </a:r>
          </a:p>
          <a:p>
            <a:pPr marL="365760" lvl="1" indent="0">
              <a:buNone/>
            </a:pPr>
            <a:endParaRPr lang="en-GB" sz="1200" b="1" dirty="0">
              <a:solidFill>
                <a:schemeClr val="tx2"/>
              </a:solidFill>
              <a:latin typeface="Arial" panose="020B0604020202020204" pitchFamily="34" charset="0"/>
              <a:cs typeface="Arial" panose="020B0604020202020204" pitchFamily="34" charset="0"/>
            </a:endParaRPr>
          </a:p>
          <a:p>
            <a:pPr marL="365760" lvl="1" indent="0">
              <a:buNone/>
            </a:pPr>
            <a:r>
              <a:rPr lang="en-GB" sz="1200" b="1" dirty="0">
                <a:solidFill>
                  <a:schemeClr val="tx2"/>
                </a:solidFill>
                <a:latin typeface="Arial" panose="020B0604020202020204" pitchFamily="34" charset="0"/>
                <a:cs typeface="Arial" panose="020B0604020202020204" pitchFamily="34" charset="0"/>
              </a:rPr>
              <a:t>Review of Research in Education</a:t>
            </a:r>
          </a:p>
          <a:p>
            <a:pPr marL="0" indent="0">
              <a:buNone/>
            </a:pPr>
            <a:endParaRPr lang="en-GB" sz="1400" b="1" dirty="0">
              <a:solidFill>
                <a:schemeClr val="tx2"/>
              </a:solidFill>
              <a:latin typeface="Arial" panose="020B0604020202020204" pitchFamily="34" charset="0"/>
              <a:cs typeface="Arial" panose="020B0604020202020204" pitchFamily="34" charset="0"/>
            </a:endParaRPr>
          </a:p>
          <a:p>
            <a:pPr marL="0" indent="0">
              <a:buNone/>
            </a:pPr>
            <a:r>
              <a:rPr lang="en-GB" sz="1400" dirty="0">
                <a:solidFill>
                  <a:srgbClr val="002060"/>
                </a:solidFill>
                <a:latin typeface="Arial" panose="020B0604020202020204" pitchFamily="34" charset="0"/>
                <a:cs typeface="Arial" panose="020B0604020202020204" pitchFamily="34" charset="0"/>
              </a:rPr>
              <a:t>Choose an article of interest that reports on an empirical research study. Review it in terms of whether or not it mentions any issues of quality. It might be in discussing the research design or in drawing conclusions.</a:t>
            </a:r>
          </a:p>
        </p:txBody>
      </p:sp>
    </p:spTree>
    <p:extLst>
      <p:ext uri="{BB962C8B-B14F-4D97-AF65-F5344CB8AC3E}">
        <p14:creationId xmlns:p14="http://schemas.microsoft.com/office/powerpoint/2010/main" val="382145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043608" y="548680"/>
            <a:ext cx="6856413" cy="1381125"/>
          </a:xfrm>
        </p:spPr>
        <p:txBody>
          <a:bodyPr/>
          <a:lstStyle/>
          <a:p>
            <a:pPr eaLnBrk="1" hangingPunct="1"/>
            <a:r>
              <a:rPr lang="en-GB" altLang="en-US" sz="3200" dirty="0">
                <a:latin typeface="Arial Unicode MS" pitchFamily="34" charset="-128"/>
                <a:hlinkClick r:id="rId2"/>
              </a:rPr>
              <a:t>Ethical issues</a:t>
            </a:r>
            <a:endParaRPr lang="en-GB" altLang="en-US" sz="3200" dirty="0">
              <a:latin typeface="Arial Unicode MS" pitchFamily="34" charset="-128"/>
            </a:endParaRPr>
          </a:p>
        </p:txBody>
      </p:sp>
      <p:sp>
        <p:nvSpPr>
          <p:cNvPr id="16389" name="Rectangle 5"/>
          <p:cNvSpPr>
            <a:spLocks noGrp="1" noChangeArrowheads="1"/>
          </p:cNvSpPr>
          <p:nvPr>
            <p:ph idx="1"/>
          </p:nvPr>
        </p:nvSpPr>
        <p:spPr>
          <a:xfrm>
            <a:off x="990600" y="2348880"/>
            <a:ext cx="8153400" cy="3600226"/>
          </a:xfrm>
        </p:spPr>
        <p:txBody>
          <a:bodyPr/>
          <a:lstStyle/>
          <a:p>
            <a:pPr eaLnBrk="1" hangingPunct="1">
              <a:buClr>
                <a:schemeClr val="tx1"/>
              </a:buClr>
              <a:buFont typeface="Wingdings" pitchFamily="2" charset="2"/>
              <a:buNone/>
            </a:pPr>
            <a:r>
              <a:rPr lang="en-GB" altLang="en-US" sz="2000" dirty="0">
                <a:latin typeface="Arial" charset="0"/>
              </a:rPr>
              <a:t>Researchers should consider how ..…</a:t>
            </a:r>
          </a:p>
          <a:p>
            <a:pPr eaLnBrk="1" hangingPunct="1">
              <a:buClr>
                <a:schemeClr val="tx1"/>
              </a:buClr>
              <a:buFont typeface="Wingdings" pitchFamily="2" charset="2"/>
              <a:buNone/>
            </a:pPr>
            <a:endParaRPr lang="en-GB" altLang="en-US" sz="2000" dirty="0">
              <a:latin typeface="Arial" charset="0"/>
            </a:endParaRPr>
          </a:p>
          <a:p>
            <a:pPr eaLnBrk="1" hangingPunct="1">
              <a:buClr>
                <a:schemeClr val="tx2"/>
              </a:buClr>
              <a:buSzTx/>
            </a:pPr>
            <a:r>
              <a:rPr lang="en-GB" altLang="en-US" sz="2000" dirty="0">
                <a:latin typeface="Arial" charset="0"/>
              </a:rPr>
              <a:t>the rights and welfare of individuals are protected;</a:t>
            </a:r>
          </a:p>
          <a:p>
            <a:pPr eaLnBrk="1" hangingPunct="1">
              <a:buClr>
                <a:schemeClr val="tx2"/>
              </a:buClr>
              <a:buSzTx/>
              <a:buFont typeface="Wingdings" pitchFamily="2" charset="2"/>
              <a:buNone/>
            </a:pPr>
            <a:endParaRPr lang="en-GB" altLang="en-US" sz="2000" dirty="0">
              <a:latin typeface="Arial" charset="0"/>
            </a:endParaRPr>
          </a:p>
          <a:p>
            <a:pPr eaLnBrk="1" hangingPunct="1">
              <a:buClr>
                <a:schemeClr val="tx2"/>
              </a:buClr>
              <a:buSzTx/>
            </a:pPr>
            <a:r>
              <a:rPr lang="en-GB" altLang="en-US" sz="2000" dirty="0">
                <a:latin typeface="Arial" charset="0"/>
              </a:rPr>
              <a:t>access to sites and participants can be gained;</a:t>
            </a:r>
          </a:p>
          <a:p>
            <a:pPr eaLnBrk="1" hangingPunct="1">
              <a:buClr>
                <a:schemeClr val="tx2"/>
              </a:buClr>
              <a:buSzTx/>
              <a:buFont typeface="Wingdings" pitchFamily="2" charset="2"/>
              <a:buNone/>
            </a:pPr>
            <a:endParaRPr lang="en-GB" altLang="en-US" sz="2000" dirty="0">
              <a:latin typeface="Arial" charset="0"/>
            </a:endParaRPr>
          </a:p>
          <a:p>
            <a:pPr eaLnBrk="1" hangingPunct="1">
              <a:buClr>
                <a:schemeClr val="tx2"/>
              </a:buClr>
              <a:buSzTx/>
            </a:pPr>
            <a:r>
              <a:rPr lang="en-GB" altLang="en-US" sz="2000" dirty="0">
                <a:latin typeface="Arial" charset="0"/>
              </a:rPr>
              <a:t>issues of power and status are addressed;</a:t>
            </a:r>
          </a:p>
          <a:p>
            <a:pPr eaLnBrk="1" hangingPunct="1">
              <a:buClr>
                <a:schemeClr val="tx2"/>
              </a:buClr>
              <a:buSzTx/>
              <a:buFont typeface="Wingdings" pitchFamily="2" charset="2"/>
              <a:buNone/>
            </a:pPr>
            <a:endParaRPr lang="en-GB" altLang="en-US" sz="2000" dirty="0">
              <a:latin typeface="Arial" charset="0"/>
            </a:endParaRPr>
          </a:p>
          <a:p>
            <a:pPr eaLnBrk="1" hangingPunct="1">
              <a:buClr>
                <a:schemeClr val="tx2"/>
              </a:buClr>
              <a:buSzTx/>
            </a:pPr>
            <a:r>
              <a:rPr lang="en-GB" altLang="en-US" sz="2000" dirty="0">
                <a:latin typeface="Arial" charset="0"/>
              </a:rPr>
              <a:t>the research is reported.</a:t>
            </a:r>
            <a:endParaRPr lang="en-GB" altLang="en-US" dirty="0">
              <a:latin typeface="Arial" charset="0"/>
            </a:endParaRPr>
          </a:p>
        </p:txBody>
      </p:sp>
      <p:pic>
        <p:nvPicPr>
          <p:cNvPr id="2050" name="Picture 2" descr="https://www.abecsw.org/images/body_03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255162"/>
            <a:ext cx="1905000" cy="1457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39552" y="404664"/>
            <a:ext cx="7793037" cy="1462087"/>
          </a:xfrm>
        </p:spPr>
        <p:txBody>
          <a:bodyPr/>
          <a:lstStyle/>
          <a:p>
            <a:pPr eaLnBrk="1" hangingPunct="1"/>
            <a:r>
              <a:rPr lang="en-GB" altLang="en-US" sz="3200" dirty="0">
                <a:latin typeface="Arial Unicode MS" pitchFamily="34" charset="-128"/>
              </a:rPr>
              <a:t>Ethical issues</a:t>
            </a:r>
            <a:endParaRPr lang="en-GB" altLang="en-US" dirty="0">
              <a:latin typeface="Book Antiqua" pitchFamily="18" charset="0"/>
            </a:endParaRPr>
          </a:p>
        </p:txBody>
      </p:sp>
      <p:sp>
        <p:nvSpPr>
          <p:cNvPr id="20485" name="Rectangle 5"/>
          <p:cNvSpPr>
            <a:spLocks noGrp="1" noChangeArrowheads="1"/>
          </p:cNvSpPr>
          <p:nvPr>
            <p:ph idx="1"/>
          </p:nvPr>
        </p:nvSpPr>
        <p:spPr>
          <a:xfrm>
            <a:off x="468313" y="2320925"/>
            <a:ext cx="8388350" cy="4537075"/>
          </a:xfrm>
        </p:spPr>
        <p:txBody>
          <a:bodyPr/>
          <a:lstStyle/>
          <a:p>
            <a:pPr eaLnBrk="1" hangingPunct="1">
              <a:lnSpc>
                <a:spcPct val="90000"/>
              </a:lnSpc>
              <a:buClr>
                <a:schemeClr val="tx1"/>
              </a:buClr>
              <a:buFont typeface="Wingdings" pitchFamily="2" charset="2"/>
              <a:buNone/>
            </a:pPr>
            <a:r>
              <a:rPr lang="en-GB" altLang="en-US" sz="2000" dirty="0">
                <a:latin typeface="Arial" charset="0"/>
              </a:rPr>
              <a:t>Researchers should be.…</a:t>
            </a:r>
          </a:p>
          <a:p>
            <a:pPr eaLnBrk="1" hangingPunct="1">
              <a:lnSpc>
                <a:spcPct val="90000"/>
              </a:lnSpc>
              <a:buClr>
                <a:schemeClr val="tx1"/>
              </a:buClr>
              <a:buFont typeface="Wingdings" pitchFamily="2" charset="2"/>
              <a:buNone/>
            </a:pPr>
            <a:endParaRPr lang="en-GB" altLang="en-US" sz="1000" dirty="0">
              <a:latin typeface="Arial" charset="0"/>
            </a:endParaRPr>
          </a:p>
          <a:p>
            <a:pPr eaLnBrk="1" hangingPunct="1">
              <a:lnSpc>
                <a:spcPct val="90000"/>
              </a:lnSpc>
              <a:buClr>
                <a:schemeClr val="tx1"/>
              </a:buClr>
            </a:pPr>
            <a:r>
              <a:rPr lang="en-GB" altLang="en-US" sz="2000" dirty="0">
                <a:latin typeface="Arial" charset="0"/>
              </a:rPr>
              <a:t>open about the nature and conduct of the research: purposes, protocols, methodology and reporting procedures;</a:t>
            </a:r>
          </a:p>
          <a:p>
            <a:pPr eaLnBrk="1" hangingPunct="1">
              <a:lnSpc>
                <a:spcPct val="90000"/>
              </a:lnSpc>
              <a:buClr>
                <a:schemeClr val="tx1"/>
              </a:buClr>
              <a:buFont typeface="Wingdings" pitchFamily="2" charset="2"/>
              <a:buNone/>
            </a:pPr>
            <a:endParaRPr lang="en-GB" altLang="en-US" sz="1000" dirty="0">
              <a:latin typeface="Arial" charset="0"/>
            </a:endParaRPr>
          </a:p>
          <a:p>
            <a:pPr eaLnBrk="1" hangingPunct="1">
              <a:lnSpc>
                <a:spcPct val="90000"/>
              </a:lnSpc>
              <a:buClr>
                <a:schemeClr val="tx1"/>
              </a:buClr>
            </a:pPr>
            <a:r>
              <a:rPr lang="en-GB" altLang="en-US" sz="2000" dirty="0">
                <a:latin typeface="Arial" charset="0"/>
              </a:rPr>
              <a:t>honest and diplomatic;</a:t>
            </a:r>
          </a:p>
          <a:p>
            <a:pPr eaLnBrk="1" hangingPunct="1">
              <a:lnSpc>
                <a:spcPct val="90000"/>
              </a:lnSpc>
              <a:buClr>
                <a:schemeClr val="tx1"/>
              </a:buClr>
              <a:buFont typeface="Wingdings" pitchFamily="2" charset="2"/>
              <a:buNone/>
            </a:pPr>
            <a:endParaRPr lang="en-GB" altLang="en-US" sz="1000" dirty="0">
              <a:latin typeface="Arial" charset="0"/>
            </a:endParaRPr>
          </a:p>
          <a:p>
            <a:pPr eaLnBrk="1" hangingPunct="1">
              <a:lnSpc>
                <a:spcPct val="90000"/>
              </a:lnSpc>
              <a:buClr>
                <a:schemeClr val="tx1"/>
              </a:buClr>
            </a:pPr>
            <a:r>
              <a:rPr lang="en-GB" altLang="en-US" sz="2000" dirty="0">
                <a:latin typeface="Arial" charset="0"/>
              </a:rPr>
              <a:t>non-threatening and faithful to purpose;</a:t>
            </a:r>
          </a:p>
          <a:p>
            <a:pPr eaLnBrk="1" hangingPunct="1">
              <a:lnSpc>
                <a:spcPct val="90000"/>
              </a:lnSpc>
              <a:buClr>
                <a:schemeClr val="tx1"/>
              </a:buClr>
              <a:buFont typeface="Wingdings" pitchFamily="2" charset="2"/>
              <a:buNone/>
            </a:pPr>
            <a:endParaRPr lang="en-GB" altLang="en-US" sz="1000" dirty="0">
              <a:latin typeface="Arial" charset="0"/>
            </a:endParaRPr>
          </a:p>
          <a:p>
            <a:pPr eaLnBrk="1" hangingPunct="1">
              <a:lnSpc>
                <a:spcPct val="90000"/>
              </a:lnSpc>
              <a:buClr>
                <a:schemeClr val="tx1"/>
              </a:buClr>
            </a:pPr>
            <a:r>
              <a:rPr lang="en-GB" altLang="en-US" sz="2000" dirty="0">
                <a:latin typeface="Arial" charset="0"/>
              </a:rPr>
              <a:t>economical in terms of people's time: data gathering and reporting.</a:t>
            </a:r>
          </a:p>
          <a:p>
            <a:pPr eaLnBrk="1" hangingPunct="1">
              <a:lnSpc>
                <a:spcPct val="90000"/>
              </a:lnSpc>
              <a:buClr>
                <a:schemeClr val="tx1"/>
              </a:buClr>
              <a:buFont typeface="Wingdings" pitchFamily="2" charset="2"/>
              <a:buNone/>
            </a:pPr>
            <a:endParaRPr lang="en-GB" altLang="en-US" sz="2000" dirty="0">
              <a:latin typeface="Arial" charset="0"/>
            </a:endParaRPr>
          </a:p>
          <a:p>
            <a:pPr marL="273050" indent="-4763" eaLnBrk="1" hangingPunct="1">
              <a:lnSpc>
                <a:spcPct val="90000"/>
              </a:lnSpc>
              <a:buClr>
                <a:schemeClr val="tx1"/>
              </a:buClr>
              <a:buFont typeface="Wingdings" pitchFamily="2" charset="2"/>
              <a:buNone/>
            </a:pPr>
            <a:r>
              <a:rPr lang="en-GB" altLang="en-US" sz="1800" dirty="0">
                <a:latin typeface="Arial" charset="0"/>
              </a:rPr>
              <a:t>Please see:</a:t>
            </a:r>
          </a:p>
          <a:p>
            <a:pPr marL="273050" indent="-4763" eaLnBrk="1" hangingPunct="1">
              <a:lnSpc>
                <a:spcPct val="90000"/>
              </a:lnSpc>
              <a:buClr>
                <a:schemeClr val="tx1"/>
              </a:buClr>
              <a:buFont typeface="Wingdings" pitchFamily="2" charset="2"/>
              <a:buNone/>
            </a:pPr>
            <a:r>
              <a:rPr lang="en-GB" altLang="en-US" sz="1600" dirty="0">
                <a:latin typeface="Arial" charset="0"/>
                <a:hlinkClick r:id="rId2"/>
              </a:rPr>
              <a:t>British Educational Research Association (2018) </a:t>
            </a:r>
            <a:r>
              <a:rPr lang="en-GB" altLang="en-US" sz="1600" i="1" dirty="0">
                <a:latin typeface="Arial" charset="0"/>
                <a:hlinkClick r:id="rId2"/>
              </a:rPr>
              <a:t>Ethical Guidelines for Educational Research – 4</a:t>
            </a:r>
            <a:r>
              <a:rPr lang="en-GB" altLang="en-US" sz="1600" i="1" baseline="30000" dirty="0">
                <a:latin typeface="Arial" charset="0"/>
                <a:hlinkClick r:id="rId2"/>
              </a:rPr>
              <a:t>th</a:t>
            </a:r>
            <a:r>
              <a:rPr lang="en-GB" altLang="en-US" sz="1600" i="1" dirty="0">
                <a:latin typeface="Arial" charset="0"/>
                <a:hlinkClick r:id="rId2"/>
              </a:rPr>
              <a:t> Edition</a:t>
            </a:r>
            <a:r>
              <a:rPr lang="en-GB" altLang="en-US" sz="1600" dirty="0">
                <a:latin typeface="Arial" charset="0"/>
                <a:hlinkClick r:id="rId2"/>
              </a:rPr>
              <a:t>.</a:t>
            </a:r>
            <a:endParaRPr lang="en-GB" alt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899592" y="1340768"/>
            <a:ext cx="7991475" cy="3816424"/>
          </a:xfrm>
        </p:spPr>
        <p:txBody>
          <a:bodyPr>
            <a:normAutofit lnSpcReduction="10000"/>
          </a:bodyPr>
          <a:lstStyle/>
          <a:p>
            <a:pPr marL="0" indent="0">
              <a:buNone/>
            </a:pPr>
            <a:r>
              <a:rPr lang="en-GB" altLang="en-US" sz="3200" dirty="0">
                <a:latin typeface="Arial" charset="0"/>
                <a:hlinkClick r:id="rId2"/>
              </a:rPr>
              <a:t>Quality in the planning, conduct and reporting of educational research</a:t>
            </a:r>
            <a:endParaRPr lang="en-GB" altLang="en-US" sz="3200" dirty="0">
              <a:latin typeface="Arial" charset="0"/>
            </a:endParaRPr>
          </a:p>
          <a:p>
            <a:pPr marL="714375" indent="-714375"/>
            <a:endParaRPr lang="en-GB" altLang="en-US" sz="3200" dirty="0">
              <a:latin typeface="Arial" charset="0"/>
            </a:endParaRPr>
          </a:p>
          <a:p>
            <a:pPr marL="714375" indent="-714375"/>
            <a:r>
              <a:rPr lang="en-GB" altLang="en-US" sz="3200" dirty="0">
                <a:latin typeface="Arial" charset="0"/>
              </a:rPr>
              <a:t>Reliability</a:t>
            </a:r>
          </a:p>
          <a:p>
            <a:pPr marL="714375" indent="-714375"/>
            <a:r>
              <a:rPr lang="en-GB" altLang="en-US" sz="3200" dirty="0">
                <a:latin typeface="Arial" charset="0"/>
              </a:rPr>
              <a:t>Validity</a:t>
            </a:r>
          </a:p>
          <a:p>
            <a:pPr marL="714375" indent="-714375"/>
            <a:r>
              <a:rPr lang="en-GB" altLang="en-US" sz="3200" dirty="0">
                <a:latin typeface="Arial" charset="0"/>
              </a:rPr>
              <a:t>Trustworthiness</a:t>
            </a:r>
          </a:p>
          <a:p>
            <a:pPr marL="714375" indent="-714375"/>
            <a:r>
              <a:rPr lang="en-GB" altLang="en-US" sz="3200" dirty="0">
                <a:latin typeface="Arial" charset="0"/>
              </a:rPr>
              <a:t>Ethics</a:t>
            </a:r>
          </a:p>
          <a:p>
            <a:endParaRPr lang="en-GB" altLang="en-US" sz="3200"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RME</a:t>
            </a:r>
          </a:p>
        </p:txBody>
      </p:sp>
      <p:sp>
        <p:nvSpPr>
          <p:cNvPr id="5" name="Slide Number Placeholder 5"/>
          <p:cNvSpPr>
            <a:spLocks noGrp="1"/>
          </p:cNvSpPr>
          <p:nvPr>
            <p:ph type="sldNum" sz="quarter" idx="12"/>
          </p:nvPr>
        </p:nvSpPr>
        <p:spPr/>
        <p:txBody>
          <a:bodyPr/>
          <a:lstStyle/>
          <a:p>
            <a:fld id="{02F05C95-CF41-4E4E-93ED-F0156AEF98A3}" type="slidenum">
              <a:rPr lang="en-GB" altLang="en-US"/>
              <a:pPr/>
              <a:t>20</a:t>
            </a:fld>
            <a:endParaRPr lang="en-GB" altLang="en-US"/>
          </a:p>
        </p:txBody>
      </p:sp>
      <p:sp>
        <p:nvSpPr>
          <p:cNvPr id="8194" name="Rectangle 2"/>
          <p:cNvSpPr>
            <a:spLocks noGrp="1" noChangeArrowheads="1"/>
          </p:cNvSpPr>
          <p:nvPr>
            <p:ph type="title"/>
          </p:nvPr>
        </p:nvSpPr>
        <p:spPr>
          <a:xfrm>
            <a:off x="1259632" y="692696"/>
            <a:ext cx="5194920" cy="1143000"/>
          </a:xfrm>
        </p:spPr>
        <p:txBody>
          <a:bodyPr>
            <a:normAutofit/>
          </a:bodyPr>
          <a:lstStyle/>
          <a:p>
            <a:r>
              <a:rPr lang="en-GB" altLang="en-US" sz="3200" dirty="0">
                <a:latin typeface="Arial" panose="020B0604020202020204" pitchFamily="34" charset="0"/>
                <a:cs typeface="Arial" panose="020B0604020202020204" pitchFamily="34" charset="0"/>
              </a:rPr>
              <a:t>Three key ethical principles</a:t>
            </a:r>
            <a:endParaRPr lang="en-US" altLang="en-US" sz="3200" dirty="0">
              <a:latin typeface="Arial" panose="020B0604020202020204" pitchFamily="34" charset="0"/>
              <a:cs typeface="Arial" panose="020B0604020202020204" pitchFamily="34" charset="0"/>
            </a:endParaRPr>
          </a:p>
        </p:txBody>
      </p:sp>
      <p:sp>
        <p:nvSpPr>
          <p:cNvPr id="8195" name="Rectangle 3"/>
          <p:cNvSpPr>
            <a:spLocks noGrp="1" noChangeArrowheads="1"/>
          </p:cNvSpPr>
          <p:nvPr>
            <p:ph type="body" idx="1"/>
          </p:nvPr>
        </p:nvSpPr>
        <p:spPr>
          <a:xfrm>
            <a:off x="1043608" y="2564904"/>
            <a:ext cx="5976664" cy="3240360"/>
          </a:xfrm>
        </p:spPr>
        <p:txBody>
          <a:bodyPr/>
          <a:lstStyle/>
          <a:p>
            <a:pPr marL="514350" indent="-514350">
              <a:buFont typeface="+mj-lt"/>
              <a:buAutoNum type="arabicPeriod"/>
            </a:pPr>
            <a:r>
              <a:rPr lang="en-GB" altLang="en-US" dirty="0">
                <a:latin typeface="Arial" panose="020B0604020202020204" pitchFamily="34" charset="0"/>
                <a:cs typeface="Arial" panose="020B0604020202020204" pitchFamily="34" charset="0"/>
              </a:rPr>
              <a:t>The interest of participants should be protected</a:t>
            </a:r>
          </a:p>
          <a:p>
            <a:pPr marL="514350" indent="-514350">
              <a:buFont typeface="+mj-lt"/>
              <a:buAutoNum type="arabicPeriod"/>
            </a:pPr>
            <a:r>
              <a:rPr lang="en-GB" altLang="en-US" dirty="0">
                <a:latin typeface="Arial" panose="020B0604020202020204" pitchFamily="34" charset="0"/>
                <a:cs typeface="Arial" panose="020B0604020202020204" pitchFamily="34" charset="0"/>
              </a:rPr>
              <a:t>Researchers should avoid deception or misrepresentation</a:t>
            </a:r>
          </a:p>
          <a:p>
            <a:pPr marL="514350" indent="-514350">
              <a:buFont typeface="+mj-lt"/>
              <a:buAutoNum type="arabicPeriod"/>
            </a:pPr>
            <a:r>
              <a:rPr lang="en-GB" altLang="en-US" dirty="0">
                <a:latin typeface="Arial" panose="020B0604020202020204" pitchFamily="34" charset="0"/>
                <a:cs typeface="Arial" panose="020B0604020202020204" pitchFamily="34" charset="0"/>
              </a:rPr>
              <a:t>Participants should give informed consent</a:t>
            </a:r>
          </a:p>
          <a:p>
            <a:pPr marL="514350" indent="-514350">
              <a:buFont typeface="+mj-lt"/>
              <a:buAutoNum type="arabicPeriod"/>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25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86CF6A9-5D7C-47C9-9008-281100D401FF}" type="slidenum">
              <a:rPr lang="en-GB" altLang="en-US"/>
              <a:pPr/>
              <a:t>21</a:t>
            </a:fld>
            <a:endParaRPr lang="en-GB" altLang="en-US"/>
          </a:p>
        </p:txBody>
      </p:sp>
      <p:sp>
        <p:nvSpPr>
          <p:cNvPr id="22530" name="Rectangle 2"/>
          <p:cNvSpPr>
            <a:spLocks noGrp="1" noChangeArrowheads="1"/>
          </p:cNvSpPr>
          <p:nvPr>
            <p:ph type="title"/>
          </p:nvPr>
        </p:nvSpPr>
        <p:spPr/>
        <p:txBody>
          <a:bodyPr>
            <a:normAutofit/>
          </a:bodyPr>
          <a:lstStyle/>
          <a:p>
            <a:r>
              <a:rPr lang="en-GB" altLang="en-US" sz="3200" dirty="0">
                <a:latin typeface="Arial" panose="020B0604020202020204" pitchFamily="34" charset="0"/>
                <a:cs typeface="Arial" panose="020B0604020202020204" pitchFamily="34" charset="0"/>
              </a:rPr>
              <a:t>1	Protecting the interest of participants</a:t>
            </a:r>
            <a:endParaRPr lang="en-US" altLang="en-US" sz="3200" dirty="0">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a:xfrm>
            <a:off x="1043608" y="2348880"/>
            <a:ext cx="7457256" cy="3293720"/>
          </a:xfrm>
        </p:spPr>
        <p:txBody>
          <a:bodyPr/>
          <a:lstStyle/>
          <a:p>
            <a:r>
              <a:rPr lang="en-GB" altLang="en-US" dirty="0">
                <a:latin typeface="Arial" panose="020B0604020202020204" pitchFamily="34" charset="0"/>
                <a:cs typeface="Arial" panose="020B0604020202020204" pitchFamily="34" charset="0"/>
              </a:rPr>
              <a:t>Participants should not be harmed by their involvement in research</a:t>
            </a:r>
          </a:p>
          <a:p>
            <a:pPr lvl="1"/>
            <a:r>
              <a:rPr lang="en-GB" altLang="en-US" dirty="0">
                <a:latin typeface="Arial" panose="020B0604020202020204" pitchFamily="34" charset="0"/>
                <a:cs typeface="Arial" panose="020B0604020202020204" pitchFamily="34" charset="0"/>
              </a:rPr>
              <a:t>Physical harm; safety considerations</a:t>
            </a:r>
          </a:p>
          <a:p>
            <a:pPr lvl="1"/>
            <a:r>
              <a:rPr lang="en-GB" altLang="en-US" dirty="0">
                <a:latin typeface="Arial" panose="020B0604020202020204" pitchFamily="34" charset="0"/>
                <a:cs typeface="Arial" panose="020B0604020202020204" pitchFamily="34" charset="0"/>
              </a:rPr>
              <a:t>Psychological harm</a:t>
            </a:r>
          </a:p>
          <a:p>
            <a:pPr lvl="1"/>
            <a:r>
              <a:rPr lang="en-GB" altLang="en-US" dirty="0">
                <a:latin typeface="Arial" panose="020B0604020202020204" pitchFamily="34" charset="0"/>
                <a:cs typeface="Arial" panose="020B0604020202020204" pitchFamily="34" charset="0"/>
              </a:rPr>
              <a:t>Personal harm</a:t>
            </a:r>
          </a:p>
          <a:p>
            <a:r>
              <a:rPr lang="en-GB" altLang="en-US" dirty="0">
                <a:latin typeface="Arial" panose="020B0604020202020204" pitchFamily="34" charset="0"/>
                <a:cs typeface="Arial" panose="020B0604020202020204" pitchFamily="34" charset="0"/>
              </a:rPr>
              <a:t>Assurances of confidentiality</a:t>
            </a:r>
          </a:p>
          <a:p>
            <a:pPr lvl="1"/>
            <a:r>
              <a:rPr lang="en-GB" altLang="en-US" dirty="0">
                <a:latin typeface="Arial" panose="020B0604020202020204" pitchFamily="34" charset="0"/>
                <a:cs typeface="Arial" panose="020B0604020202020204" pitchFamily="34" charset="0"/>
              </a:rPr>
              <a:t>Confidentiality vs. anonymity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03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RME</a:t>
            </a:r>
          </a:p>
        </p:txBody>
      </p:sp>
      <p:sp>
        <p:nvSpPr>
          <p:cNvPr id="5" name="Slide Number Placeholder 5"/>
          <p:cNvSpPr>
            <a:spLocks noGrp="1"/>
          </p:cNvSpPr>
          <p:nvPr>
            <p:ph type="sldNum" sz="quarter" idx="12"/>
          </p:nvPr>
        </p:nvSpPr>
        <p:spPr/>
        <p:txBody>
          <a:bodyPr/>
          <a:lstStyle/>
          <a:p>
            <a:fld id="{1ABE89AD-E6DD-40A9-87AA-67F4B609640A}" type="slidenum">
              <a:rPr lang="en-GB" altLang="en-US"/>
              <a:pPr/>
              <a:t>22</a:t>
            </a:fld>
            <a:endParaRPr lang="en-GB" altLang="en-US"/>
          </a:p>
        </p:txBody>
      </p:sp>
      <p:sp>
        <p:nvSpPr>
          <p:cNvPr id="23554" name="Rectangle 2"/>
          <p:cNvSpPr>
            <a:spLocks noGrp="1" noChangeArrowheads="1"/>
          </p:cNvSpPr>
          <p:nvPr>
            <p:ph type="title"/>
          </p:nvPr>
        </p:nvSpPr>
        <p:spPr>
          <a:xfrm>
            <a:off x="467544" y="764704"/>
            <a:ext cx="8229600" cy="1143000"/>
          </a:xfrm>
        </p:spPr>
        <p:txBody>
          <a:bodyPr>
            <a:normAutofit/>
          </a:bodyPr>
          <a:lstStyle/>
          <a:p>
            <a:r>
              <a:rPr lang="en-GB" altLang="en-US" sz="3200" dirty="0">
                <a:latin typeface="Arial" panose="020B0604020202020204" pitchFamily="34" charset="0"/>
                <a:cs typeface="Arial" panose="020B0604020202020204" pitchFamily="34" charset="0"/>
              </a:rPr>
              <a:t>2	Avoiding deception or misrepresentation</a:t>
            </a:r>
            <a:endParaRPr lang="en-US" altLang="en-US" sz="3200" dirty="0">
              <a:latin typeface="Arial" panose="020B0604020202020204" pitchFamily="34" charset="0"/>
              <a:cs typeface="Arial" panose="020B0604020202020204" pitchFamily="34" charset="0"/>
            </a:endParaRPr>
          </a:p>
        </p:txBody>
      </p:sp>
      <p:sp>
        <p:nvSpPr>
          <p:cNvPr id="23555" name="Rectangle 3"/>
          <p:cNvSpPr>
            <a:spLocks noGrp="1" noChangeArrowheads="1"/>
          </p:cNvSpPr>
          <p:nvPr>
            <p:ph type="body" idx="1"/>
          </p:nvPr>
        </p:nvSpPr>
        <p:spPr>
          <a:xfrm>
            <a:off x="960984" y="2572807"/>
            <a:ext cx="7344816" cy="3149704"/>
          </a:xfrm>
        </p:spPr>
        <p:txBody>
          <a:bodyPr/>
          <a:lstStyle/>
          <a:p>
            <a:r>
              <a:rPr lang="en-GB" altLang="en-US" dirty="0">
                <a:latin typeface="Arial" panose="020B0604020202020204" pitchFamily="34" charset="0"/>
                <a:cs typeface="Arial" panose="020B0604020202020204" pitchFamily="34" charset="0"/>
              </a:rPr>
              <a:t>Researchers are expected to be open and truthful about the nature of their investigation and the role of participants in it</a:t>
            </a:r>
          </a:p>
          <a:p>
            <a:r>
              <a:rPr lang="en-GB" altLang="en-US" dirty="0">
                <a:latin typeface="Arial" panose="020B0604020202020204" pitchFamily="34" charset="0"/>
                <a:cs typeface="Arial" panose="020B0604020202020204" pitchFamily="34" charset="0"/>
              </a:rPr>
              <a:t>Ethical dilemmas can arise when total openness would bias results</a:t>
            </a:r>
          </a:p>
          <a:p>
            <a:r>
              <a:rPr lang="en-GB" altLang="en-US" dirty="0">
                <a:latin typeface="Arial" panose="020B0604020202020204" pitchFamily="34" charset="0"/>
                <a:cs typeface="Arial" panose="020B0604020202020204" pitchFamily="34" charset="0"/>
              </a:rPr>
              <a:t>Researchers are expected to report their results honestly</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57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8E49293-B177-43C3-9044-6A2B5DFD548F}" type="slidenum">
              <a:rPr lang="en-GB" altLang="en-US"/>
              <a:pPr/>
              <a:t>23</a:t>
            </a:fld>
            <a:endParaRPr lang="en-GB" altLang="en-US"/>
          </a:p>
        </p:txBody>
      </p:sp>
      <p:sp>
        <p:nvSpPr>
          <p:cNvPr id="24578" name="Rectangle 2"/>
          <p:cNvSpPr>
            <a:spLocks noGrp="1" noChangeArrowheads="1"/>
          </p:cNvSpPr>
          <p:nvPr>
            <p:ph type="title"/>
          </p:nvPr>
        </p:nvSpPr>
        <p:spPr/>
        <p:txBody>
          <a:bodyPr>
            <a:normAutofit/>
          </a:bodyPr>
          <a:lstStyle/>
          <a:p>
            <a:r>
              <a:rPr lang="en-GB" altLang="en-US" sz="3200" dirty="0">
                <a:latin typeface="Arial" panose="020B0604020202020204" pitchFamily="34" charset="0"/>
                <a:cs typeface="Arial" panose="020B0604020202020204" pitchFamily="34" charset="0"/>
              </a:rPr>
              <a:t>3	Gaining informed consent</a:t>
            </a:r>
            <a:endParaRPr lang="en-US" altLang="en-US" sz="3200"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1"/>
          </p:nvPr>
        </p:nvSpPr>
        <p:spPr>
          <a:xfrm>
            <a:off x="467544" y="2420888"/>
            <a:ext cx="8229600" cy="2501632"/>
          </a:xfrm>
        </p:spPr>
        <p:txBody>
          <a:bodyPr/>
          <a:lstStyle/>
          <a:p>
            <a:r>
              <a:rPr lang="en-GB" altLang="en-US" dirty="0">
                <a:latin typeface="Arial" panose="020B0604020202020204" pitchFamily="34" charset="0"/>
                <a:cs typeface="Arial" panose="020B0604020202020204" pitchFamily="34" charset="0"/>
              </a:rPr>
              <a:t>Participation in research should be voluntary</a:t>
            </a:r>
          </a:p>
          <a:p>
            <a:r>
              <a:rPr lang="en-GB" altLang="en-US" dirty="0">
                <a:latin typeface="Arial" panose="020B0604020202020204" pitchFamily="34" charset="0"/>
                <a:cs typeface="Arial" panose="020B0604020202020204" pitchFamily="34" charset="0"/>
              </a:rPr>
              <a:t>Seek written consent</a:t>
            </a:r>
          </a:p>
          <a:p>
            <a:r>
              <a:rPr lang="en-GB" altLang="en-US" dirty="0">
                <a:latin typeface="Arial" panose="020B0604020202020204" pitchFamily="34" charset="0"/>
                <a:cs typeface="Arial" panose="020B0604020202020204" pitchFamily="34" charset="0"/>
              </a:rPr>
              <a:t>Participants have a right to withdraw</a:t>
            </a:r>
          </a:p>
          <a:p>
            <a:r>
              <a:rPr lang="en-GB" altLang="en-US" dirty="0">
                <a:latin typeface="Arial" panose="020B0604020202020204" pitchFamily="34" charset="0"/>
                <a:cs typeface="Arial" panose="020B0604020202020204" pitchFamily="34" charset="0"/>
              </a:rPr>
              <a:t>Vulnerable people e.g. children, people with learning difficulties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89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8E49293-B177-43C3-9044-6A2B5DFD548F}" type="slidenum">
              <a:rPr lang="en-GB" altLang="en-US"/>
              <a:pPr/>
              <a:t>24</a:t>
            </a:fld>
            <a:endParaRPr lang="en-GB" altLang="en-US"/>
          </a:p>
        </p:txBody>
      </p:sp>
      <p:sp>
        <p:nvSpPr>
          <p:cNvPr id="24578" name="Rectangle 2"/>
          <p:cNvSpPr>
            <a:spLocks noGrp="1" noChangeArrowheads="1"/>
          </p:cNvSpPr>
          <p:nvPr>
            <p:ph type="title"/>
          </p:nvPr>
        </p:nvSpPr>
        <p:spPr>
          <a:xfrm>
            <a:off x="1187624" y="692696"/>
            <a:ext cx="2674640" cy="1143000"/>
          </a:xfrm>
        </p:spPr>
        <p:txBody>
          <a:bodyPr>
            <a:normAutofit/>
          </a:bodyPr>
          <a:lstStyle/>
          <a:p>
            <a:r>
              <a:rPr lang="en-GB" altLang="en-US" sz="3200" dirty="0">
                <a:latin typeface="Arial" panose="020B0604020202020204" pitchFamily="34" charset="0"/>
                <a:cs typeface="Arial" panose="020B0604020202020204" pitchFamily="34" charset="0"/>
              </a:rPr>
              <a:t>Exercise</a:t>
            </a:r>
            <a:endParaRPr lang="en-US" altLang="en-US" sz="3200"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1"/>
          </p:nvPr>
        </p:nvSpPr>
        <p:spPr>
          <a:xfrm>
            <a:off x="1043608" y="2276872"/>
            <a:ext cx="5256584" cy="3960440"/>
          </a:xfrm>
        </p:spPr>
        <p:txBody>
          <a:bodyPr>
            <a:normAutofit/>
          </a:bodyPr>
          <a:lstStyle/>
          <a:p>
            <a:pPr marL="0" indent="0">
              <a:buNone/>
            </a:pPr>
            <a:r>
              <a:rPr lang="en-GB" altLang="en-US" dirty="0">
                <a:latin typeface="Arial" panose="020B0604020202020204" pitchFamily="34" charset="0"/>
                <a:cs typeface="Arial" panose="020B0604020202020204" pitchFamily="34" charset="0"/>
              </a:rPr>
              <a:t>With reference to the </a:t>
            </a:r>
            <a:r>
              <a:rPr lang="en-GB" altLang="en-US" i="1" dirty="0">
                <a:latin typeface="Arial" panose="020B0604020202020204" pitchFamily="34" charset="0"/>
                <a:cs typeface="Arial" panose="020B0604020202020204" pitchFamily="34" charset="0"/>
              </a:rPr>
              <a:t>BERA Ethical Guidelines for Education Research</a:t>
            </a:r>
            <a:r>
              <a:rPr lang="en-GB" altLang="en-US" dirty="0">
                <a:latin typeface="Arial" panose="020B0604020202020204" pitchFamily="34" charset="0"/>
                <a:cs typeface="Arial" panose="020B0604020202020204" pitchFamily="34" charset="0"/>
              </a:rPr>
              <a:t>, the </a:t>
            </a:r>
            <a:r>
              <a:rPr lang="en-GB" altLang="en-US" i="1" dirty="0">
                <a:latin typeface="Arial" panose="020B0604020202020204" pitchFamily="34" charset="0"/>
                <a:cs typeface="Arial" panose="020B0604020202020204" pitchFamily="34" charset="0"/>
              </a:rPr>
              <a:t>Departmental Ethics Form </a:t>
            </a:r>
            <a:r>
              <a:rPr lang="en-GB" altLang="en-US" dirty="0">
                <a:latin typeface="Arial" panose="020B0604020202020204" pitchFamily="34" charset="0"/>
                <a:cs typeface="Arial" panose="020B0604020202020204" pitchFamily="34" charset="0"/>
              </a:rPr>
              <a:t>and Hammersley, M. and </a:t>
            </a:r>
            <a:r>
              <a:rPr lang="en-GB" altLang="en-US" dirty="0" err="1">
                <a:latin typeface="Arial" panose="020B0604020202020204" pitchFamily="34" charset="0"/>
                <a:cs typeface="Arial" panose="020B0604020202020204" pitchFamily="34" charset="0"/>
              </a:rPr>
              <a:t>Traianou</a:t>
            </a:r>
            <a:r>
              <a:rPr lang="en-GB" altLang="en-US" dirty="0">
                <a:latin typeface="Arial" panose="020B0604020202020204" pitchFamily="34" charset="0"/>
                <a:cs typeface="Arial" panose="020B0604020202020204" pitchFamily="34" charset="0"/>
              </a:rPr>
              <a:t>, A. (2012) </a:t>
            </a:r>
            <a:r>
              <a:rPr lang="en-GB" altLang="en-US" i="1" dirty="0">
                <a:latin typeface="Arial" panose="020B0604020202020204" pitchFamily="34" charset="0"/>
                <a:cs typeface="Arial" panose="020B0604020202020204" pitchFamily="34" charset="0"/>
              </a:rPr>
              <a:t>Ethics and Educational Research</a:t>
            </a:r>
            <a:r>
              <a:rPr lang="en-GB" altLang="en-US" dirty="0">
                <a:latin typeface="Arial" panose="020B0604020202020204" pitchFamily="34" charset="0"/>
                <a:cs typeface="Arial" panose="020B0604020202020204" pitchFamily="34" charset="0"/>
              </a:rPr>
              <a:t>, review your own idea for a research study for ethical implications.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26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1913" y="188913"/>
            <a:ext cx="4498975" cy="1462087"/>
          </a:xfrm>
        </p:spPr>
        <p:txBody>
          <a:bodyPr/>
          <a:lstStyle/>
          <a:p>
            <a:r>
              <a:rPr lang="en-GB" altLang="en-US" sz="3200" dirty="0">
                <a:latin typeface="Arial" charset="0"/>
              </a:rPr>
              <a:t>Reliability</a:t>
            </a:r>
          </a:p>
        </p:txBody>
      </p:sp>
      <p:sp>
        <p:nvSpPr>
          <p:cNvPr id="144387" name="Rectangle 3"/>
          <p:cNvSpPr>
            <a:spLocks noGrp="1" noChangeArrowheads="1"/>
          </p:cNvSpPr>
          <p:nvPr>
            <p:ph idx="1"/>
          </p:nvPr>
        </p:nvSpPr>
        <p:spPr>
          <a:xfrm>
            <a:off x="900113" y="1989138"/>
            <a:ext cx="7991475" cy="4176712"/>
          </a:xfrm>
        </p:spPr>
        <p:txBody>
          <a:bodyPr>
            <a:normAutofit/>
          </a:bodyPr>
          <a:lstStyle/>
          <a:p>
            <a:r>
              <a:rPr lang="en-GB" altLang="en-US" sz="2400" dirty="0">
                <a:latin typeface="Arial" charset="0"/>
              </a:rPr>
              <a:t>The extent to which a data-gathering instrument or procedure produces similar results under constant conditions on all occasions.</a:t>
            </a:r>
          </a:p>
          <a:p>
            <a:pPr>
              <a:buFont typeface="Wingdings" pitchFamily="2" charset="2"/>
              <a:buNone/>
            </a:pPr>
            <a:r>
              <a:rPr lang="en-GB" altLang="en-US" sz="2400" dirty="0">
                <a:latin typeface="Arial" charset="0"/>
              </a:rPr>
              <a:t>	[i.e. reliability is concerned with </a:t>
            </a:r>
            <a:r>
              <a:rPr lang="en-GB" altLang="en-US" sz="2400" b="1" dirty="0">
                <a:solidFill>
                  <a:schemeClr val="tx2"/>
                </a:solidFill>
                <a:latin typeface="Arial" charset="0"/>
              </a:rPr>
              <a:t>consistency</a:t>
            </a:r>
            <a:r>
              <a:rPr lang="en-GB" altLang="en-US" sz="2400" dirty="0">
                <a:latin typeface="Arial" charset="0"/>
              </a:rPr>
              <a:t>]</a:t>
            </a:r>
          </a:p>
          <a:p>
            <a:pPr marL="0" indent="0">
              <a:buNone/>
            </a:pPr>
            <a:endParaRPr lang="en-GB" altLang="en-US" sz="2400" dirty="0">
              <a:latin typeface="Arial" charset="0"/>
            </a:endParaRPr>
          </a:p>
          <a:p>
            <a:pPr marL="269875" indent="0">
              <a:buNone/>
            </a:pPr>
            <a:r>
              <a:rPr lang="en-GB" altLang="en-US" sz="2400" i="1" dirty="0">
                <a:latin typeface="Arial" charset="0"/>
              </a:rPr>
              <a:t>If another researcher, or the same researcher on a different occasion, can replicate the research and achieve sufficiently similar results, the process can be considered to be </a:t>
            </a:r>
            <a:r>
              <a:rPr lang="en-GB" altLang="en-US" sz="2400" b="1" i="1" dirty="0">
                <a:latin typeface="Arial" charset="0"/>
              </a:rPr>
              <a:t>reliable</a:t>
            </a:r>
            <a:r>
              <a:rPr lang="en-GB" altLang="en-US" sz="2400" i="1" dirty="0">
                <a:latin typeface="Arial" charset="0"/>
              </a:rPr>
              <a:t>.</a:t>
            </a:r>
          </a:p>
        </p:txBody>
      </p:sp>
    </p:spTree>
    <p:extLst>
      <p:ext uri="{BB962C8B-B14F-4D97-AF65-F5344CB8AC3E}">
        <p14:creationId xmlns:p14="http://schemas.microsoft.com/office/powerpoint/2010/main" val="4002365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r">
              <a:spcBef>
                <a:spcPct val="0"/>
              </a:spcBef>
              <a:buClrTx/>
              <a:buSzTx/>
              <a:buFontTx/>
              <a:buNone/>
            </a:pPr>
            <a:endParaRPr lang="en-US" altLang="en-US" sz="1400">
              <a:latin typeface="Times New Roman" pitchFamily="18" charset="0"/>
            </a:endParaRPr>
          </a:p>
        </p:txBody>
      </p:sp>
      <p:sp>
        <p:nvSpPr>
          <p:cNvPr id="921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9220" name="Rectangle 4"/>
          <p:cNvSpPr>
            <a:spLocks noGrp="1" noChangeArrowheads="1"/>
          </p:cNvSpPr>
          <p:nvPr>
            <p:ph type="title"/>
          </p:nvPr>
        </p:nvSpPr>
        <p:spPr>
          <a:xfrm>
            <a:off x="1043608" y="1124744"/>
            <a:ext cx="7793038" cy="1462088"/>
          </a:xfrm>
          <a:noFill/>
        </p:spPr>
        <p:txBody>
          <a:bodyPr lIns="90488" tIns="44450" rIns="90488" bIns="44450" anchor="ctr"/>
          <a:lstStyle/>
          <a:p>
            <a:r>
              <a:rPr lang="en-GB" altLang="en-US" sz="3200" dirty="0">
                <a:latin typeface="Arial" charset="0"/>
              </a:rPr>
              <a:t>Types of reliability</a:t>
            </a:r>
          </a:p>
        </p:txBody>
      </p:sp>
      <p:sp>
        <p:nvSpPr>
          <p:cNvPr id="145413" name="Rectangle 5"/>
          <p:cNvSpPr>
            <a:spLocks noGrp="1" noChangeArrowheads="1"/>
          </p:cNvSpPr>
          <p:nvPr>
            <p:ph idx="1"/>
          </p:nvPr>
        </p:nvSpPr>
        <p:spPr>
          <a:xfrm>
            <a:off x="684213" y="2205038"/>
            <a:ext cx="7772400" cy="4114800"/>
          </a:xfrm>
        </p:spPr>
        <p:txBody>
          <a:bodyPr lIns="90488" tIns="44450" rIns="90488" bIns="44450"/>
          <a:lstStyle/>
          <a:p>
            <a:pPr marL="0" indent="0" algn="ctr">
              <a:buSzTx/>
              <a:buFont typeface="Wingdings" pitchFamily="2" charset="2"/>
              <a:buChar char="§"/>
            </a:pPr>
            <a:endParaRPr lang="en-GB" altLang="en-US" sz="2000" dirty="0">
              <a:latin typeface="Arial" charset="0"/>
            </a:endParaRPr>
          </a:p>
          <a:p>
            <a:pPr marL="717550" lvl="2" indent="-358775">
              <a:buSzTx/>
              <a:buFont typeface="Wingdings" pitchFamily="2" charset="2"/>
              <a:buChar char="§"/>
            </a:pPr>
            <a:r>
              <a:rPr lang="en-GB" altLang="en-US" sz="2400" b="1" dirty="0">
                <a:solidFill>
                  <a:schemeClr val="tx2"/>
                </a:solidFill>
                <a:latin typeface="Arial" charset="0"/>
              </a:rPr>
              <a:t>Inter-judge/observer/coder reliability </a:t>
            </a:r>
            <a:r>
              <a:rPr lang="en-GB" altLang="en-US" sz="2400" dirty="0">
                <a:latin typeface="Arial" charset="0"/>
              </a:rPr>
              <a:t>– the degree of agreement between two researchers using the same data-collecting instrument on the same or a similar phenomenon.</a:t>
            </a:r>
          </a:p>
          <a:p>
            <a:pPr marL="717550" lvl="2" indent="-358775">
              <a:buSzTx/>
              <a:buFont typeface="Wingdings" pitchFamily="2" charset="2"/>
              <a:buNone/>
            </a:pPr>
            <a:endParaRPr lang="en-GB" altLang="en-US" sz="2400" dirty="0">
              <a:latin typeface="Arial" charset="0"/>
            </a:endParaRPr>
          </a:p>
          <a:p>
            <a:pPr marL="717550" lvl="2" indent="-358775">
              <a:buSzTx/>
              <a:buFont typeface="Wingdings" pitchFamily="2" charset="2"/>
              <a:buChar char="§"/>
            </a:pPr>
            <a:r>
              <a:rPr lang="en-GB" altLang="en-US" sz="2400" b="1" dirty="0">
                <a:solidFill>
                  <a:srgbClr val="00B050"/>
                </a:solidFill>
                <a:latin typeface="Arial" charset="0"/>
              </a:rPr>
              <a:t>Intra-judge/observer/coder reliability </a:t>
            </a:r>
            <a:r>
              <a:rPr lang="en-GB" altLang="en-US" sz="2400" dirty="0">
                <a:latin typeface="Arial" charset="0"/>
              </a:rPr>
              <a:t>– the degree of agreement between two sets of results collected by the same researcher on different occasions measuring the same phenomenon.</a:t>
            </a:r>
          </a:p>
          <a:p>
            <a:pPr marL="0" indent="0">
              <a:buFont typeface="Wingdings" pitchFamily="2" charset="2"/>
              <a:buNone/>
            </a:pPr>
            <a:endParaRPr lang="en-GB" altLang="en-US" sz="2000" dirty="0">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54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844ee6d05ef983cb1b87f9602330ee2b"/>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76300"/>
            <a:ext cx="5943600" cy="5105400"/>
          </a:xfrm>
          <a:prstGeom prst="rect">
            <a:avLst/>
          </a:prstGeom>
          <a:noFill/>
          <a:ln>
            <a:noFill/>
          </a:ln>
        </p:spPr>
      </p:pic>
    </p:spTree>
    <p:extLst>
      <p:ext uri="{BB962C8B-B14F-4D97-AF65-F5344CB8AC3E}">
        <p14:creationId xmlns:p14="http://schemas.microsoft.com/office/powerpoint/2010/main" val="258101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99592" y="188640"/>
            <a:ext cx="7793037" cy="1462088"/>
          </a:xfrm>
        </p:spPr>
        <p:txBody>
          <a:bodyPr/>
          <a:lstStyle/>
          <a:p>
            <a:r>
              <a:rPr lang="en-GB" altLang="en-US" sz="3200" dirty="0">
                <a:latin typeface="Arial" charset="0"/>
              </a:rPr>
              <a:t>Checking reliability</a:t>
            </a:r>
          </a:p>
        </p:txBody>
      </p:sp>
      <p:sp>
        <p:nvSpPr>
          <p:cNvPr id="163843" name="Rectangle 3"/>
          <p:cNvSpPr>
            <a:spLocks noGrp="1" noChangeArrowheads="1"/>
          </p:cNvSpPr>
          <p:nvPr>
            <p:ph idx="1"/>
          </p:nvPr>
        </p:nvSpPr>
        <p:spPr/>
        <p:txBody>
          <a:bodyPr/>
          <a:lstStyle/>
          <a:p>
            <a:endParaRPr lang="en-GB" altLang="en-US" b="1" u="sng" dirty="0">
              <a:latin typeface="Arial" charset="0"/>
            </a:endParaRPr>
          </a:p>
          <a:p>
            <a:pPr>
              <a:buFont typeface="Wingdings" pitchFamily="2" charset="2"/>
              <a:buNone/>
            </a:pPr>
            <a:r>
              <a:rPr lang="en-GB" altLang="en-US" sz="2000" b="1" dirty="0">
                <a:latin typeface="Arial" charset="0"/>
              </a:rPr>
              <a:t>	</a:t>
            </a:r>
            <a:r>
              <a:rPr lang="en-GB" altLang="en-US" sz="2000" b="1" dirty="0">
                <a:solidFill>
                  <a:schemeClr val="tx2"/>
                </a:solidFill>
                <a:latin typeface="Arial" charset="0"/>
              </a:rPr>
              <a:t>Reliability</a:t>
            </a:r>
            <a:r>
              <a:rPr lang="en-GB" altLang="en-US" sz="2000" dirty="0">
                <a:solidFill>
                  <a:schemeClr val="tx2"/>
                </a:solidFill>
                <a:latin typeface="Arial" charset="0"/>
              </a:rPr>
              <a:t> </a:t>
            </a:r>
            <a:r>
              <a:rPr lang="en-GB" altLang="en-US" sz="2000" dirty="0">
                <a:latin typeface="Arial" charset="0"/>
              </a:rPr>
              <a:t>can be checked by repeating with the SAME instrument (‘test-retest’). </a:t>
            </a:r>
          </a:p>
          <a:p>
            <a:pPr>
              <a:buFont typeface="Wingdings" pitchFamily="2" charset="2"/>
              <a:buNone/>
            </a:pPr>
            <a:endParaRPr lang="en-GB" altLang="en-US" sz="2000" dirty="0">
              <a:latin typeface="Arial" charset="0"/>
            </a:endParaRPr>
          </a:p>
          <a:p>
            <a:pPr>
              <a:buFont typeface="Wingdings" pitchFamily="2" charset="2"/>
              <a:buNone/>
            </a:pPr>
            <a:r>
              <a:rPr lang="en-GB" altLang="en-US" sz="2000" dirty="0">
                <a:latin typeface="Arial" charset="0"/>
              </a:rPr>
              <a:t>	With questionnaires</a:t>
            </a:r>
            <a:r>
              <a:rPr lang="en-GB" altLang="en-US" sz="2000" i="1" dirty="0">
                <a:latin typeface="Arial" charset="0"/>
              </a:rPr>
              <a:t>, internal reliability </a:t>
            </a:r>
            <a:r>
              <a:rPr lang="en-GB" altLang="en-US" sz="2000" dirty="0">
                <a:latin typeface="Arial" charset="0"/>
              </a:rPr>
              <a:t>can be checked by </a:t>
            </a:r>
          </a:p>
          <a:p>
            <a:pPr>
              <a:buFont typeface="Wingdings" pitchFamily="2" charset="2"/>
              <a:buNone/>
            </a:pPr>
            <a:r>
              <a:rPr lang="en-GB" altLang="en-US" sz="2000" dirty="0">
                <a:latin typeface="Arial" charset="0"/>
              </a:rPr>
              <a:t>	‘equal and opposite’ items.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r">
              <a:spcBef>
                <a:spcPct val="0"/>
              </a:spcBef>
              <a:buClrTx/>
              <a:buSzTx/>
              <a:buFontTx/>
              <a:buNone/>
            </a:pPr>
            <a:endParaRPr lang="en-US" altLang="en-US" sz="1400">
              <a:latin typeface="Times New Roman" pitchFamily="18" charset="0"/>
            </a:endParaRPr>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10244" name="Rectangle 4"/>
          <p:cNvSpPr>
            <a:spLocks noGrp="1" noChangeArrowheads="1"/>
          </p:cNvSpPr>
          <p:nvPr>
            <p:ph type="title"/>
          </p:nvPr>
        </p:nvSpPr>
        <p:spPr>
          <a:xfrm>
            <a:off x="533400" y="548680"/>
            <a:ext cx="8077200" cy="1143000"/>
          </a:xfrm>
          <a:noFill/>
        </p:spPr>
        <p:txBody>
          <a:bodyPr lIns="90488" tIns="44450" rIns="90488" bIns="44450" anchor="ctr"/>
          <a:lstStyle/>
          <a:p>
            <a:r>
              <a:rPr lang="en-GB" altLang="en-US" sz="3200" dirty="0">
                <a:latin typeface="Arial" charset="0"/>
              </a:rPr>
              <a:t>Validity</a:t>
            </a:r>
          </a:p>
        </p:txBody>
      </p:sp>
      <p:sp>
        <p:nvSpPr>
          <p:cNvPr id="147461" name="Rectangle 5"/>
          <p:cNvSpPr>
            <a:spLocks noGrp="1" noChangeArrowheads="1"/>
          </p:cNvSpPr>
          <p:nvPr>
            <p:ph idx="1"/>
          </p:nvPr>
        </p:nvSpPr>
        <p:spPr>
          <a:xfrm>
            <a:off x="395536" y="1772816"/>
            <a:ext cx="8352928" cy="4704184"/>
          </a:xfrm>
        </p:spPr>
        <p:txBody>
          <a:bodyPr lIns="90488" tIns="44450" rIns="90488" bIns="44450">
            <a:noAutofit/>
          </a:bodyPr>
          <a:lstStyle/>
          <a:p>
            <a:pPr marL="7938" lvl="1" indent="-3175" fontAlgn="auto">
              <a:spcAft>
                <a:spcPts val="0"/>
              </a:spcAft>
              <a:buFont typeface="Wingdings" pitchFamily="2" charset="2"/>
              <a:buNone/>
              <a:defRPr/>
            </a:pPr>
            <a:r>
              <a:rPr lang="en-GB" altLang="en-US" dirty="0">
                <a:latin typeface="Arial" charset="0"/>
              </a:rPr>
              <a:t>The extent to which the data gathered, its analysis and any conclusions drawn actually </a:t>
            </a:r>
            <a:r>
              <a:rPr lang="en-GB" altLang="en-US" b="1" dirty="0">
                <a:solidFill>
                  <a:schemeClr val="tx2"/>
                </a:solidFill>
                <a:latin typeface="Arial" charset="0"/>
              </a:rPr>
              <a:t>reflect the original aims of the research and its research question(s)</a:t>
            </a:r>
          </a:p>
          <a:p>
            <a:pPr marL="182563" indent="0" fontAlgn="auto">
              <a:spcAft>
                <a:spcPts val="0"/>
              </a:spcAft>
              <a:buClr>
                <a:schemeClr val="accent3"/>
              </a:buClr>
              <a:buFont typeface="Wingdings" pitchFamily="2" charset="2"/>
              <a:buNone/>
              <a:tabLst>
                <a:tab pos="365125" algn="l"/>
              </a:tabLst>
              <a:defRPr/>
            </a:pPr>
            <a:endParaRPr lang="en-GB" altLang="en-US" sz="2400" dirty="0">
              <a:latin typeface="Arial" charset="0"/>
            </a:endParaRPr>
          </a:p>
          <a:p>
            <a:pPr marL="714375" indent="-531813">
              <a:defRPr/>
            </a:pPr>
            <a:r>
              <a:rPr lang="en-GB" altLang="en-US" sz="2400" dirty="0">
                <a:latin typeface="Arial" charset="0"/>
              </a:rPr>
              <a:t>Data collected cannot be valid if the data-gathering instrument is not valid</a:t>
            </a:r>
          </a:p>
          <a:p>
            <a:pPr marL="714375" indent="-531813" fontAlgn="auto">
              <a:spcAft>
                <a:spcPts val="0"/>
              </a:spcAft>
              <a:buClr>
                <a:schemeClr val="accent3"/>
              </a:buClr>
              <a:buFont typeface="Wingdings 2"/>
              <a:buChar char=""/>
              <a:defRPr/>
            </a:pPr>
            <a:r>
              <a:rPr lang="en-GB" altLang="en-US" sz="2400" dirty="0">
                <a:latin typeface="Arial" charset="0"/>
              </a:rPr>
              <a:t>If the data collected are not valid, then the analysis and any conclusions drawn cannot be valid</a:t>
            </a:r>
          </a:p>
          <a:p>
            <a:pPr marL="714375" indent="-531813" fontAlgn="auto">
              <a:spcAft>
                <a:spcPts val="0"/>
              </a:spcAft>
              <a:buClr>
                <a:schemeClr val="accent3"/>
              </a:buClr>
              <a:buFont typeface="Wingdings 2"/>
              <a:buChar char=""/>
              <a:defRPr/>
            </a:pPr>
            <a:r>
              <a:rPr lang="en-GB" altLang="en-US" sz="2400" dirty="0">
                <a:latin typeface="Arial" charset="0"/>
              </a:rPr>
              <a:t>If data are unreliable, they cannot be valid</a:t>
            </a:r>
          </a:p>
          <a:p>
            <a:pPr marL="182563" indent="0" fontAlgn="auto">
              <a:spcAft>
                <a:spcPts val="0"/>
              </a:spcAft>
              <a:buClr>
                <a:schemeClr val="accent3"/>
              </a:buClr>
              <a:buFont typeface="Wingdings" pitchFamily="2" charset="2"/>
              <a:buNone/>
              <a:tabLst>
                <a:tab pos="365125" algn="l"/>
              </a:tabLst>
              <a:defRPr/>
            </a:pPr>
            <a:endParaRPr lang="en-GB" altLang="en-US" sz="2400" dirty="0">
              <a:latin typeface="Arial" charset="0"/>
            </a:endParaRPr>
          </a:p>
          <a:p>
            <a:pPr marL="182563" indent="0" fontAlgn="auto">
              <a:spcAft>
                <a:spcPts val="0"/>
              </a:spcAft>
              <a:buClr>
                <a:schemeClr val="accent3"/>
              </a:buClr>
              <a:buFont typeface="Wingdings" pitchFamily="2" charset="2"/>
              <a:buNone/>
              <a:tabLst>
                <a:tab pos="365125" algn="l"/>
              </a:tabLst>
              <a:defRPr/>
            </a:pPr>
            <a:r>
              <a:rPr lang="en-GB" altLang="en-US" sz="2400" dirty="0">
                <a:latin typeface="Arial" charset="0"/>
              </a:rPr>
              <a:t>[It is possible for data to be reliable without being valid!]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6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746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74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755576" y="19823"/>
            <a:ext cx="7793038" cy="1462088"/>
          </a:xfrm>
        </p:spPr>
        <p:txBody>
          <a:bodyPr/>
          <a:lstStyle/>
          <a:p>
            <a:r>
              <a:rPr lang="en-GB" altLang="en-US" sz="3200" dirty="0">
                <a:latin typeface="Arial" charset="0"/>
              </a:rPr>
              <a:t>Types of validity</a:t>
            </a:r>
          </a:p>
        </p:txBody>
      </p:sp>
      <p:sp>
        <p:nvSpPr>
          <p:cNvPr id="151554" name="Rectangle 2"/>
          <p:cNvSpPr>
            <a:spLocks noGrp="1" noChangeArrowheads="1"/>
          </p:cNvSpPr>
          <p:nvPr>
            <p:ph idx="1"/>
          </p:nvPr>
        </p:nvSpPr>
        <p:spPr>
          <a:xfrm>
            <a:off x="611560" y="1700808"/>
            <a:ext cx="7772400" cy="4680520"/>
          </a:xfrm>
        </p:spPr>
        <p:txBody>
          <a:bodyPr/>
          <a:lstStyle/>
          <a:p>
            <a:pPr marL="0" indent="0">
              <a:buFont typeface="Wingdings" pitchFamily="2" charset="2"/>
              <a:buNone/>
            </a:pPr>
            <a:r>
              <a:rPr lang="en-GB" altLang="en-US" sz="2000" dirty="0">
                <a:latin typeface="Arial" charset="0"/>
              </a:rPr>
              <a:t>A four-level consideration of validity is often adopted. Here it is applied to the validity of data-gathering instrument:</a:t>
            </a:r>
          </a:p>
          <a:p>
            <a:pPr marL="407988" lvl="3" indent="0">
              <a:buFont typeface="Wingdings" pitchFamily="2" charset="2"/>
              <a:buNone/>
            </a:pPr>
            <a:endParaRPr lang="en-GB" altLang="en-US" dirty="0">
              <a:latin typeface="Arial" charset="0"/>
            </a:endParaRPr>
          </a:p>
          <a:p>
            <a:pPr marL="407988" lvl="3" indent="0">
              <a:buFont typeface="Wingdings" pitchFamily="2" charset="2"/>
              <a:buNone/>
            </a:pPr>
            <a:r>
              <a:rPr lang="en-GB" altLang="en-US" b="1" dirty="0">
                <a:solidFill>
                  <a:schemeClr val="tx2"/>
                </a:solidFill>
                <a:latin typeface="Arial" charset="0"/>
                <a:cs typeface="Times New Roman" pitchFamily="18" charset="0"/>
              </a:rPr>
              <a:t>1) </a:t>
            </a:r>
            <a:r>
              <a:rPr lang="en-GB" altLang="en-US" b="1" dirty="0">
                <a:solidFill>
                  <a:schemeClr val="tx2"/>
                </a:solidFill>
                <a:latin typeface="Arial" charset="0"/>
              </a:rPr>
              <a:t>Face Validity</a:t>
            </a:r>
            <a:endParaRPr lang="en-GB" altLang="en-US" dirty="0">
              <a:latin typeface="Arial" charset="0"/>
            </a:endParaRPr>
          </a:p>
          <a:p>
            <a:pPr marL="228600" lvl="2" indent="0">
              <a:buFont typeface="Wingdings" pitchFamily="2" charset="2"/>
              <a:buNone/>
            </a:pPr>
            <a:r>
              <a:rPr lang="en-GB" altLang="en-US" sz="2000" dirty="0">
                <a:latin typeface="Arial" charset="0"/>
              </a:rPr>
              <a:t>	The only claim for validity at this level is that the instrument     	looks as though it might be measuring what it is supposed 	to measure. It is the lowest of all levels of validity.</a:t>
            </a:r>
          </a:p>
          <a:p>
            <a:pPr marL="0" indent="0">
              <a:buFont typeface="Wingdings" pitchFamily="2" charset="2"/>
              <a:buNone/>
            </a:pPr>
            <a:endParaRPr lang="en-GB" altLang="en-US" sz="2000" dirty="0">
              <a:latin typeface="Arial" charset="0"/>
            </a:endParaRPr>
          </a:p>
          <a:p>
            <a:pPr marL="0" indent="0">
              <a:buFont typeface="Wingdings" pitchFamily="2" charset="2"/>
              <a:buNone/>
            </a:pPr>
            <a:r>
              <a:rPr lang="en-GB" altLang="en-US" sz="2000" b="1" dirty="0">
                <a:latin typeface="Arial" charset="0"/>
                <a:cs typeface="Times New Roman" pitchFamily="18" charset="0"/>
              </a:rPr>
              <a:t>       </a:t>
            </a:r>
            <a:r>
              <a:rPr lang="en-GB" altLang="en-US" sz="2000" b="1" dirty="0">
                <a:solidFill>
                  <a:schemeClr val="tx2"/>
                </a:solidFill>
                <a:latin typeface="Arial" charset="0"/>
                <a:cs typeface="Times New Roman" pitchFamily="18" charset="0"/>
              </a:rPr>
              <a:t>2) </a:t>
            </a:r>
            <a:r>
              <a:rPr lang="en-GB" altLang="en-US" sz="2000" b="1" dirty="0">
                <a:solidFill>
                  <a:schemeClr val="tx2"/>
                </a:solidFill>
                <a:latin typeface="Arial" charset="0"/>
              </a:rPr>
              <a:t>Content Validity</a:t>
            </a:r>
            <a:endParaRPr lang="en-GB" altLang="en-US" sz="2000" dirty="0">
              <a:latin typeface="Arial" charset="0"/>
            </a:endParaRPr>
          </a:p>
          <a:p>
            <a:pPr marL="0" indent="0">
              <a:buFont typeface="Wingdings" pitchFamily="2" charset="2"/>
              <a:buNone/>
            </a:pPr>
            <a:r>
              <a:rPr lang="en-GB" altLang="en-US" sz="2000" dirty="0">
                <a:latin typeface="Arial" charset="0"/>
              </a:rPr>
              <a:t>	The instrument must cover all the relevant domains or 	content areas. This can be checked using a checking 	matrix.</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4">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55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algn="r">
              <a:spcBef>
                <a:spcPct val="0"/>
              </a:spcBef>
              <a:buClrTx/>
              <a:buSzTx/>
              <a:buFontTx/>
              <a:buNone/>
            </a:pPr>
            <a:endParaRPr lang="en-US" altLang="en-US" sz="1400">
              <a:latin typeface="Times New Roman" pitchFamily="18" charset="0"/>
            </a:endParaRPr>
          </a:p>
        </p:txBody>
      </p:sp>
      <p:sp>
        <p:nvSpPr>
          <p:cNvPr id="143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14340" name="Rectangle 4"/>
          <p:cNvSpPr>
            <a:spLocks noGrp="1" noChangeArrowheads="1"/>
          </p:cNvSpPr>
          <p:nvPr>
            <p:ph type="title"/>
          </p:nvPr>
        </p:nvSpPr>
        <p:spPr>
          <a:xfrm>
            <a:off x="1350963" y="476250"/>
            <a:ext cx="7793037" cy="1462088"/>
          </a:xfrm>
          <a:noFill/>
        </p:spPr>
        <p:txBody>
          <a:bodyPr lIns="90488" tIns="44450" rIns="90488" bIns="44450" anchor="ctr"/>
          <a:lstStyle/>
          <a:p>
            <a:r>
              <a:rPr lang="en-GB" altLang="en-US" sz="3200" dirty="0">
                <a:latin typeface="Arial" charset="0"/>
              </a:rPr>
              <a:t>Types of validity</a:t>
            </a:r>
            <a:endParaRPr lang="en-GB" altLang="en-US" sz="3200" dirty="0">
              <a:solidFill>
                <a:schemeClr val="folHlink"/>
              </a:solidFill>
              <a:latin typeface="Arial" charset="0"/>
            </a:endParaRPr>
          </a:p>
        </p:txBody>
      </p:sp>
      <p:sp>
        <p:nvSpPr>
          <p:cNvPr id="14341" name="Rectangle 5"/>
          <p:cNvSpPr>
            <a:spLocks noGrp="1" noChangeArrowheads="1"/>
          </p:cNvSpPr>
          <p:nvPr>
            <p:ph idx="1"/>
          </p:nvPr>
        </p:nvSpPr>
        <p:spPr>
          <a:xfrm>
            <a:off x="685800" y="1676400"/>
            <a:ext cx="7772400" cy="4920952"/>
          </a:xfrm>
        </p:spPr>
        <p:txBody>
          <a:bodyPr lIns="90488" tIns="44450" rIns="90488" bIns="44450">
            <a:normAutofit lnSpcReduction="10000"/>
          </a:bodyPr>
          <a:lstStyle/>
          <a:p>
            <a:pPr marL="228600" lvl="2" indent="0">
              <a:buFont typeface="Wingdings" pitchFamily="2" charset="2"/>
              <a:buNone/>
            </a:pPr>
            <a:r>
              <a:rPr lang="en-GB" altLang="en-US" sz="2000" b="1" dirty="0">
                <a:latin typeface="Arial" charset="0"/>
                <a:cs typeface="Times New Roman" pitchFamily="18" charset="0"/>
              </a:rPr>
              <a:t>	</a:t>
            </a:r>
            <a:r>
              <a:rPr lang="en-GB" altLang="en-US" sz="2000" b="1" dirty="0">
                <a:solidFill>
                  <a:schemeClr val="tx2"/>
                </a:solidFill>
                <a:latin typeface="Arial" charset="0"/>
                <a:cs typeface="Times New Roman" pitchFamily="18" charset="0"/>
              </a:rPr>
              <a:t>3) </a:t>
            </a:r>
            <a:r>
              <a:rPr lang="en-GB" altLang="en-US" sz="2000" b="1" dirty="0">
                <a:solidFill>
                  <a:schemeClr val="tx2"/>
                </a:solidFill>
                <a:latin typeface="Arial" charset="0"/>
              </a:rPr>
              <a:t>Construct Validity</a:t>
            </a:r>
          </a:p>
          <a:p>
            <a:pPr marL="892175" indent="-892175">
              <a:buFont typeface="Wingdings" pitchFamily="2" charset="2"/>
              <a:buNone/>
            </a:pPr>
            <a:r>
              <a:rPr lang="en-GB" altLang="en-US" sz="2000" dirty="0">
                <a:latin typeface="Arial" charset="0"/>
              </a:rPr>
              <a:t>	To have this validity the instrument must measure the ‘construct’ it claims to measure: is the theory behind it sound?</a:t>
            </a:r>
            <a:r>
              <a:rPr lang="en-GB" altLang="en-US" sz="2400" dirty="0">
                <a:latin typeface="Arial" charset="0"/>
              </a:rPr>
              <a:t> </a:t>
            </a:r>
            <a:r>
              <a:rPr lang="en-GB" altLang="en-US" sz="2000" dirty="0">
                <a:latin typeface="Arial" charset="0"/>
              </a:rPr>
              <a:t>e.g. does a particular reading test actually measure reading, or does it in fact measure word recognition?</a:t>
            </a:r>
          </a:p>
          <a:p>
            <a:pPr marL="893763" lvl="1" indent="0" defTabSz="1260475">
              <a:buFont typeface="Wingdings" pitchFamily="2" charset="2"/>
              <a:buNone/>
            </a:pPr>
            <a:r>
              <a:rPr lang="en-GB" altLang="en-US" sz="2000" dirty="0">
                <a:latin typeface="Arial" charset="0"/>
              </a:rPr>
              <a:t>(Consider the ‘construct validity’ of an IQ test in measuring ‘intelligence’?)</a:t>
            </a:r>
          </a:p>
          <a:p>
            <a:pPr marL="893763" lvl="1" indent="0" defTabSz="1260475">
              <a:buFont typeface="Wingdings" pitchFamily="2" charset="2"/>
              <a:buNone/>
            </a:pPr>
            <a:endParaRPr lang="en-GB" altLang="en-US" sz="2000" dirty="0">
              <a:latin typeface="Arial" charset="0"/>
            </a:endParaRPr>
          </a:p>
          <a:p>
            <a:pPr marL="893763" lvl="1" indent="0" defTabSz="1260475">
              <a:buFont typeface="Wingdings" pitchFamily="2" charset="2"/>
              <a:buNone/>
            </a:pPr>
            <a:r>
              <a:rPr lang="en-GB" altLang="en-US" sz="2000" b="1" i="1" dirty="0">
                <a:latin typeface="Arial" charset="0"/>
              </a:rPr>
              <a:t>[1),2) and 3) represent increasingly demanding levels of ‘internal validity.]</a:t>
            </a:r>
          </a:p>
          <a:p>
            <a:pPr marL="228600" lvl="2" indent="0">
              <a:buFont typeface="Wingdings" pitchFamily="2" charset="2"/>
              <a:buNone/>
            </a:pPr>
            <a:endParaRPr lang="en-GB" altLang="en-US" sz="2000" b="1" dirty="0">
              <a:solidFill>
                <a:schemeClr val="tx2"/>
              </a:solidFill>
              <a:latin typeface="Arial" charset="0"/>
              <a:cs typeface="Times New Roman" pitchFamily="18" charset="0"/>
            </a:endParaRPr>
          </a:p>
          <a:p>
            <a:pPr marL="228600" lvl="2" indent="0">
              <a:buFont typeface="Wingdings" pitchFamily="2" charset="2"/>
              <a:buNone/>
            </a:pPr>
            <a:r>
              <a:rPr lang="en-GB" altLang="en-US" sz="2000" b="1" dirty="0">
                <a:solidFill>
                  <a:schemeClr val="tx2"/>
                </a:solidFill>
                <a:latin typeface="Arial" charset="0"/>
                <a:cs typeface="Times New Roman" pitchFamily="18" charset="0"/>
              </a:rPr>
              <a:t>	4) </a:t>
            </a:r>
            <a:r>
              <a:rPr lang="en-GB" altLang="en-US" sz="2000" b="1" dirty="0">
                <a:solidFill>
                  <a:schemeClr val="tx2"/>
                </a:solidFill>
                <a:latin typeface="Arial" charset="0"/>
              </a:rPr>
              <a:t>External Validity</a:t>
            </a:r>
          </a:p>
          <a:p>
            <a:pPr marL="892175" indent="-892175">
              <a:buFont typeface="Wingdings" pitchFamily="2" charset="2"/>
              <a:buNone/>
            </a:pPr>
            <a:r>
              <a:rPr lang="en-GB" altLang="en-US" sz="2000" dirty="0">
                <a:latin typeface="Arial" charset="0"/>
              </a:rPr>
              <a:t>	Is there validity beyond the immediate setting? Could this instrument be used in another context and yield comparable results? (i.e. generalisability)</a:t>
            </a:r>
            <a:endParaRPr lang="en-GB" altLang="en-US" sz="2400" dirty="0">
              <a:latin typeface="Arial" charset="0"/>
            </a:endParaRPr>
          </a:p>
          <a:p>
            <a:pPr marL="893763" lvl="1" indent="0" defTabSz="1260475">
              <a:buFont typeface="Wingdings" pitchFamily="2" charset="2"/>
              <a:buNone/>
            </a:pPr>
            <a:endParaRPr lang="en-GB" altLang="en-US" sz="2000" dirty="0">
              <a:latin typeface="Arial" charset="0"/>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789</Words>
  <Application>Microsoft Office PowerPoint</Application>
  <PresentationFormat>On-screen Show (4:3)</PresentationFormat>
  <Paragraphs>166</Paragraphs>
  <Slides>24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 Unicode MS</vt:lpstr>
      <vt:lpstr>Arial</vt:lpstr>
      <vt:lpstr>Book Antiqua</vt:lpstr>
      <vt:lpstr>Calibri</vt:lpstr>
      <vt:lpstr>Constantia</vt:lpstr>
      <vt:lpstr>Tahoma</vt:lpstr>
      <vt:lpstr>Times New Roman</vt:lpstr>
      <vt:lpstr>Wingdings</vt:lpstr>
      <vt:lpstr>Wingdings 2</vt:lpstr>
      <vt:lpstr>Flow</vt:lpstr>
      <vt:lpstr>Research Methods in Education  Session 7</vt:lpstr>
      <vt:lpstr>PowerPoint Presentation</vt:lpstr>
      <vt:lpstr>Reliability</vt:lpstr>
      <vt:lpstr>Types of reliability</vt:lpstr>
      <vt:lpstr>PowerPoint Presentation</vt:lpstr>
      <vt:lpstr>Checking reliability</vt:lpstr>
      <vt:lpstr>Validity</vt:lpstr>
      <vt:lpstr>Types of validity</vt:lpstr>
      <vt:lpstr>Types of validity</vt:lpstr>
      <vt:lpstr>Checking validity</vt:lpstr>
      <vt:lpstr>Triangulation</vt:lpstr>
      <vt:lpstr>Some types of triangulation </vt:lpstr>
      <vt:lpstr>Reliable and Valid? </vt:lpstr>
      <vt:lpstr>Quality in Qualitiative Research</vt:lpstr>
      <vt:lpstr>Quality in Qualitiative Research</vt:lpstr>
      <vt:lpstr>Quality in Qualitiative Research</vt:lpstr>
      <vt:lpstr>Exercise</vt:lpstr>
      <vt:lpstr>Ethical issues</vt:lpstr>
      <vt:lpstr>Ethical issues</vt:lpstr>
      <vt:lpstr>Three key ethical principles</vt:lpstr>
      <vt:lpstr>1 Protecting the interest of participants</vt:lpstr>
      <vt:lpstr>2 Avoiding deception or misrepresentation</vt:lpstr>
      <vt:lpstr>3 Gaining informed consent</vt:lpstr>
      <vt:lpstr>Exercise</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Research Instruments</dc:title>
  <dc:creator>Dept of Education</dc:creator>
  <cp:lastModifiedBy>Paul Denley</cp:lastModifiedBy>
  <cp:revision>64</cp:revision>
  <cp:lastPrinted>2016-05-09T12:15:42Z</cp:lastPrinted>
  <dcterms:created xsi:type="dcterms:W3CDTF">2004-06-10T14:32:03Z</dcterms:created>
  <dcterms:modified xsi:type="dcterms:W3CDTF">2019-07-11T11:07:05Z</dcterms:modified>
</cp:coreProperties>
</file>